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7" r:id="rId2"/>
    <p:sldId id="280" r:id="rId3"/>
    <p:sldId id="258" r:id="rId4"/>
    <p:sldId id="293" r:id="rId5"/>
    <p:sldId id="259" r:id="rId6"/>
    <p:sldId id="284" r:id="rId7"/>
    <p:sldId id="281" r:id="rId8"/>
    <p:sldId id="260" r:id="rId9"/>
    <p:sldId id="282" r:id="rId10"/>
    <p:sldId id="283" r:id="rId11"/>
    <p:sldId id="285" r:id="rId12"/>
    <p:sldId id="275" r:id="rId13"/>
    <p:sldId id="286" r:id="rId14"/>
    <p:sldId id="261" r:id="rId15"/>
    <p:sldId id="262" r:id="rId16"/>
    <p:sldId id="294" r:id="rId17"/>
    <p:sldId id="263" r:id="rId18"/>
    <p:sldId id="295" r:id="rId19"/>
    <p:sldId id="265" r:id="rId20"/>
    <p:sldId id="296" r:id="rId21"/>
    <p:sldId id="288" r:id="rId22"/>
    <p:sldId id="264" r:id="rId23"/>
    <p:sldId id="276" r:id="rId24"/>
    <p:sldId id="266" r:id="rId25"/>
    <p:sldId id="300" r:id="rId26"/>
    <p:sldId id="301" r:id="rId27"/>
    <p:sldId id="297" r:id="rId28"/>
    <p:sldId id="267" r:id="rId29"/>
    <p:sldId id="298" r:id="rId30"/>
    <p:sldId id="268" r:id="rId31"/>
    <p:sldId id="289" r:id="rId32"/>
    <p:sldId id="299" r:id="rId33"/>
    <p:sldId id="269" r:id="rId34"/>
    <p:sldId id="270" r:id="rId35"/>
    <p:sldId id="303" r:id="rId36"/>
    <p:sldId id="304" r:id="rId37"/>
    <p:sldId id="271" r:id="rId38"/>
    <p:sldId id="277" r:id="rId39"/>
    <p:sldId id="302" r:id="rId40"/>
    <p:sldId id="305" r:id="rId41"/>
    <p:sldId id="272" r:id="rId42"/>
    <p:sldId id="278" r:id="rId43"/>
    <p:sldId id="273" r:id="rId44"/>
    <p:sldId id="312" r:id="rId45"/>
    <p:sldId id="279" r:id="rId46"/>
    <p:sldId id="274" r:id="rId47"/>
    <p:sldId id="292" r:id="rId48"/>
    <p:sldId id="311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4201B-8F60-4595-8BA6-A3AF7450118C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4A899-562E-4BE1-916C-7D02DEFED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6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3E30-EA0E-4C67-8281-2965B7183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CCB70-6F50-4D07-BB19-BB5C6EBF0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4C720-2984-4AA2-BFF5-25E2952E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D79E-4863-444E-A94F-68A9568AF062}" type="datetime1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89074-FA15-4C74-AC50-CAD2519B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FE5F9-4AA7-4222-B4AE-7CBF4AECB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2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C0C43-8E5D-4ACE-BD54-24E6547D4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4A07DB-6F8F-489B-BC5A-50E357257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BB482-6A9D-4E18-8EA5-B6484C5A0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51D0-08D1-493A-AFB2-A5D6B32D9A75}" type="datetime1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95267-7668-48BF-B17F-BF5DCFDC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E44C8-F291-4300-A943-1B6994084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188C11-2C6A-4FE6-9F8F-91F141E4E7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6F7DD-7B2A-4BD4-8C11-2E2EF5242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6CB5D-13B4-40FC-B0A6-8832F050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558E-7A01-4CCD-B39E-D18375536303}" type="datetime1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BCEB7-3981-4A1D-9CB8-768ABF5BB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35F91-82AF-467E-B7CB-8E1525F7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5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15CB6-4341-42CB-AA03-C44D600ED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89EC-0B84-4C0C-BA68-80C97DCB6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4799F-64F3-478D-91B3-F8F72E9DD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1797-DE09-4917-98B4-628CB9037043}" type="datetime1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3AB32-AB71-4EBD-A6B0-4FFFB11F9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97E37-6101-430C-8C94-3D95C1B4D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3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E5EC5-3857-4A02-81FA-04E811AA2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4509A-8789-4B97-B91F-1CFA823A4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8F408-B2CE-4F0A-8C0E-797779417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955E-E354-4854-BE32-874A2AD5DC04}" type="datetime1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5D045-858B-4A73-83D3-2BCF7E929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01884-FD37-4509-8B87-AAA9B52D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1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8BB0E-A180-4992-97AE-A15AADDB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226A4-DAC3-44C3-8B6F-561A7BDA1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F5A72-E83C-4057-884F-B7C95A1EE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D36BE-BAD2-4B6B-B250-22D96D72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1FDA-C415-4770-89F4-CAD9E0DAF9FF}" type="datetime1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F7331-A67E-4DAA-AA15-568FA832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A04E9-FAA5-4675-B2A0-B9DB908AA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1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AEBCE-BAF8-4575-A602-21FFDBD4F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6D9BB-857D-4843-ACE6-7E0E99DBA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6BF04-61D7-471C-A89F-9599A44DC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1772C0-464C-4C96-822E-E2AD57DC7A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9849C2-04CE-4CB9-BAE2-520B0892C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CB6EE8-E7DF-4842-B55B-EF8BB491B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1640-D38B-467E-AA13-9083E0C6C6C8}" type="datetime1">
              <a:rPr lang="en-US" smtClean="0"/>
              <a:t>5/1/2023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F4CF89-C2DF-4F17-A96A-19995DF3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34C7B9-9B3B-4757-A7DA-9F6AF716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8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E538E-93BA-4382-8564-635398A1F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97E36-3321-42E7-B359-44D9C4DB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B502-81FF-4A53-8BA8-FCF6E67D0A8C}" type="datetime1">
              <a:rPr lang="en-US" smtClean="0"/>
              <a:t>5/1/2023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90C8B-F915-4C3E-89FE-F31BEB988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31A01-3EC2-4A28-BEAE-E5B249B4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85B420-BCDA-4827-8E90-594F99DED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9F55-8BD9-4F31-889F-FBB190000BF7}" type="datetime1">
              <a:rPr lang="en-US" smtClean="0"/>
              <a:t>5/1/2023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BAB400-F150-44A5-B712-007286695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B869C-9D66-4528-A3BF-3009DCFCF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9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F3D2-68F9-4D4A-B976-723FD2DC1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FCF11-6CD3-4AA8-95C9-65977CCEF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E9FDC-D7C1-4793-8774-BFDE8825C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EBF89-5A21-43C3-97C7-136D322E7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AD83-9B7F-4E5D-AEB2-7850B670010D}" type="datetime1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31EB4-A35C-4871-AF44-DEF580CDE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A8CA-66C6-4A44-BE51-896BE28E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7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73433-B3D3-43F2-BACF-F386102C7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303B45-47DD-41AF-95E6-D090B786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35F85-A98E-4443-866E-9AB52FF8C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C0D5F-B3E5-4BF6-B9D3-016F54F36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46204-EBF7-4A19-82C2-0C5BCA2E58A3}" type="datetime1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84FDE-6687-4C19-AC71-2D845D0E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04E3F-135E-4A2F-8FB8-B832971F9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3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20025-1887-4999-ACD0-05E15EEFE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B2671-910F-4CCF-9463-2883BCEC3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4DC68-A0B1-4261-BCC3-923259A59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CC97C-2644-44B4-8220-D1BF5B3626CB}" type="datetime1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01327-5780-43F6-BCC7-423B17E24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E4599-17CF-42EC-876B-E2F047AB1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44B90-6B39-45AF-8D0F-0A7D31DA0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9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2B3023C-4335-498B-9589-174F99E0D9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8191" y="3609000"/>
            <a:ext cx="6074590" cy="2538000"/>
          </a:xfrm>
        </p:spPr>
        <p:txBody>
          <a:bodyPr>
            <a:normAutofit/>
          </a:bodyPr>
          <a:lstStyle/>
          <a:p>
            <a:pPr rtl="1"/>
            <a:r>
              <a:rPr kumimoji="0" lang="fa-IR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  <a:p>
            <a:pPr rtl="1"/>
            <a:endParaRPr lang="fa-IR" sz="4000" b="1" dirty="0">
              <a:solidFill>
                <a:prstClr val="black"/>
              </a:solidFill>
              <a:latin typeface="Calibri Light" panose="020F0302020204030204"/>
              <a:ea typeface="+mj-ea"/>
              <a:cs typeface="B Nazanin" panose="00000400000000000000" pitchFamily="2" charset="-78"/>
            </a:endParaRPr>
          </a:p>
          <a:p>
            <a:pPr algn="l"/>
            <a:r>
              <a:rPr lang="en-US" sz="3200" b="1" i="0" u="none" strike="noStrike" baseline="0" dirty="0">
                <a:latin typeface="ProximaNova-Bold"/>
              </a:rPr>
              <a:t>Agility and Process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8121E3-915F-4956-AE79-DCED4DB06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61" y="711000"/>
            <a:ext cx="5014979" cy="5796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1F5DBD-A18A-4F93-9823-244896F2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98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00C04-A359-4026-98B4-08087282A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92413"/>
            <a:ext cx="11049000" cy="5165587"/>
          </a:xfrm>
        </p:spPr>
        <p:txBody>
          <a:bodyPr>
            <a:normAutofit/>
          </a:bodyPr>
          <a:lstStyle/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 ی تغییر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به صورت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غیر خطی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با پیشرفت پروژه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افزایش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مییابد (شکل ۳-۱ منحنی با خط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توپر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) </a:t>
            </a:r>
          </a:p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 گویی به تغییر در همان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ابتدای پروژه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، هنگامی که تیم نرم افزاری مشغول جمع آوری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نیازمندی ها ا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ست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نسبتاً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آسان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است. ممکن است یک سناریوی کاربری نیاز به اصلاح داشته باشد، ممکن است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لیستی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از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عملکردها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گسترش یابد یا ممکن است مشخصات مکتوب ویرایش شود.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انجام این کار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اندک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 و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زمان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مورد نیاز تأثیری سوء بر نتیجه ی پروژه ندارد. </a:t>
            </a:r>
          </a:p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ولی اگر چند ماه جلوتر برویم چطور؟ تیم در میانه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ی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آزمون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صحت سنجی است (چیزی که نسبتاً در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اواخر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پروژه رخ میدهد) و یک طرف </a:t>
            </a:r>
            <a:r>
              <a:rPr lang="fa-IR" sz="2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ذينفع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مهم،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درخواست تغییری عمده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عملکرد سیستم دارد.</a:t>
            </a:r>
          </a:p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تغییر نیاز به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اصلاح طراحی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معماری نرم افزار، طراحی و ساخت سه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مولفه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ی جدید، اصلاح پنج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مولفه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ی دیگر، طراحی آزمونها و غیره دارد. </a:t>
            </a:r>
          </a:p>
          <a:p>
            <a:pPr algn="r" rtl="1">
              <a:lnSpc>
                <a:spcPct val="8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ها به سرعت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بالا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میرود و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زمان و هزینه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ی لازم برای حصول اطمینان از این که تغییرات بدون برجای گذاشتن اثرات جانبی اعمال شود </a:t>
            </a:r>
            <a:r>
              <a:rPr lang="fa-IR" sz="28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قابل چشم پوشی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نخواهد بود.</a:t>
            </a:r>
            <a:endParaRPr lang="en-US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8C872E-3835-4139-8FC2-1B448107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864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3-2	چابکی و هزینه های تغییر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40A4EA-5D11-4443-988F-B9DC6AD6B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33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F5112-FA89-4605-BB1A-60BEFD027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74" y="1690688"/>
            <a:ext cx="11062252" cy="4351338"/>
          </a:xfrm>
        </p:spPr>
        <p:txBody>
          <a:bodyPr>
            <a:normAutofit/>
          </a:bodyPr>
          <a:lstStyle/>
          <a:p>
            <a:pPr algn="r" rt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یک فرآیند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با طراحی خوب،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منحنی هزینه ی تغییر را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تسطیح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(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شکل ۳-۱ منحنی خط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توپر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و سایه دار) و به این ترتیب تیم نرم افزاری قادر به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پاسخگویی به تغییرات در اواخر پروژه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خواهند بود بدون این که ضربه ای قابل ملاحظه از نظر زمان و هزینه بر پروژه وارد آید.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فرآیند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شامل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 افزایشی محصول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می شود. 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هنگامی که تحویل افزایشی با سایر روشهای چابک از قبیل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آزمون پیوسته واحدها و برنامه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جفتی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(فصل ۲۰) تلفیق شود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 ی اعمال تغییرات کاهش می یابد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9AC0A2-1B3B-4611-8F2A-65422F9E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8AD6B8-5AC1-414D-917D-01B3C7FB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80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B2C523-404D-40A9-86F5-1C703A5349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481" y="1222979"/>
            <a:ext cx="7782806" cy="4788000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5A80E0B-DF95-4A33-825C-0F572A39B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26" y="137525"/>
            <a:ext cx="10982739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 </a:t>
            </a:r>
            <a:r>
              <a:rPr lang="fa-IR" sz="31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(ادامه)</a:t>
            </a:r>
            <a:r>
              <a:rPr lang="fa-IR" b="1" dirty="0">
                <a:cs typeface="B Nazanin" panose="00000400000000000000" pitchFamily="2" charset="-78"/>
              </a:rPr>
              <a:t>	        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5C081-8994-4C72-9496-FC8E455897D1}"/>
              </a:ext>
            </a:extLst>
          </p:cNvPr>
          <p:cNvSpPr txBox="1"/>
          <p:nvPr/>
        </p:nvSpPr>
        <p:spPr>
          <a:xfrm>
            <a:off x="2750287" y="614987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i="0" u="none" strike="noStrike" dirty="0" err="1">
                <a:effectLst/>
                <a:latin typeface="Arial" panose="020B0604020202020204" pitchFamily="34" charset="0"/>
              </a:rPr>
              <a:t>شكل</a:t>
            </a:r>
            <a:r>
              <a:rPr lang="fa-IR" sz="1800" b="1" i="0" u="none" strike="noStrike" dirty="0">
                <a:effectLst/>
                <a:latin typeface="Arial" panose="020B0604020202020204" pitchFamily="34" charset="0"/>
              </a:rPr>
              <a:t> ٣-١ هزینه ی تغییرات به عنوان </a:t>
            </a:r>
            <a:r>
              <a:rPr lang="fa-IR" sz="1800" b="1" i="0" u="none" strike="noStrike" dirty="0" err="1">
                <a:effectLst/>
                <a:latin typeface="Arial" panose="020B0604020202020204" pitchFamily="34" charset="0"/>
              </a:rPr>
              <a:t>تابعی</a:t>
            </a:r>
            <a:r>
              <a:rPr lang="fa-IR" sz="1800" b="1" i="0" u="none" strike="noStrike" dirty="0">
                <a:effectLst/>
                <a:latin typeface="Arial" panose="020B0604020202020204" pitchFamily="34" charset="0"/>
              </a:rPr>
              <a:t> از زمان در توسعه ی نرم افزار</a:t>
            </a:r>
            <a:endParaRPr lang="fa-IR" b="1" dirty="0"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942277-2538-4225-95CA-4FB17BCD0D5F}"/>
              </a:ext>
            </a:extLst>
          </p:cNvPr>
          <p:cNvSpPr txBox="1"/>
          <p:nvPr/>
        </p:nvSpPr>
        <p:spPr>
          <a:xfrm>
            <a:off x="4187688" y="56416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پیشرفت زمان بندی توسعه</a:t>
            </a:r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073762-036E-4369-9569-9149CEBF2F73}"/>
              </a:ext>
            </a:extLst>
          </p:cNvPr>
          <p:cNvSpPr txBox="1"/>
          <p:nvPr/>
        </p:nvSpPr>
        <p:spPr>
          <a:xfrm>
            <a:off x="600501" y="3364388"/>
            <a:ext cx="1917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 توسعه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8CA0B6A-155C-40C4-83BD-8440C2413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16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7EB0-DBA9-4571-A19A-1AAC6C2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2110"/>
            <a:ext cx="10515600" cy="1325563"/>
          </a:xfrm>
        </p:spPr>
        <p:txBody>
          <a:bodyPr/>
          <a:lstStyle/>
          <a:p>
            <a:pPr algn="r"/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D1F2-F982-4ECA-99F9-8055E135D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7111"/>
            <a:ext cx="9982200" cy="545382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3-0	مقدمه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3-1	چابکی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cs typeface="B Nazanin" panose="00000400000000000000" pitchFamily="2" charset="-78"/>
              </a:rPr>
              <a:t>3-3	فرآیند چابک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cs typeface="B Nazanin" panose="00000400000000000000" pitchFamily="2" charset="-78"/>
              </a:rPr>
              <a:t>اصول چابکی، سیاست های توسعه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تیم ها و فرآورده های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برنامه ریزی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جلسه ی روزانه 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مرور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بازنگری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	چارچوب های دیگر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چارچوب برنامه ریزی حدی (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XP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)، چارچوب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کانبان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چارچوب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DevOps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0FBA1-5FFB-4533-89E7-55BE3A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04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5F6E0-26F5-4FC7-BC71-C9A825F4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348547"/>
            <a:ext cx="11141765" cy="4351338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هر فرآیند نرم افزار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به گونه ای مشخص میشود که تعدادی از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فرضهای کلیدی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درباره ی اکثریت پروژه های نرم افزاری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 گو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باشد: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3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1- 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پیش بینی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که کدام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نیازمندیهای نرم افزاری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باقی خواهند ماند و کدام یک از آنها تغییر میکند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دشوار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است. پیش بینی این که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اولویتهای مشتری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با پیشرفت پروژه چگونه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نیز به همان اندازه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دشوار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3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2-  برای بسیاری از انواع نرم افزارها،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طراحی و ساخت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بین هم انجام میشوند. یعنی هر دو فعالیت را باید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به طور موازی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انجام داد به طوری که مدلهای طراحی به هنگام ایجاد، به اثبات برسند.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پیش بینی میزان طراحی مورد نیاز قبل از به کارگیری ساخت برای اثبات طراحی، دشوار است 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3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3-  </a:t>
            </a:r>
            <a:r>
              <a:rPr lang="fa-IR" sz="3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ممكن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 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تحلیل، طراحی، ساخت و آزمون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(از دیدگاه برنامه ریزی) به آن اندازه که ما دوست داریم، </a:t>
            </a:r>
            <a:r>
              <a:rPr lang="fa-IR" sz="3400" b="1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قابل پیش بینی</a:t>
            </a:r>
            <a:r>
              <a:rPr lang="fa-IR" sz="3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400" dirty="0">
                <a:latin typeface="Times New Roman" panose="02020603050405020304" pitchFamily="18" charset="0"/>
                <a:cs typeface="B Nazanin" panose="00000400000000000000" pitchFamily="2" charset="-78"/>
              </a:rPr>
              <a:t>نباشد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F34828-75C3-4E80-A981-C76BF81C1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272774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3-3	 فرآیند چابک چیست؟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DA077E-6863-4824-9A6E-460CCA124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3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59EF0-5D5E-4198-9DDF-DF45EC41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372599"/>
            <a:ext cx="11247783" cy="5604669"/>
          </a:xfrm>
        </p:spPr>
        <p:txBody>
          <a:bodyPr>
            <a:normAutofit fontScale="850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چگونه فرآیندی ایجاد کنیم که قادر به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مدیریت موارد غیر قابل پیش بینی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باشد؟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 در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انطباق پذیری فرآیند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(یعنی تغییر دادن سریع شرایط فنی و پروژه) نهفته است. پس فرآیند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باید از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انطباق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پذیری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برخوردار باشد.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ولی </a:t>
            </a:r>
            <a:r>
              <a:rPr lang="fa-IR" sz="31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انطباق پیوسته و بدون پیشروی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از موفقیت چندانی برخوردار نیست.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بنابراین در یک فرآیند نرم افزار چابک، باید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روند انطباق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به طور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افزایشی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انجام پذیرد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دستیابی به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انطباق افزایشی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، تیم نرم افزاری چابک نیاز به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بازخورد از مشتری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دارد تا بتواند انطباق های لازم را انجام دهد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یک عامل شتاب دهنده به بازخورد مشتریان،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نمونه اولیه ای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از سیستم عملیاتی یا بخشی از آن 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توسعه ی افزایشی: 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نسخه های نرم افزار (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نمونه های اولیه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قابل اجرا یا بخشهایی از سیستم عملیاتی) باید در دوره های زمانی کوتاه مدت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شوند تا روند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انطباق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بتواند همگام با روند تغییرات ادامه یابد( عدم قابلیت پیش بینی)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مشتری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به کمک این رویکرد تکراری می تواند هر نسخه از نرم افزار را </a:t>
            </a:r>
            <a:r>
              <a:rPr lang="fa-IR" sz="31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مرتباً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ارزیابی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کند.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بازخورد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لازم برای تیم نرم افزاری را فراهم سازد و بر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انطباق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به عمل آمده جهت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پاسخگویی به </a:t>
            </a:r>
            <a:r>
              <a:rPr lang="fa-IR" sz="31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بازخوردها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تأثیر بگذارد.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1BC2470-A784-4AB4-8503-5B075F35F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594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DED638-AD3D-431A-914E-5504688C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54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59EF0-5D5E-4198-9DDF-DF45EC41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253331"/>
            <a:ext cx="11539330" cy="5604669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۱-۳-۳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اصول چابکی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پیمان چابک برای کسانی که میخواهند به چابکی دست پیدا کنند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دوازده اصل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تعریف شده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1.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جلب رضایت مشتری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از طریق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 زودهنگام و پیوسته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ی نرم افزارهای ارزشمند بیشترین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اولویت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نزد ما دارد.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2.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پذیرا بودن تغییرات در نیازمندیها حتی در اواخر فرآیند توسعه.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فرآیندهای چابک تغییرات برای مزایای رقابتی مشتریان تحت کنترل هستند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3.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 پیوسته ی نرم افزارهای عملیاتی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از دو هفته گرفته تا دو ماه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بازه های زمانی کوتاه تر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باید در اولویت قرار داده شوند.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4. توسعه دهندگان و افراد تجاری باید در سرتاسر پروژه هر روز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 هم کار کنند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5. سپردن پروژه به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افراد با انگیزه، فراهم سازی محیط و پشتیبانی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مورد نیاز آنها و اطمینان کردن به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آنها در انجام کارها.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1BC2470-A784-4AB4-8503-5B075F35F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594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2B9806-DA7F-4F79-BD27-2A52DCAD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34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3C6E1-F0C4-4FF4-AFE7-217A35FCD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558165"/>
            <a:ext cx="11141765" cy="4934709"/>
          </a:xfrm>
        </p:spPr>
        <p:txBody>
          <a:bodyPr>
            <a:normAutofit fontScale="92500"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6.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اثر بخش ترین و موثرترین روش انتقال اطلاعات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درون و بیرون تیم توسعه،.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گفتگوی رودررو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است.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7. 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نرم افزار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عملیاتی 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معیار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اصلی در سنجش پیشرفت است.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8. فرآیندهای چابک 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توسعه پایدار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را ارتقا میبخشند ،حامیان سازندگان و کاربران باید قادر به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حفظ سرعت ثابت در پیشرفت کار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باشد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9. توجه پیوسته به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اعتلای فنی و طراحی خوب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باعث بهبود افزایش چابکی میشود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۱۰.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سادگی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(هنر به حداکثر رساندن میزان کار انجام نشده) ضروری است.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۱۱. بهترین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معماریها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نیازمندیها و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طراحیها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از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تیمهای خود سازماندهی شده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حاصل میشوند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۱۲ تیم در بازه های منظم 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بازخوردی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از میزان بهبود اثر بخشی خود ارائه میدهد و سپس رفتار خود را مطابق این بازخورد تنظیم میکند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دوازده اصل در تمامی فرآیندهای چابک با </a:t>
            </a:r>
            <a:r>
              <a:rPr lang="fa-IR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وزن مساوی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کار برده نمیشوند و در برخی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مدلها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از اهمیت یک یا چند اصل چشم پوشی میشود یا دست کم نقش آنها کمرنگ تر میشود. 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ECC1D5C-248E-4D48-ACE6-C937AE8B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70C8BB-BD56-4462-B700-DA88E526F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53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3C6E1-F0C4-4FF4-AFE7-217A35FCD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253330"/>
            <a:ext cx="10916478" cy="5478774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1800" b="0" i="0" u="none" strike="noStrike" dirty="0">
                <a:solidFill>
                  <a:srgbClr val="4F4B00"/>
                </a:solidFill>
                <a:effectLst/>
                <a:latin typeface="Times New Roman" panose="02020603050405020304" pitchFamily="18" charset="0"/>
              </a:rPr>
              <a:t>٣-٣-٢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سیاست های توسعه ی چابک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بحث و جدل میان طرفداران توسعه سنتی و توسعه چابک: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"روش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شناسان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سنتی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"،  افرادی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فاقد خلاقیت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هستند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تهیه ی مستندات دقیق و بدون نقص را بر ارائه ی یک سیستم عملیاتی برای برآورده کردن نیازهای تجاری ترجیح میدهند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"روش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شناسان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سبکبال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یا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"،  افرادی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نفوذگر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با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استعدادند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که وقتی تلاش میکنند اسباب بازیهای خود را بزرگ کنند و به نرم افزارهایی در سطح شرکتها تبدیل کنند کلی ذوق زده میشوند.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مناظره ی روش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شناسی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همانند همه ی استدلال های فناوری نرم افزار،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خطر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اضمحلال به یک جنگ عقیدتی را دارد اگر جنگ مغلوبه شود ، عقل سلیم از میان میرود و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باورها جای واقعیت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هایی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را می گیرند که باید راهنمای تصمیم گیری باشند.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700" dirty="0">
                <a:latin typeface="Times New Roman" panose="02020603050405020304" pitchFamily="18" charset="0"/>
                <a:cs typeface="B Nazanin" panose="00000400000000000000" pitchFamily="2" charset="-78"/>
              </a:rPr>
              <a:t>بسیاری از مفاهیم چابکی ، صرفاً برگرفته از مفاهیم خوب مهندسی نرم </a:t>
            </a:r>
            <a:r>
              <a:rPr lang="fa-IR" sz="27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افزارند</a:t>
            </a:r>
            <a:r>
              <a:rPr lang="fa-IR" sz="2700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700" dirty="0">
                <a:latin typeface="Times New Roman" panose="02020603050405020304" pitchFamily="18" charset="0"/>
                <a:cs typeface="B Nazanin" panose="00000400000000000000" pitchFamily="2" charset="-78"/>
              </a:rPr>
              <a:t> نکته مهم: با </a:t>
            </a:r>
            <a:r>
              <a:rPr lang="fa-IR" sz="27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 نظر گرفتن بهترین ایده ها از هر دو مکتب </a:t>
            </a:r>
            <a:r>
              <a:rPr lang="fa-IR" sz="2700" dirty="0">
                <a:latin typeface="Times New Roman" panose="02020603050405020304" pitchFamily="18" charset="0"/>
                <a:cs typeface="B Nazanin" panose="00000400000000000000" pitchFamily="2" charset="-78"/>
              </a:rPr>
              <a:t>بیشترین بهره عاید خواهد شد و چیزی از تخریب دیگری به دست نخواهد آمد.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ECC1D5C-248E-4D48-ACE6-C937AE8B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EF0421-D8A9-4C1C-B2B8-A4A94D56F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32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577C6-25A2-4AC3-8374-D1C632EF4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5391"/>
            <a:ext cx="11494605" cy="5912609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 نظر گرفتن فرآیند چابک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صحنه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: دفتر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میلر</a:t>
            </a:r>
            <a:endParaRPr lang="fa-IR" sz="2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نقش </a:t>
            </a: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آفرینان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میر مدیر مهندسی نرم افزار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لازار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عضو تیم نرم افزاری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رامان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عضو تیم نرم افزاری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:گفتگوها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ضربه ای به در میخورد و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با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وارد دفتر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میشوند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یک دقیقه وقت داری؟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البته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چه خبر شده؟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ما داشتیم درباره بحثی صحبت میکردیم که دیروز دربارهی فرآیند داشتیم... این که قرار است چه فرآیندی را برای این پروژه ی جدید </a:t>
            </a:r>
            <a:r>
              <a:rPr lang="en-US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SafeHome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انتخاب کنیم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خب؟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من با یکی از دوستانم در یک شرکت دیگر حرف زدم و او از برنامه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حدی صحبت میکرد یک مدل فرآیند چابک است چیزی درباره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اش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نشنیدی؟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آره یک سری چیزهای خوب و یک سری چیزهای بد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خوب برای ما خیلی خوب به نظر میآید. با این مدل میتوانی نرم افزار را واقعاً به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سرعت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بدهی از یک چیزی به اسم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برنامه </a:t>
            </a: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جفتی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استفاده میشود که در این صورت امکان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کنترل کیفیت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همان موقع را میدهد. به نظر من که خیلی خوب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ایده های واقعاً ،خوب زیاد دارد مثلاً از همین مفهوم برنامه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جفتی خیلی خوشم می آید و این که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ذینفع هم باید عضوی از تیم باشد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چی؟ منظورت این است که بازاریابی هم با ما در تیم پروژه باید کار کند؟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(در حالی که سرش را تکان میدهد):  خب آنها هم از طرفهای ذینفع هستند دیگر.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.خدایا... در این صورت هر پنج دقیقه درخواست تغییرات دارند.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لزومی ندارد، دوستم گفت برای رفتن به استقبال تغییرات در طول پروژه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روشهایی هست.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B4345-4CD2-4A85-9FA5-E4504DC3A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670" y="0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85EFCF-0CC4-48BB-BE11-EA3297A05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7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7EB0-DBA9-4571-A19A-1AAC6C2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2110"/>
            <a:ext cx="10515600" cy="1325563"/>
          </a:xfrm>
        </p:spPr>
        <p:txBody>
          <a:bodyPr/>
          <a:lstStyle/>
          <a:p>
            <a:pPr algn="r"/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D1F2-F982-4ECA-99F9-8055E135D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7111"/>
            <a:ext cx="9982200" cy="545382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cs typeface="B Nazanin" panose="00000400000000000000" pitchFamily="2" charset="-78"/>
              </a:rPr>
              <a:t>3-0	مقدمه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3-1	چابکی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اصول چابکی، سیاست های توسعه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تیم ها و فرآورده های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برنامه ریزی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جلسه ی روزانه 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مرور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بازنگری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	چارچوب های دیگر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چارچوب برنامه ریزی حدی (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XP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)، چارچوب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کانبان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چارچوب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DevOps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0FBA1-5FFB-4533-89E7-55BE3A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093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577C6-25A2-4AC3-8374-D1C632EF4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5391"/>
            <a:ext cx="11168270" cy="5912609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پس شماها فکر میکنید باید روش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انتخاب کنیم؟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قطعاً ارزش دارد که به آن فکر کنیم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موافقم و حتی اگر یک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مدل افزایشی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به عنوان رویکرد انتخاب کنیم، دلیلی ندارد که نتوانیم آن را با خیلی از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مزایای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همراه کنیم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، قبلاً گفتی یک سری چیزهای خوب و یک سری چیزهای بد بدش چه بود؟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چیزی که خوشم نمیآید این است که </a:t>
            </a:r>
            <a:r>
              <a:rPr lang="en-US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نقش تحلیل و طراحی را کمرنگ میکند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یک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جورهایی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میخواهد بگوید که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نوشتن کد، نقطه شروع....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(اعضای تیم به هم نگاه می کنند و لبخند میزنند)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پس با روش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موافق هستید؟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جیمی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(از طرف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هردو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): رئیس ما کارمان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(با خنده): درست است ولی دوست دارم ببینم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که زمان کمتری را صرف </a:t>
            </a: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و بعد </a:t>
            </a:r>
            <a:r>
              <a:rPr lang="fa-IR" sz="24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دوباره کنید و در عوض کمی بیشتر وقت بگذارید تا چیزی را که قرار است انجام شود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تحلیل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و راه حل را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طراحی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کنید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شاید بتوانیم هر دو تا را با هم داشته باشیم 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چابکی با قدری انضباط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داگ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من فکر میکنم بتوانیم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وینود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: در واقع شک ندارم</a:t>
            </a:r>
            <a:endParaRPr lang="en-US" sz="2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B4345-4CD2-4A85-9FA5-E4504DC3A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670" y="0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cs typeface="B Nazanin" panose="00000400000000000000" pitchFamily="2" charset="-78"/>
              </a:rPr>
              <a:t>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5FC9CE-99EE-46C7-B6AA-FD834495A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9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7EB0-DBA9-4571-A19A-1AAC6C2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2110"/>
            <a:ext cx="10515600" cy="1325563"/>
          </a:xfrm>
        </p:spPr>
        <p:txBody>
          <a:bodyPr/>
          <a:lstStyle/>
          <a:p>
            <a:pPr algn="r"/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D1F2-F982-4ECA-99F9-8055E135D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7111"/>
            <a:ext cx="9982200" cy="545382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3-0	مقدمه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3-1	چابکی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اصول چابکی، سیاست های توسعه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cs typeface="B Nazanin" panose="00000400000000000000" pitchFamily="2" charset="-78"/>
              </a:rPr>
              <a:t>3-4	</a:t>
            </a:r>
            <a:r>
              <a:rPr lang="fa-IR" b="1" dirty="0" err="1">
                <a:cs typeface="B Nazanin" panose="00000400000000000000" pitchFamily="2" charset="-78"/>
              </a:rPr>
              <a:t>اسکرام</a:t>
            </a:r>
            <a:r>
              <a:rPr lang="fa-IR" b="1" dirty="0">
                <a:cs typeface="B Nazanin" panose="00000400000000000000" pitchFamily="2" charset="-78"/>
              </a:rPr>
              <a:t> (</a:t>
            </a:r>
            <a:r>
              <a:rPr lang="en-US" b="1" dirty="0">
                <a:cs typeface="B Nazanin" panose="00000400000000000000" pitchFamily="2" charset="-78"/>
              </a:rPr>
              <a:t>Scrum</a:t>
            </a:r>
            <a:r>
              <a:rPr lang="fa-IR" b="1" dirty="0"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cs typeface="B Nazanin" panose="00000400000000000000" pitchFamily="2" charset="-78"/>
              </a:rPr>
              <a:t>	تیم ها و فرآورده های </a:t>
            </a:r>
            <a:r>
              <a:rPr lang="fa-IR" sz="2000" b="1" dirty="0" err="1"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cs typeface="B Nazanin" panose="00000400000000000000" pitchFamily="2" charset="-78"/>
              </a:rPr>
              <a:t>، جلسه برنامه ریزی </a:t>
            </a:r>
            <a:r>
              <a:rPr lang="fa-IR" sz="2000" b="1" dirty="0" err="1"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cs typeface="B Nazanin" panose="00000400000000000000" pitchFamily="2" charset="-78"/>
              </a:rPr>
              <a:t>، </a:t>
            </a:r>
            <a:endParaRPr lang="en-US" sz="2000" b="1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cs typeface="B Nazanin" panose="00000400000000000000" pitchFamily="2" charset="-78"/>
              </a:rPr>
              <a:t>	</a:t>
            </a:r>
            <a:r>
              <a:rPr lang="fa-IR" sz="2000" b="1" dirty="0">
                <a:cs typeface="B Nazanin" panose="00000400000000000000" pitchFamily="2" charset="-78"/>
              </a:rPr>
              <a:t>جلسه ی روزانه ی </a:t>
            </a:r>
            <a:r>
              <a:rPr lang="fa-IR" sz="2000" b="1" dirty="0" err="1"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cs typeface="B Nazanin" panose="00000400000000000000" pitchFamily="2" charset="-78"/>
              </a:rPr>
              <a:t>، جلسه مرور </a:t>
            </a:r>
            <a:r>
              <a:rPr lang="fa-IR" sz="2000" b="1" dirty="0" err="1">
                <a:cs typeface="B Nazanin" panose="00000400000000000000" pitchFamily="2" charset="-78"/>
              </a:rPr>
              <a:t>اسپرینت</a:t>
            </a:r>
            <a:r>
              <a:rPr lang="fa-IR" sz="2000" b="1" dirty="0">
                <a:cs typeface="B Nazanin" panose="00000400000000000000" pitchFamily="2" charset="-78"/>
              </a:rPr>
              <a:t>، بازنگری </a:t>
            </a:r>
            <a:r>
              <a:rPr lang="fa-IR" sz="2000" b="1" dirty="0" err="1">
                <a:cs typeface="B Nazanin" panose="00000400000000000000" pitchFamily="2" charset="-78"/>
              </a:rPr>
              <a:t>اسپرینت</a:t>
            </a:r>
            <a:endParaRPr lang="fa-IR" sz="2000" b="1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	چارچوب های دیگر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چارچوب برنامه ریزی حدی (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XP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)، چارچوب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کانبان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چارچوب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DevOps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0FBA1-5FFB-4533-89E7-55BE3A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306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19CB3-0639-49D4-BE46-14AAD3F5D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187106"/>
            <a:ext cx="10929730" cy="5405851"/>
          </a:xfrm>
        </p:spPr>
        <p:txBody>
          <a:bodyPr>
            <a:normAutofit fontScale="92500" lnSpcReduction="10000"/>
          </a:bodyPr>
          <a:lstStyle/>
          <a:p>
            <a:pPr marL="0" indent="0" rtl="0">
              <a:spcBef>
                <a:spcPts val="0"/>
              </a:spcBef>
              <a:spcAft>
                <a:spcPts val="500"/>
              </a:spcAft>
              <a:buNone/>
            </a:pPr>
            <a:endParaRPr lang="fa-IR" sz="3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(</a:t>
            </a:r>
            <a:r>
              <a:rPr lang="en-US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Scrum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): یک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روش توسعه ی چابک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معروف است که توسط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جف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ساترلند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و تیم توسعه او در اوایل دهه ۱۹۹۰ شکل گرفت.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اصول </a:t>
            </a: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با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بیانیه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ی چابکی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سازگاری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دارد و از آنها در هدایت فعالیتهای توسعه در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فرآیندی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استفاده میشود که شامل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فعالیتهای چارچوبی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زیر میشود: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نیازمندیها، تحلیل، طراحی، تکامل و تحویل.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داخل هر کدام از این فعالیتهای چارچوبی،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وظایف کاری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یک الگوی فرآیند موسوم به </a:t>
            </a: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(</a:t>
            </a:r>
            <a:r>
              <a:rPr lang="en-US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Sprint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رخ میدهد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تعداد </a:t>
            </a: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های لازم برای هر فعالیت چارچوبی، وابسته به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اندازه و پیچیدگی محصول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متغیر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کاری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در هر </a:t>
            </a: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انجام میشود بر مسأله ی مورد نظر وفق داده میشود و در همان زمان توسط تیم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تعریف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و غالباً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اصلاح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b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</a:br>
            <a:endParaRPr lang="fa-IR" sz="3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218338-E1F8-4ED1-B7E0-80C33B0D9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965" y="126586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3-4	 </a:t>
            </a:r>
            <a:r>
              <a:rPr lang="fa-IR" b="1" dirty="0" err="1">
                <a:cs typeface="B Nazanin" panose="00000400000000000000" pitchFamily="2" charset="-78"/>
              </a:rPr>
              <a:t>اسکرام</a:t>
            </a:r>
            <a:r>
              <a:rPr lang="fa-IR" b="1" dirty="0">
                <a:cs typeface="B Nazanin" panose="00000400000000000000" pitchFamily="2" charset="-78"/>
              </a:rPr>
              <a:t> (</a:t>
            </a:r>
            <a:r>
              <a:rPr lang="en-US" b="1" dirty="0">
                <a:cs typeface="B Nazanin" panose="00000400000000000000" pitchFamily="2" charset="-78"/>
              </a:rPr>
              <a:t>Scrum</a:t>
            </a:r>
            <a:r>
              <a:rPr lang="fa-IR" b="1" dirty="0">
                <a:cs typeface="B Nazanin" panose="00000400000000000000" pitchFamily="2" charset="-78"/>
              </a:rPr>
              <a:t>)	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91B25D-DA33-4AFC-8A7B-059FCD9A2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58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6D5FCE-E6E2-4C57-9140-8BB38C24B7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2932" y="1163016"/>
            <a:ext cx="8883408" cy="4752000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E3ADEEE-F5AE-4543-8BD9-E3175C8C8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2C72F6-CF7D-4EA2-8352-4EE966270392}"/>
              </a:ext>
            </a:extLst>
          </p:cNvPr>
          <p:cNvSpPr txBox="1"/>
          <p:nvPr/>
        </p:nvSpPr>
        <p:spPr>
          <a:xfrm>
            <a:off x="1550694" y="654094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شكل</a:t>
            </a:r>
            <a:r>
              <a:rPr lang="fa-IR" sz="18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۳-۲  جریان فرآیند </a:t>
            </a:r>
            <a:r>
              <a:rPr lang="fa-IR" sz="18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endParaRPr lang="fa-IR" b="1" dirty="0">
              <a:effectLst/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5BB8B5-34FF-4F07-9EDA-48CB3B762403}"/>
              </a:ext>
            </a:extLst>
          </p:cNvPr>
          <p:cNvSpPr txBox="1"/>
          <p:nvPr/>
        </p:nvSpPr>
        <p:spPr>
          <a:xfrm>
            <a:off x="-275429" y="2488579"/>
            <a:ext cx="2903437" cy="987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محصول: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ویژگی های اولویت بندی شده ی محصول مطلوب مشتری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5B42BC-026A-4F45-BBBD-14B520BEFD45}"/>
              </a:ext>
            </a:extLst>
          </p:cNvPr>
          <p:cNvSpPr txBox="1"/>
          <p:nvPr/>
        </p:nvSpPr>
        <p:spPr>
          <a:xfrm>
            <a:off x="217163" y="5397579"/>
            <a:ext cx="1918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ویژگی (های) تخصیص یافته به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7754E3-EAA9-4831-B8D0-410DE19E8A47}"/>
              </a:ext>
            </a:extLst>
          </p:cNvPr>
          <p:cNvSpPr txBox="1"/>
          <p:nvPr/>
        </p:nvSpPr>
        <p:spPr>
          <a:xfrm>
            <a:off x="4515924" y="3059668"/>
            <a:ext cx="62351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جلسه 15 دقیقه ای روزانه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41AD12-4D9A-45CC-AB0F-49F7F6309206}"/>
              </a:ext>
            </a:extLst>
          </p:cNvPr>
          <p:cNvSpPr txBox="1"/>
          <p:nvPr/>
        </p:nvSpPr>
        <p:spPr>
          <a:xfrm>
            <a:off x="4515924" y="5258482"/>
            <a:ext cx="20607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عناصر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توسط تیم، توسعه یافت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90A3E2-829B-4A39-B386-725551677878}"/>
              </a:ext>
            </a:extLst>
          </p:cNvPr>
          <p:cNvSpPr txBox="1"/>
          <p:nvPr/>
        </p:nvSpPr>
        <p:spPr>
          <a:xfrm>
            <a:off x="8863868" y="5674578"/>
            <a:ext cx="2744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قابلیت جدید در پایان </a:t>
            </a:r>
            <a:r>
              <a:rPr lang="fa-IR" sz="1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1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به نمایش گذاشته میشود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A24047D3-5D98-4DD1-85D7-BD20AF1B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40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96AD7-BADF-4503-AA9D-1E52D9E74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143482"/>
            <a:ext cx="11102009" cy="6019318"/>
          </a:xfrm>
        </p:spPr>
        <p:txBody>
          <a:bodyPr>
            <a:normAutofit fontScale="925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۱-۴-۳ تیم</a:t>
            </a: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ها و فرآورده های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یک تیم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بین رشته ای خود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سازمانده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است که شامل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 محصول ، استاد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و یک تیم توسعه ی چابک 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سه تا شش نفر</a:t>
            </a: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می.شود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فرآورده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های اصلی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عبارتند از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و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نسخه ی نرم افزار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Backlog</a:t>
            </a:r>
            <a:r>
              <a:rPr lang="en-US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: مجموعه ای از وظایف باقیمانده که باید انجام شوند </a:t>
            </a: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توسعه با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تقسیم پروژه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مجموعه ای از دوره های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۲ تا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۴ هفته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توسعه ی نمونه ی افزایشی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نام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ادامه می یابد</a:t>
            </a:r>
            <a:endParaRPr lang="en-US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محصول: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لیستی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اولویت بندی شده از نیازمندیها یا ویژگیهای محصول است که برای مشتری ارزش تجاری فراهم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می.کند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هر زمان میتوان با تأیید مالک محصول و موافقت تیم توسعه چیزی به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اضافه کرد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 محصول عنصری از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برای برآورده کردن مهمترین اهداف تمام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سفارش میدهد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حالی که محصول در حال تکامل است تا نیازمندیهای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برآورده کند،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هرگز کامل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نمی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شود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 محصول تنها فردی است که تصمیم میگیرد یک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زودتر از موعد پایان دهد یا در صورت پذیرفته شدن نسخه ی نرم افزار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ادامه دهد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904927-3095-4CB2-A70A-A2A232A4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AEB3B4-3F40-470C-9E33-88A038E1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56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96AD7-BADF-4503-AA9D-1E52D9E74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69987"/>
            <a:ext cx="11035748" cy="5555837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زیر مجموعه ای از عناصر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است که توسط تیم محصول انتخاب می شود تا به عنوان نسخه ی کد در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اثنای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جاری فعال کامل شود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نسخه (افزایش): اجتماع تمام عناصر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که در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قبلی کامل شدند و تمام عناصر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 که باید در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فعلی تکمیل شوند.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توسعه یک برنامه ریزی برای تحویل نسخه ی نرم افزار انجام میدهد که حاوی ویژگیهای مورد نظر برای برآورده کردن هدف مهم مذاکره شده با مالک محصول در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فعلی است.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اغلب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ها باید در یک کادر زمانی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۳ تا ۴ هفته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 کامل شوند.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چگونگی کامل شدن نسخه ی نرم افزار بر عهده ی تیم توسعه است. تیم توسعه همچنین تصمیم میگیرد نسخه ی فعلی چه زمانی کامل میشود و آماده تحویل به مالک است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هیچ ویژگی جدیدی نمیتواند به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اضافه شود مگر این که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لغو و از اول شروع شود.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904927-3095-4CB2-A70A-A2A232A4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F6B902-07DD-46FA-B50B-1394DDC50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93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96AD7-BADF-4503-AA9D-1E52D9E74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428059"/>
            <a:ext cx="11035748" cy="5555837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استاد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عنوان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تسهیل گیر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تمام اعضای تیم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عمل میکند.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او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روزانه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برگزار میکند و مسئول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حذف موانع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شناسایی شده توسط اعضای تیم در حین جلسه 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او اعضای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رهبری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تا به یکدیگر کمک کنند تا در صورت داشتن زمان ، وظایف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کامل کنند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او به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کمک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تا تکنیک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هایی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برای مدیریت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عناصر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بیابد و کمک میکند تا اطمینان حاصل شود که عناصر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بیکلاگ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صورت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واضح و مختصر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بیان شده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اند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904927-3095-4CB2-A70A-A2A232A4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8013C-EAAF-45F1-BC29-5155BDED4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90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96AD7-BADF-4503-AA9D-1E52D9E74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1364973"/>
            <a:ext cx="10889974" cy="5326683"/>
          </a:xfrm>
        </p:spPr>
        <p:txBody>
          <a:bodyPr>
            <a:normAutofit fontScale="700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b="1" i="0" u="none" strike="noStrike" dirty="0">
                <a:solidFill>
                  <a:srgbClr val="403B00"/>
                </a:solidFill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۲-۴-۳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جلسه برنامه ریزی </a:t>
            </a:r>
            <a:r>
              <a:rPr lang="fa-IR" sz="36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قبل از آغاز کار هر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 توسعه با مالک تیم و تمام </a:t>
            </a:r>
            <a:r>
              <a:rPr lang="fa-IR" sz="36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دیگر ارتباط برقرار میکند تا عناصر </a:t>
            </a:r>
            <a:r>
              <a:rPr lang="fa-IR" sz="36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توسعه دهند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تکنیکهای جمع آوری 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این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نیازمندیها 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فصل ۷ بحث می شود.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و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توسعه، عناصر موجود در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را با در نظر گرفتن نیازهای کسب و کار مالک و پیچیدگی وظایف مهندسی نرم افزار مورد نیاز برای کامل کردن هر یک از آنها (برنامه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و آزمون)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رتبه بندی 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میکنند . گاهی این کار منجر به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شناسایی ویژگیهای 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از دست رفته ای میشود که برای تحویل عملکردهای ضروری به کاربران نهایی لازم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اند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قبل از شروع هر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،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هدف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ی خود را برای تکمیل نسخه ی نرم افزار در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آتی بیان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می.کند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استاد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و تیم توسعه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عناصری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انتخاب میکنند تا از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منتقل شوند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توسعه تعیین میکند چه چیزی میتواند در این نسخه با توجه به محدودیتهای کادر زمانی اختصاص داده شده به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ارائه 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استاد </a:t>
            </a:r>
            <a:r>
              <a:rPr lang="fa-IR" sz="3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مشخص میکند برای تحویل این نسخه چه کاری باید انجام 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600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توسعه تصمیم میگیرد کدام نقشها مورد نیاز است و چگونه باید پر شوند. 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904927-3095-4CB2-A70A-A2A232A4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343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3A4FDC-15AB-484A-82BC-19B38CA1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20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3B9C0-9C8E-424E-9786-0BC55283F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110008"/>
            <a:ext cx="10876722" cy="5429940"/>
          </a:xfrm>
        </p:spPr>
        <p:txBody>
          <a:bodyPr>
            <a:normAutofit fontScale="85000" lnSpcReduction="1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۳-۴-۳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روزانه 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endParaRPr lang="fa-IR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روزانه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یک رویداد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۱۵ دقیقه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 است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 شروع هر روز کاری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زمان بندی میشود تا به اعضای تیم اجازه دهد فعالیتهای خود را همگام کنند و برنامه ریزی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هایی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برای ۲۴ ساعت بعدی انجام دهند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استاد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و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همیشه در جلسه ی روزانه 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شرکت میکنند. برخی تیم ها به مالک محصول اجازه میدهند گاهی در جلسه شرکت کند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سه سوال کلیدی که از اعضای تیم میشود و باید پاسخ دهند عبارتند از:.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از آخرین جلسه ای که تیم داشت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چه کار کردید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؟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با چه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موانعی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مواجه شدید؟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بعدی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چه چیزی برای ارائه دارید؟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استاد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جلسه را اداره کرده و پاسخهای هر شخص 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ارزیابی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می.کند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تیم کمک میکند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مشکلات بالقوه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را هر چه آسانتر کشف کنند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وظیفه 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استاد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موانع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در صورت امکان قبل از جلسه ی بعدی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برطرف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کند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برخی تیمها از این جلسات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اعلان تکمیل یا انجام عناصر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استفاده میکنند. وقتی تیم تمام عناصر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کامل میکند ممکن است تصمیم بگیرد یک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دمو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و مرور نسخه کامل شده را با مالک تیم زمان بندی کند.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88D97A-C598-4E98-9F2D-125377F1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97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0D114-3EFA-4B96-AF1B-5FBBB4ABF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93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3B9C0-9C8E-424E-9786-0BC55283F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4" y="1441311"/>
            <a:ext cx="11022496" cy="5280163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i="0" u="none" strike="noStrike" dirty="0">
                <a:solidFill>
                  <a:srgbClr val="5C5800"/>
                </a:solidFill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۰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۴-۴-۳ جلسه ی مرور </a:t>
            </a: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endParaRPr lang="fa-IR" sz="30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مرور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 انتهای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زمانی رخ میدهد که تیم توسعه پی میبرد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نسخه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ی نرم افزار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کامل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شده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مرور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اغلب دارای کادر زمانی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۴ ساعت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۴ هفته ای 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استاد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با تیم توسعه ، مالک محصول و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انتخابی در این مرور شرکت میکنند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فعالیت اصلی،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دموی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نسخه ی نرم افزاری کامل شده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اثنای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ممکن است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مالک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محصول نسخه ی نرم افزار را به عنوان نسخه ی کامل شده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بپذیرد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یا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کند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اگر پذیرفته نشود مالک محصول و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بازخوردی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ارائه میدهند تا دور جدیدی از زمان بندی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آغاز شود در این زمان ممکن است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ویژگیهای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جدیدی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اضافه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یا از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حذف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شوند ممکن است ویژگیهای جدید بر ماهیت نسخه ی توسعه یافته در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بعدی اثر بگذارد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88D97A-C598-4E98-9F2D-125377F1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642ED9-5D5A-4C30-AD6D-51A4DDE3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05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95185-A991-433D-BDA2-2E5952BEC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05" y="212035"/>
            <a:ext cx="10730947" cy="1325563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3-0	مقدمه</a:t>
            </a:r>
            <a:r>
              <a:rPr lang="en-US" b="1" dirty="0"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						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2C335-90AA-4A2C-9016-55EB3579B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348547"/>
            <a:ext cx="11035748" cy="5297418"/>
          </a:xfrm>
        </p:spPr>
        <p:txBody>
          <a:bodyPr>
            <a:no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توسعه ی چابک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چیست؟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مهندسی نرم افزار چابک ،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تلفیقی از یک فلسفه و مجموعه ای از </a:t>
            </a:r>
            <a:r>
              <a:rPr lang="fa-IR" sz="24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رهنمودهای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توسعه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است.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این فلسفه مشوق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جلب رضایت مشتری و تحویل افزایشی نرم افزار از همان ابتدای پروژه؛ تیم های پروژه ی کوچک با انگیزه بالا ؛ روشهای غیر رسمی؛ حداقل محصولات کاری مهندسی نرم افزار؛ و سادگی کلی در توسعه نرم افزار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دستورالعملهای توسعه چابک، بر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برقراری ارتباط فعال و پیوسته میان توسعه دهندگان نرم افزار و مشتریان آن </a:t>
            </a:r>
            <a:r>
              <a:rPr lang="fa-IR" sz="240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تأکید دارد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400" b="1" i="0" u="none" strike="noStrike" dirty="0">
              <a:effectLst/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4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چه کسی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این کار را انجام میدهد؟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مهندسان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نرم افزار و سایر </a:t>
            </a:r>
            <a:r>
              <a:rPr lang="fa-IR" sz="24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در پروژه (مدیران مشتریان و کاربران نهایی) با یکدیگر کار </a:t>
            </a:r>
            <a:r>
              <a:rPr lang="fa-IR" sz="2400" b="0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میکـنند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و</a:t>
            </a:r>
            <a:r>
              <a:rPr lang="fa-IR" sz="240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یک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تیم چابک </a:t>
            </a:r>
            <a:r>
              <a:rPr lang="fa-IR" sz="240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تشکیل میدهند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.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تیمی که سازماندهی </a:t>
            </a:r>
            <a:r>
              <a:rPr lang="fa-IR" sz="2400" b="0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اش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بر عهده خودش است و سرنوشت </a:t>
            </a:r>
            <a:r>
              <a:rPr lang="fa-IR" sz="2400" b="0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اش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را خود کنترل میکند.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تیم چابک ،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به ارتباطات و همکاری میان همه ی افراد تیم رسیدگی میکند</a:t>
            </a:r>
            <a:endParaRPr lang="en-US" sz="2400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A009C-4777-4412-99A9-7B87F13CE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630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F8382-0109-41C2-86DF-665860E6E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520825"/>
            <a:ext cx="11181522" cy="5200650"/>
          </a:xfrm>
        </p:spPr>
        <p:txBody>
          <a:bodyPr>
            <a:normAutofit fontScale="850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۵-۴-۳  بازنگری </a:t>
            </a:r>
            <a:r>
              <a:rPr lang="fa-IR" sz="30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endParaRPr lang="fa-IR" sz="30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حالت ایده آل،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قبل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از شروع جلسه ی دیگر برنامه ریزی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، استاد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یک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۳ ساعته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۴ هفته ای با تیم توسعه به نام بازنگری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برگزار میکند.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0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حین این جلسه تیم در موارد زیر بحث میکند: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گذشته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چه چیزی به خوبی پیش رفت؟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چه چیزی میتواند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اصلاح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شود؟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تیم چه چیزی را تعهد میکند تا در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بعدی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بهبود بخشد؟</a:t>
            </a:r>
          </a:p>
          <a:p>
            <a:pPr lvl="2" algn="r" rtl="1"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استاد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جلسه را هدایت کرده و تیم را تشویق میکند تا تجربیات توسعه ی خود را بهبود بخشد و برای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بعدی مفیدتر واقع شود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تیم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، راههای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بهبود کیفیت 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محصول را با تطبیق تعریف خود از "کامل شدن نسخه" برنامه ریزی میکند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پایان این جلسه، تیم باید ایده خوبی درباره </a:t>
            </a:r>
            <a:r>
              <a:rPr lang="fa-IR" sz="30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بهسازی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مورد نیاز در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بعدی داشته باشد و آماده برنامه ریزی نسخه ی نرم افزاری در جلسه ی بعدی برنامه ریزی </a:t>
            </a:r>
            <a:r>
              <a:rPr lang="fa-IR" sz="30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000" dirty="0">
                <a:latin typeface="Times New Roman" panose="02020603050405020304" pitchFamily="18" charset="0"/>
                <a:cs typeface="B Nazanin" panose="00000400000000000000" pitchFamily="2" charset="-78"/>
              </a:rPr>
              <a:t> باشد.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EC1D1C-10A4-4C3F-ABFF-D0AFCA277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 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  <a:r>
              <a:rPr lang="fa-IR" sz="44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(ادامه) 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7E4AA-62D3-4101-8355-35548AF84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121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7EB0-DBA9-4571-A19A-1AAC6C2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2110"/>
            <a:ext cx="10515600" cy="1325563"/>
          </a:xfrm>
        </p:spPr>
        <p:txBody>
          <a:bodyPr/>
          <a:lstStyle/>
          <a:p>
            <a:pPr algn="r"/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D1F2-F982-4ECA-99F9-8055E135D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7111"/>
            <a:ext cx="9982200" cy="545382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3-0	مقدمه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3-1	چابکی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اصول چابکی، سیاست های توسعه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تیم ها و فرآورده های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برنامه ریزی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جلسه ی روزانه 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مرور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بازنگری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cs typeface="B Nazanin" panose="00000400000000000000" pitchFamily="2" charset="-78"/>
              </a:rPr>
              <a:t>3-5 	چارچوب های دیگر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cs typeface="B Nazanin" panose="00000400000000000000" pitchFamily="2" charset="-78"/>
              </a:rPr>
              <a:t>	</a:t>
            </a:r>
            <a:r>
              <a:rPr lang="fa-IR" sz="2000" b="1" dirty="0">
                <a:cs typeface="B Nazanin" panose="00000400000000000000" pitchFamily="2" charset="-78"/>
              </a:rPr>
              <a:t>چارچوب برنامه ریزی حدی (</a:t>
            </a:r>
            <a:r>
              <a:rPr lang="en-US" sz="2000" b="1" dirty="0">
                <a:cs typeface="B Nazanin" panose="00000400000000000000" pitchFamily="2" charset="-78"/>
              </a:rPr>
              <a:t>XP</a:t>
            </a:r>
            <a:r>
              <a:rPr lang="fa-IR" sz="2000" b="1" dirty="0">
                <a:cs typeface="B Nazanin" panose="00000400000000000000" pitchFamily="2" charset="-78"/>
              </a:rPr>
              <a:t>)، چارچوب </a:t>
            </a:r>
            <a:r>
              <a:rPr lang="fa-IR" sz="2000" b="1" dirty="0" err="1">
                <a:cs typeface="B Nazanin" panose="00000400000000000000" pitchFamily="2" charset="-78"/>
              </a:rPr>
              <a:t>کانبان</a:t>
            </a:r>
            <a:r>
              <a:rPr lang="fa-IR" sz="2000" b="1" dirty="0">
                <a:cs typeface="B Nazanin" panose="00000400000000000000" pitchFamily="2" charset="-78"/>
              </a:rPr>
              <a:t>، چارچوب </a:t>
            </a:r>
            <a:r>
              <a:rPr lang="en-US" sz="2000" b="1" dirty="0">
                <a:cs typeface="B Nazanin" panose="00000400000000000000" pitchFamily="2" charset="-78"/>
              </a:rPr>
              <a:t>DevOps</a:t>
            </a:r>
            <a:endParaRPr lang="fa-IR" sz="2000" b="1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0FBA1-5FFB-4533-89E7-55BE3A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928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F8382-0109-41C2-86DF-665860E6E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392169"/>
            <a:ext cx="11009243" cy="5604669"/>
          </a:xfrm>
        </p:spPr>
        <p:txBody>
          <a:bodyPr>
            <a:normAutofit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یکی از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پراستفاده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ترین چارچوبهای چابک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است.</a:t>
            </a:r>
            <a:endParaRPr lang="en-US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اما چارچوبهای چابک دیگری پیشنهاد شدند و در صنعت استفاده میشوند. </a:t>
            </a:r>
            <a:endParaRPr lang="en-US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سه روش متداول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:</a:t>
            </a:r>
          </a:p>
          <a:p>
            <a:pPr marL="2343150" lvl="4" indent="-514350" algn="r" rtl="1">
              <a:spcBef>
                <a:spcPts val="0"/>
              </a:spcBef>
              <a:spcAft>
                <a:spcPts val="500"/>
              </a:spcAft>
              <a:buFont typeface="+mj-lt"/>
              <a:buAutoNum type="arabicParenR"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برنامه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حدی </a:t>
            </a:r>
            <a:r>
              <a:rPr lang="en-US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2000" dirty="0">
                <a:latin typeface="Arial" panose="020B0604020202020204" pitchFamily="34" charset="0"/>
              </a:rPr>
              <a:t>XP</a:t>
            </a:r>
            <a:r>
              <a:rPr lang="en-US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r>
              <a:rPr lang="fa-IR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Extreme</a:t>
            </a:r>
            <a:r>
              <a:rPr lang="en-US" sz="2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programming</a:t>
            </a:r>
          </a:p>
          <a:p>
            <a:pPr marL="2343150" lvl="4" indent="-514350" algn="r" rtl="1">
              <a:spcBef>
                <a:spcPts val="0"/>
              </a:spcBef>
              <a:spcAft>
                <a:spcPts val="500"/>
              </a:spcAft>
              <a:buFont typeface="+mj-lt"/>
              <a:buAutoNum type="arabicParenR"/>
            </a:pP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Kanban</a:t>
            </a:r>
          </a:p>
          <a:p>
            <a:pPr marL="2343150" lvl="4" indent="-514350" algn="r" rtl="1">
              <a:spcBef>
                <a:spcPts val="0"/>
              </a:spcBef>
              <a:spcAft>
                <a:spcPts val="500"/>
              </a:spcAft>
              <a:buFont typeface="+mj-lt"/>
              <a:buAutoNum type="arabicParenR"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Arial" panose="020B0604020202020204" pitchFamily="34" charset="0"/>
              </a:rPr>
              <a:t>DevOps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B8553D-F97E-441C-BAF6-F395E6198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32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3FA910-8161-41E9-B97F-0610837F6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744200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cs typeface="B Nazanin" panose="00000400000000000000" pitchFamily="2" charset="-78"/>
              </a:rPr>
              <a:t>3-5 چارچوب های دیگر چابک		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26230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EA804-412F-48EA-B522-346A86944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975552"/>
            <a:ext cx="11035748" cy="5882447"/>
          </a:xfrm>
        </p:spPr>
        <p:txBody>
          <a:bodyPr>
            <a:normAutofit fontScale="85000" lnSpcReduction="20000"/>
          </a:bodyPr>
          <a:lstStyle/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fa-IR" sz="1800" b="0" i="0" u="none" strike="noStrike" dirty="0">
                <a:solidFill>
                  <a:srgbClr val="4B46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3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۱-۵-۳ چارچوب برنامه </a:t>
            </a:r>
            <a:r>
              <a:rPr lang="fa-IR" sz="33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33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حدی </a:t>
            </a:r>
            <a:r>
              <a:rPr lang="en-US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2400" b="1" dirty="0">
                <a:latin typeface="Arial" panose="020B0604020202020204" pitchFamily="34" charset="0"/>
              </a:rPr>
              <a:t>XP</a:t>
            </a:r>
            <a:r>
              <a:rPr lang="en-US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r>
              <a:rPr lang="fa-IR" sz="24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برنامه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حدی، یکی از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پراستفاده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ترین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رویکردها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برای توسعه ی نرم افزار چابک 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برنامه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حدی،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مجموعه ای از قوانین و اعمال را در بر میگیرد که در زمینه ی چهار فعالیت چارچوبی رخ میدهند: برنامه ریزی ،طراحی،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و آزمون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Courier New" panose="02070309020205020404" pitchFamily="49" charset="0"/>
              <a:buChar char="o"/>
            </a:pPr>
            <a:endParaRPr lang="fa-IR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000" b="1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1- برنامه ریزی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: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فعالیت برنامه ریزی با فعالیت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نیازمندیها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نام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گوش دادن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آغاز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گوش دادن منجر به مجموعه ای از داستانها" به نام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داستانهای کاربر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خروجی،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ویژگیها و عملکرد مورد نیاز را برای نرم افزاری که باید ساخته شود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توصیف می کند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هر داستان کاربر توسط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مشتری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نوشته میشود و در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کارت شاخص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قرار میگیرد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مشتری برای هر داستان یک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ارزش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(اولویت) در نظر میگیرد.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اعضای تیم </a:t>
            </a:r>
            <a:r>
              <a:rPr lang="en-US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XP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هر</a:t>
            </a: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 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ارزیابی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و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ای را به آن نسبت میدهد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برحسب هفته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های لازم برای توسعه اندازه گیری می شود.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داستانهای جدید میتوانند در هر زمان نوشته شوند.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53A2AFB-4C60-481C-80E9-0C971A98C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33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D8FD7B4-C1B2-4260-BBC7-05A4E085A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-167448"/>
            <a:ext cx="10863469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89105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4ABA6-1202-4E66-8696-7DA177DFA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2044"/>
            <a:ext cx="11671852" cy="5471077"/>
          </a:xfrm>
        </p:spPr>
        <p:txBody>
          <a:bodyPr>
            <a:no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مشتریان و توسعه دهندگان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با همکاری یکدیگر تصمیم میگیرند که چگونه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داستانها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در نسخه ی بعدی (افزایش بعدی نرم افزار) که قرار است تیم 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دهد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گروه بندی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کنند.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هنگامی که قرار اولیه (توافق بر سر داستانهایی که باید لحاظ شود، تاریخ تحویل و سایر مواد پروژه) برای یک نسخه ی جدید گذاشته شد تیم 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این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داستانها را مرتب میکند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تا به یکی از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سه شیوه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ی زیر توسعه دهد: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(۱)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همه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ی داستانها بلافاصله پیاده سازی میشود (در عرض چند هفته)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(۲) داستانهایی با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بیشترین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ارزش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در بالای جدول زمان بندی قرار داده میشوند و ابتدا آنها باید پیاده سازی شوند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(۳) داستانهایی با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بیشترین ریسک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بالای جدول زمان بندی قرار داده میشوند و ابتدا آنها پیاده سازی میشوند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پس از تحویل اولین نسخه (که افزایش نرم افزار نیز نامیده میشود) تیم 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XP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سرعت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پروژه را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محاسبه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سرعت پروژه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برابر با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تعداد داستانهایی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است که در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اثنای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نسخه ی اول پیاده سازی شدند.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سرعت پروژه میتواند برای کمک به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برآورد تاریخ های تحویل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و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زمان بندی برای نسخه های بعدی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به کار رود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تیم 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برنامه ریزی ها را بر اساس آن اصلاح میکند</a:t>
            </a:r>
            <a:endParaRPr lang="en-US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EB432E-3CC0-4D70-B4C0-943FCD48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-12216"/>
            <a:ext cx="10744200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519C3-D55F-4A08-8FE2-DBE671120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043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4ABA6-1202-4E66-8696-7DA177DFA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030" y="1200357"/>
            <a:ext cx="10744200" cy="5521118"/>
          </a:xfrm>
        </p:spPr>
        <p:txBody>
          <a:bodyPr>
            <a:normAutofit fontScale="92500"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000" b="1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2- طراحی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طراحی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XP</a:t>
            </a:r>
            <a:r>
              <a:rPr lang="en-US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، قویاً از اصل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KIS 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 (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Keep it simple</a:t>
            </a:r>
            <a:r>
              <a:rPr lang="fa-IR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)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حفظ سادگی، پیروی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می.کند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طراحی با عملکرد اضافی (که توسعه دهنده فکر میکند در آینده به آنها نیاز است) تشویق نمیشود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اگر در بخشی از طراحی یک داستان، مشکل طراحی مشاهده شود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ایجاد فوری یک نمونه ی اولیه ی عملیاتی را برای آن بخش طراحی توصیه میکند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مفهوم کلیدی در </a:t>
            </a: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این است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طراحی هم قبل و هم بعد از شروع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انجام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بازآرایی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Refactoring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: اصلاح بهینه سازی کد به طوری که رفتار خارجی نرم افزار تغییر نکند،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معنای این است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طراحی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همیشه در حین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ساخت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سیستم انجام میشود.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حقیقت خود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فعالیت ساخت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رهنمودی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تیم </a:t>
            </a:r>
            <a:r>
              <a:rPr lang="en-US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ارائه میدهد که چگونه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طراحی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بهبود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بخشد. 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EB432E-3CC0-4D70-B4C0-943FCD48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330" y="-125206"/>
            <a:ext cx="10744200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519C3-D55F-4A08-8FE2-DBE671120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449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4ABA6-1202-4E66-8696-7DA177DFA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356"/>
            <a:ext cx="11120230" cy="5657643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3000" b="1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3- </a:t>
            </a:r>
            <a:r>
              <a:rPr lang="fa-IR" sz="3000" b="1" u="sng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endParaRPr lang="fa-IR" sz="3000" b="1" u="sng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پس از توسعه یافتن داستانها و انجام شدن کارهای طراحی مقدماتی، تیم به </a:t>
            </a:r>
            <a:r>
              <a:rPr lang="fa-IR" b="1" strike="sngStrike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نمی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پردازد،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بلکه یک سری "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آزمون واحد"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تهیه میکند که هر کدام از داستانهایی را که قرار است در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نسخه ی فعلی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لحاظ شوند مورد آزمون قرار میدهد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هنگامی که آزمون واحد ایجاد شد توسعه دهنده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بهتر میتواند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توجه خود را به آن چیزی معطوف کند که باید پیاده سازی شود تا آزمون را با موفقیت پشت سر بگذارد.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روش مشابه آن است که سوالات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امتحانی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را قبل از مطالعه، بدانید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هنگامی که کدها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کامل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شدند میتوان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آزمون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واحد را بلافاصله روی آن انجام داد و در نتیجه </a:t>
            </a:r>
            <a:r>
              <a:rPr lang="fa-IR" sz="2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بازخوردی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فوری در اختیار توسعه دهنده قرار داده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یک مفهوم کلیدی طی فعالیت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کدنویسی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برنامه </a:t>
            </a:r>
            <a:r>
              <a:rPr lang="fa-IR" sz="2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جفتی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توصیه میکند که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دو نفر با هم روی یک ایستگاه کاری کار کنند و کد مربوط به یک داستان را بنویسند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به این ترتیب ،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راهکاری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برای حل مسأله به صورت بی درنگ (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دو فکر غالباً بهتر از یکی است)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و تضمین کیفیت بی درنگ (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بازبینی کد به محض نوشته شدن)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فراهم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به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موازاتی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برنامه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نویسان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جفتی کار خود را کامل میکنند کدی که مینویسند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 کنار کار دیگران قرار داده میشود.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برخی موارد این کار به صورت روزانه توسط تیم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یکپارچه سازی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انجام می شود. 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EB432E-3CC0-4D70-B4C0-943FCD48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330" y="-125206"/>
            <a:ext cx="10744200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519C3-D55F-4A08-8FE2-DBE671120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517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F8FC9-C823-4BA1-B0DD-C9601DFC6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825625"/>
            <a:ext cx="10823713" cy="4351338"/>
          </a:xfrm>
        </p:spPr>
        <p:txBody>
          <a:bodyPr>
            <a:normAutofit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b="1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4- آزمون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b="1" u="sng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آزمونهای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واحدی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ایجاد شدند باید با استفاده از چارچوبی پیاده سازی شود که آنها را قادر به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خودسازی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 از این رو آنها به آسانی و به طور مکرر میتوانند اجرا شوند.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آزمونهای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پذیرش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XP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به نام آزمونهای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مشتری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خوانده میشوند، توسط مشتریان مشخص میشود و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 کل ویژگیها و عملکردهای سیستم تأکید دارد که توسط مشتری قابل مشاهده و قابل مرور مجدد است 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آنها از داستانهای کاربر به دست میآیند که به عنوان بخشی از نسخه ی نرم افزار پیاده سازی شده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اند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  <a:br>
              <a:rPr lang="fa-IR" dirty="0"/>
            </a:b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DAFB69-A01D-4EF0-81BA-A206CB69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191" y="0"/>
            <a:ext cx="11075504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B8294C-88E4-4281-8376-F053FB71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798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5A6C022-4008-4D32-AAEC-180BD1161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151" y="1213609"/>
            <a:ext cx="8091005" cy="5256000"/>
          </a:xfr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A001A53-5D4E-4C64-8BC7-E79104023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256" y="-111954"/>
            <a:ext cx="10969487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9E8A41-96DA-4DD7-AA1D-E66482969B2B}"/>
              </a:ext>
            </a:extLst>
          </p:cNvPr>
          <p:cNvSpPr txBox="1"/>
          <p:nvPr/>
        </p:nvSpPr>
        <p:spPr>
          <a:xfrm>
            <a:off x="4943061" y="635635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0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شكل</a:t>
            </a:r>
            <a:r>
              <a:rPr lang="fa-IR" sz="20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٣-٣   فرآیند برنامه </a:t>
            </a:r>
            <a:r>
              <a:rPr lang="fa-IR" sz="20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نویسی</a:t>
            </a:r>
            <a:r>
              <a:rPr lang="fa-IR" sz="20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حدی </a:t>
            </a:r>
            <a:r>
              <a:rPr lang="en-US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2000" dirty="0">
                <a:latin typeface="Arial" panose="020B0604020202020204" pitchFamily="34" charset="0"/>
              </a:rPr>
              <a:t>XP</a:t>
            </a:r>
            <a:r>
              <a:rPr lang="en-US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r>
              <a:rPr lang="fa-IR" sz="20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endParaRPr lang="fa-IR" sz="2000" b="1" dirty="0">
              <a:effectLst/>
              <a:cs typeface="B Nazanin" panose="00000400000000000000" pitchFamily="2" charset="-78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7060B41-13D7-4D72-A844-0493028D3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172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F8FC9-C823-4BA1-B0DD-C9601DFC6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1464"/>
            <a:ext cx="11486321" cy="6008206"/>
          </a:xfrm>
        </p:spPr>
        <p:txBody>
          <a:bodyPr>
            <a:normAutofit fontScale="925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۲-۵-۳ چارچوب </a:t>
            </a:r>
            <a:r>
              <a:rPr lang="fa-IR" sz="36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endParaRPr lang="fa-IR" sz="36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6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روش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روشهایی را برای بهبود هر فرآیند یا جریان کاری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توصیف میکند.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بر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مدیریت تغییر و تحویل سرویس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تأکید دارد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مدیریت تغییر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</a:t>
            </a:r>
            <a:r>
              <a:rPr lang="fa-IR" sz="2700" dirty="0">
                <a:latin typeface="Times New Roman" panose="02020603050405020304" pitchFamily="18" charset="0"/>
                <a:cs typeface="B Nazanin" panose="00000400000000000000" pitchFamily="2" charset="-78"/>
              </a:rPr>
              <a:t> فرآیندی را تعریف میکند که از طریق آن، تغییر درخواستی با سیستم نرم افزاری یکپارچه میشود.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 سرویس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با تأکید بر درک نیازها و انتظارات مشتری تشویق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اعضای تیم، کار 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مدیریت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می کنند و آزادی سازماندهی خود را برای کامل کردن آن دارند.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سیاستها در صورت نیاز تکامل می یابند تا نتایج بهبود یابند.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شش عمل هسته ای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بستگی دارد: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۱-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مصورسازی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جریان کار با استفاده از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بورد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بورد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به صورت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ستون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هایی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سازماندهی میشود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مرحله ی توسعه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هر عنصر از عملکرد نرم افزار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نشان میدهد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کارت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روی بورد ممکن است شامل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های یک کاربر یا نقص های تازه کشف شده در یادداشت ها باشد و تیم آنها را با پیشرفت پروژه از </a:t>
            </a:r>
            <a:r>
              <a:rPr lang="fa-IR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برای انجام دادن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</a:t>
            </a:r>
            <a:r>
              <a:rPr lang="fa-IR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در حال انجام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و </a:t>
            </a:r>
            <a:r>
              <a:rPr lang="fa-IR" u="sng" dirty="0">
                <a:latin typeface="Times New Roman" panose="02020603050405020304" pitchFamily="18" charset="0"/>
                <a:cs typeface="B Nazanin" panose="00000400000000000000" pitchFamily="2" charset="-78"/>
              </a:rPr>
              <a:t>انجام شده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ارتقا می دهد</a:t>
            </a:r>
            <a:r>
              <a:rPr lang="fa-IR" sz="1800" b="0" i="0" u="none" strike="noStrike" dirty="0">
                <a:solidFill>
                  <a:srgbClr val="4F4A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DAFB69-A01D-4EF0-81BA-A206CB69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35" y="-204099"/>
            <a:ext cx="11141765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B8294C-88E4-4281-8376-F053FB71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75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2C335-90AA-4A2C-9016-55EB3579B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4726"/>
            <a:ext cx="10515600" cy="5543273"/>
          </a:xfrm>
        </p:spPr>
        <p:txBody>
          <a:bodyPr>
            <a:no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چرا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اهمیت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دارد؟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محیط کاری جدید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ی که سیستمهای کامپیوتری و محصولات نرم افزاری را در بر میگیرد با گامهای سریع به پیش میرود و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پیوسته در حال تغییر است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مهندسی نرم افزار چابک، برای مهندسی نرم افزار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سنتی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گروهی از نرم افزارها و انواع معینی از پروژه های نرم افزاری،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جایگزین منطقی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محسوب میشود.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نشان داده شده است که با این شیوه سیستمهای موفق به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سرعت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تحویل میشوند.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4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400" b="0" i="0" u="none" strike="noStrike" dirty="0">
              <a:effectLst/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مراحل کار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کدام است؟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توسعه چابک را شاید به بهترین وجه بتوان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مهندسی نرم افزار مختصر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" نامید.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فعالیت های چارچوبی پایه (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ارتباطات برنامه ریزی مدل سازی ساخت و استقرار)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همچنان به قوت خود باقی خواهند ماند، ولی به یک مجموعه وظایف کمینه تغییر شکل میدهند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که تیم نرم افزاری را به سمت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ساخت و تحویل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 هدایت میکنند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عده ای چنین استدلال میکنند که این </a:t>
            </a:r>
            <a:r>
              <a:rPr lang="fa-IR" sz="24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به قیمت حذف تحلیل مسأله و طراحی راه حل </a:t>
            </a:r>
            <a:r>
              <a:rPr lang="fa-IR" sz="2400" b="0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تمام میشود.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563F37-1F48-4C61-AC4A-5E0CFFDEC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245855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-0	مقدمه</a:t>
            </a:r>
            <a:r>
              <a:rPr lang="fa-IR" sz="31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(ادامه)</a:t>
            </a:r>
            <a:r>
              <a:rPr lang="fa-IR" b="1" dirty="0">
                <a:cs typeface="B Nazanin" panose="00000400000000000000" pitchFamily="2" charset="-78"/>
              </a:rPr>
              <a:t>			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5FF6E69-A39E-4A86-99D0-B21D2D67E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87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F8FC9-C823-4BA1-B0DD-C9601DFC6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" y="1253330"/>
            <a:ext cx="11141765" cy="5586415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1800" b="0" i="0" u="none" strike="noStrike" dirty="0">
              <a:solidFill>
                <a:srgbClr val="4F4A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2-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محدودسازی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میزان کار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حال پیشرفت در هر زمان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دهندگان تشویق میشوند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وظیفه ی جاری خود را قبل از شروع وظیفه ی دیگر تکمیل کنند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موضوع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زمان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هدایت را کاهش میدهد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کیفیت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کار را بهبود میبخشد و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توانایی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را برای ارائه ی مکرر عملکرد نرم افزار به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خود افزایش میدهد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3- مدیریت جریان کار برای کاهش ضایعات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درک جریان ارزش فعلی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تحلیل مکان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هایی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که در آن متوقف شده است،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تعریف تغییرات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و سپس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پیاده سازی تغییرات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28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4- بیان صریح سیاستهای فرآیند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مثل نوشتن دلایل خود برای انتخاب زمان انجام کار و معیار استفاده شده برای تعریف مرحله ی تکمیل شدن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5-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تأکید بر بهبود مداوم 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با ایجاد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حلقه های بازخورد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که در آن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تغییرات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 اساس داده های فرآیند معرفی میشوند و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اثرات تغییر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بر فرآیند پس از انجام تغییرات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اندازه گیری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میشود.</a:t>
            </a: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endParaRPr lang="fa-IR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 algn="r" rtl="1">
              <a:spcBef>
                <a:spcPts val="0"/>
              </a:spcBef>
              <a:spcAft>
                <a:spcPts val="500"/>
              </a:spcAft>
              <a:buNone/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6-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تغییرات فرآیند را به طور مشترک ایجاد کنید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و در صورت نیاز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همه ی اعضای تیم و سایر </a:t>
            </a:r>
            <a:r>
              <a:rPr lang="fa-IR" sz="28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ذینفعان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درگیر کنید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DAFB69-A01D-4EF0-81BA-A206CB69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35" y="18255"/>
            <a:ext cx="11141765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B8294C-88E4-4281-8376-F053FB71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132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650FE-06B9-4658-B92A-62DF0E7BC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1294"/>
            <a:ext cx="11261035" cy="5396706"/>
          </a:xfrm>
        </p:spPr>
        <p:txBody>
          <a:bodyPr>
            <a:normAutofit fontScale="925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جلسات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برای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مثل چارچوب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اسکرام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اگر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به پروژه ی موجود معرفی شود، </a:t>
            </a:r>
            <a:r>
              <a:rPr lang="fa-IR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تمام عناصر در ستون </a:t>
            </a:r>
            <a:r>
              <a:rPr lang="fa-IR" strike="sngStrike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بک</a:t>
            </a:r>
            <a:r>
              <a:rPr lang="fa-IR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trike="sngStrike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لاگ</a:t>
            </a:r>
            <a:r>
              <a:rPr lang="fa-IR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 شروع نمیشوند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توسعه دهندگان باید کارتهای خود را در ستون فرآیند تیم قرار دهند و از خودشان بپرسند: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اکنون در کجا هستند؟ از کجا آمده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اند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؟ به کار می روند؟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مبنای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ی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استند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آپ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روزانه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، وظیفه ای به نام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قدم زنی در بورد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است.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رهبری این جلسه هر روز می چرخد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اعضای تیم، عناصری را که روی آنها در حال کار کردن بودند و از بورد حذف شدند به بورد اضافه می کنند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تلاش میکند تا هر عنصری را که میتوانند به حالت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تکمیل شده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ببرند.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هدف: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پیش بردن زودهنگام عناصری با ارزش تجاری بالاتر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تیم جریان کار را در نظر میگیرد و سعی میکند با بررسی حجم کار و خطرات، هرگونه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مانع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برای تکمیل کار را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شناسایی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کند.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اثنای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جلسه ی بازنگری هفتگی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، اندازه گیریهای فرآیند بررسی میشوند.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تیم،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محل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هایی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در نظر میگیرد که ممکن است به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بهبود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فرآیند نیاز باشد و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تغییراتی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را پیشنهاد میکند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را می توان به راحتی با سایر روشهای توسعه ی چابک ترکیب کرد تا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نظم و انضباط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فرآیند افزایش یابد.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0368EA-3F4C-4699-B606-F0F448A1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13" y="0"/>
            <a:ext cx="10969487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35846-EA9E-400A-A7D3-669FF689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301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0521E5-A7D8-4981-A74B-E687D4F14D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4421" y="1279836"/>
            <a:ext cx="10471605" cy="4824000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91EE995-A178-4357-BD19-0CB26E2D9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21" y="100946"/>
            <a:ext cx="10810461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DA941F-D2A8-4B3F-A9DF-CAD7723E48B8}"/>
              </a:ext>
            </a:extLst>
          </p:cNvPr>
          <p:cNvSpPr txBox="1"/>
          <p:nvPr/>
        </p:nvSpPr>
        <p:spPr>
          <a:xfrm>
            <a:off x="1603513" y="63082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i="0" u="none" strike="noStrike" dirty="0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شکل ۳-۴ بورد </a:t>
            </a:r>
            <a:r>
              <a:rPr lang="fa-IR" sz="1800" b="1" i="0" u="none" strike="noStrike" dirty="0" err="1">
                <a:effectLst/>
                <a:latin typeface="Times New Roman" panose="02020603050405020304" pitchFamily="18" charset="0"/>
                <a:cs typeface="B Nazanin" panose="00000400000000000000" pitchFamily="2" charset="-78"/>
              </a:rPr>
              <a:t>کانبان</a:t>
            </a:r>
            <a:endParaRPr lang="fa-IR" b="1" dirty="0">
              <a:effectLst/>
              <a:cs typeface="B Nazanin" panose="00000400000000000000" pitchFamily="2" charset="-78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A4AB5-F353-44CA-9F3D-52D65740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625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DE00F-A097-488A-B80C-B452562F2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9059"/>
            <a:ext cx="11314044" cy="5608982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4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3-5-۳  چارچوب </a:t>
            </a:r>
            <a:r>
              <a:rPr lang="en-US" sz="4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DevOps</a:t>
            </a:r>
            <a:endParaRPr lang="fa-IR" sz="4100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en-US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DevOps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، برای ترکیب توسعه و اعمال ایجاد شد.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DevOps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، سعی میکند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اصول توسعه چابک و ناب را در زنجیره تأمین نرم افزار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اعمال کند.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DevOps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تجریبات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مشتری را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 واکنش سریع به تغییرات مورد نیاز یا مطلوب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، ارتقا می دهند. </a:t>
            </a: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عمل می تواند و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فاداری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به برند و سهم بازار را افزایش دهد</a:t>
            </a: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رویکردهای ناب مثل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DevOps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میتوانند ظرفیت بیشتری برای نوآوری سازمانها از طریق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کاهش دوباره کاری و ارتقا به </a:t>
            </a:r>
            <a:r>
              <a:rPr lang="fa-IR" sz="2600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فعالیتهایی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با ارزش تجاری بالاتر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افزایش دهند </a:t>
            </a: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endParaRPr lang="fa-IR" sz="26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70000"/>
              </a:lnSpc>
              <a:spcBef>
                <a:spcPts val="0"/>
              </a:spcBef>
              <a:spcAft>
                <a:spcPts val="500"/>
              </a:spcAft>
            </a:pP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تا زمانی که مصرف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کنندگان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به محصول دسترسی نداشته باشند، پولی تولید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نمی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شود و </a:t>
            </a:r>
            <a:r>
              <a:rPr lang="en-US" sz="2400" dirty="0">
                <a:latin typeface="Times New Roman" panose="02020603050405020304" pitchFamily="18" charset="0"/>
                <a:cs typeface="B Nazanin" panose="00000400000000000000" pitchFamily="2" charset="-78"/>
              </a:rPr>
              <a:t>DevOps</a:t>
            </a:r>
            <a:r>
              <a:rPr lang="en-US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میتواند </a:t>
            </a:r>
            <a:r>
              <a:rPr lang="fa-IR" sz="26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زمان استقرار سریع تر 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برای </a:t>
            </a:r>
            <a:r>
              <a:rPr lang="fa-IR" sz="26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سکوهای</a:t>
            </a:r>
            <a:r>
              <a:rPr lang="fa-IR" sz="26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تولید فراهم کند</a:t>
            </a:r>
            <a:endParaRPr lang="en-US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6D2738-89C3-4FFA-A23D-5B0500B5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-76545"/>
            <a:ext cx="10995991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802D2-919E-4BBE-A19B-316287B8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834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DE00F-A097-488A-B80C-B452562F2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5" y="1249018"/>
            <a:ext cx="11314044" cy="5608982"/>
          </a:xfrm>
        </p:spPr>
        <p:txBody>
          <a:bodyPr>
            <a:normAutofit fontScale="85000" lnSpcReduction="2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رویکرد </a:t>
            </a:r>
            <a:r>
              <a:rPr lang="en-US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DevOps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شامل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چندین مرحله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میشود که به طور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مداوم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اجرا میشوند تا محصول مطلوب به وجود آید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31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توسعه ی پیوسته: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محصولات قابل تحویل نرم افزاری تجزیه و در چندین </a:t>
            </a:r>
            <a:r>
              <a:rPr lang="fa-IR" sz="31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اسپرینت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توسعه داده میشوند و نسخه های تولید شده به اعضای تضمین کیفیت فصل) (۱۷ از تیم توسعه برای انجام آزمون تحویل داده میشوند.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آزمون پیوسته: 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ابزارهای آزمون خودکار (فصل۱۹) به اعضای تیم کمک میکنند تا چندین نسخه ی کد را همزمان آزمون کنند تا تضمین شود که قبل از یکپارچه سازی فاقد هرگونه نقص هستند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.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یکپارچه سازی پیوسته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:  قطعات کد با عملکرد جدید به کد موجود و به محیط اجرا اضافه شده و پس چک میشود که تضمین شود پس از استقرار هیچ </a:t>
            </a:r>
            <a:r>
              <a:rPr lang="fa-IR" sz="31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خطایی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وجود ندارد.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استقرار مداوم: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این مرحله کد یکپارچه شده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 محیط تولید مستقر (نصب) میشود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که ممکن است شامل چندین سایت سراسری باشد که باید آماده پذیرش عملکرد جدید شود.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پایش پیوسته: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کارکنان عملیاتی که اعضای تیم توسعه </a:t>
            </a:r>
            <a:r>
              <a:rPr lang="fa-IR" sz="31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اند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 با </a:t>
            </a:r>
            <a:r>
              <a:rPr lang="fa-IR" sz="31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پایش عملکرد </a:t>
            </a:r>
            <a:r>
              <a:rPr lang="fa-IR" sz="3100" dirty="0">
                <a:latin typeface="Times New Roman" panose="02020603050405020304" pitchFamily="18" charset="0"/>
                <a:cs typeface="B Nazanin" panose="00000400000000000000" pitchFamily="2" charset="-78"/>
              </a:rPr>
              <a:t>آن در محیط تولیدی و جستجوی پیش کنشی برای مشکلات ممکن قبل از یافتن آنها توسط کاربران به بهبود نرم افزار کمک . می کنند.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6D2738-89C3-4FFA-A23D-5B0500B5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-76545"/>
            <a:ext cx="10995991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802D2-919E-4BBE-A19B-316287B8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671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B1D642-C1B0-432E-B645-E8A3AB8A26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5675" y="1492297"/>
            <a:ext cx="9110882" cy="4500000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296058F-531C-45CA-919C-51592D69A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EBB15D-A4D5-48EA-9EAB-A7D6112C7F43}"/>
              </a:ext>
            </a:extLst>
          </p:cNvPr>
          <p:cNvSpPr txBox="1"/>
          <p:nvPr/>
        </p:nvSpPr>
        <p:spPr>
          <a:xfrm>
            <a:off x="1691052" y="599229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1800" b="1" i="0" u="none" strike="noStrike" dirty="0">
                <a:effectLst/>
                <a:latin typeface="Times New Roman" panose="02020603050405020304" pitchFamily="18" charset="0"/>
              </a:rPr>
              <a:t>چارچوب </a:t>
            </a:r>
            <a:r>
              <a:rPr lang="en-US" sz="1800" b="1" i="0" u="none" strike="noStrike" dirty="0">
                <a:effectLst/>
                <a:latin typeface="Times New Roman" panose="02020603050405020304" pitchFamily="18" charset="0"/>
              </a:rPr>
              <a:t>DevOps</a:t>
            </a:r>
            <a:endParaRPr lang="en-US" b="0" dirty="0">
              <a:effectLst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98405-20C4-4DBE-A03D-A64A85FB6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884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AAC9710-2E66-4264-BB80-07EF7031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33130"/>
            <a:ext cx="10730948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EA09A8C-8FEE-49AA-BDF9-80A36D79E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9240" y="74711"/>
            <a:ext cx="2135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kumimoji="0" lang="fa-I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A51BB6-23BC-403B-984F-34ADE4D44BBA}"/>
              </a:ext>
            </a:extLst>
          </p:cNvPr>
          <p:cNvSpPr txBox="1"/>
          <p:nvPr/>
        </p:nvSpPr>
        <p:spPr>
          <a:xfrm>
            <a:off x="5526156" y="35142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جدول 3-۱  مقایسه ی چارچوب های چابک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A5772140-4226-426A-8EC0-A770C0F67C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450355"/>
              </p:ext>
            </p:extLst>
          </p:nvPr>
        </p:nvGraphicFramePr>
        <p:xfrm>
          <a:off x="573273" y="1007165"/>
          <a:ext cx="7486869" cy="563995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128193">
                  <a:extLst>
                    <a:ext uri="{9D8B030D-6E8A-4147-A177-3AD203B41FA5}">
                      <a16:colId xmlns:a16="http://schemas.microsoft.com/office/drawing/2014/main" val="2352896464"/>
                    </a:ext>
                  </a:extLst>
                </a:gridCol>
                <a:gridCol w="5358676">
                  <a:extLst>
                    <a:ext uri="{9D8B030D-6E8A-4147-A177-3AD203B41FA5}">
                      <a16:colId xmlns:a16="http://schemas.microsoft.com/office/drawing/2014/main" val="1891803234"/>
                    </a:ext>
                  </a:extLst>
                </a:gridCol>
              </a:tblGrid>
              <a:tr h="329830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600">
                          <a:effectLst/>
                        </a:rPr>
                        <a:t>چارچوب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600">
                          <a:effectLst/>
                        </a:rPr>
                        <a:t>مزایا و معایب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extLst>
                  <a:ext uri="{0D108BD9-81ED-4DB2-BD59-A6C34878D82A}">
                    <a16:rowId xmlns:a16="http://schemas.microsoft.com/office/drawing/2014/main" val="2311446141"/>
                  </a:ext>
                </a:extLst>
              </a:tr>
              <a:tr h="1409276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600" dirty="0">
                          <a:effectLst/>
                        </a:rPr>
                        <a:t>مزایای </a:t>
                      </a:r>
                      <a:r>
                        <a:rPr lang="fa-IR" sz="1600" dirty="0" err="1">
                          <a:effectLst/>
                        </a:rPr>
                        <a:t>اسکرام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 dirty="0">
                          <a:effectLst/>
                        </a:rPr>
                        <a:t>مالک محصول اولویتها را تعیین میکند 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 dirty="0">
                          <a:effectLst/>
                        </a:rPr>
                        <a:t>تصمیم گیری بر عهده ی تیم است. 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 dirty="0">
                          <a:effectLst/>
                        </a:rPr>
                        <a:t>مستندات زیاد نیستند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 dirty="0">
                          <a:effectLst/>
                        </a:rPr>
                        <a:t>از به روز رسانی مکرر پشتیبانی می کند.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extLst>
                  <a:ext uri="{0D108BD9-81ED-4DB2-BD59-A6C34878D82A}">
                    <a16:rowId xmlns:a16="http://schemas.microsoft.com/office/drawing/2014/main" val="2134763737"/>
                  </a:ext>
                </a:extLst>
              </a:tr>
              <a:tr h="1049462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600">
                          <a:effectLst/>
                        </a:rPr>
                        <a:t>معایب اسکرام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>
                          <a:effectLst/>
                        </a:rPr>
                        <a:t>کنترل هزینه ی تغییرات دشوار است.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>
                          <a:effectLst/>
                        </a:rPr>
                        <a:t>ممکن است برای تیمهای بزرگ مناسب نباشد.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>
                          <a:effectLst/>
                        </a:rPr>
                        <a:t>به اعضای تیم خبره نیاز دارد.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extLst>
                  <a:ext uri="{0D108BD9-81ED-4DB2-BD59-A6C34878D82A}">
                    <a16:rowId xmlns:a16="http://schemas.microsoft.com/office/drawing/2014/main" val="625815927"/>
                  </a:ext>
                </a:extLst>
              </a:tr>
              <a:tr h="1409276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600">
                          <a:effectLst/>
                        </a:rPr>
                        <a:t>مزایای </a:t>
                      </a:r>
                      <a:r>
                        <a:rPr lang="en-US" sz="1300">
                          <a:effectLst/>
                        </a:rPr>
                        <a:t>XP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>
                          <a:effectLst/>
                        </a:rPr>
                        <a:t>بر حضور مشتری تأکید دارد.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>
                          <a:effectLst/>
                        </a:rPr>
                        <a:t>زمان بندی و برنامه ریزی معقول ایجاد میکند.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>
                          <a:effectLst/>
                        </a:rPr>
                        <a:t> میزان تعهد توسعه دهنده به پروژه بالا است.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600">
                          <a:effectLst/>
                        </a:rPr>
                        <a:t> احتمال رد شدن محصول پایین است.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extLst>
                  <a:ext uri="{0D108BD9-81ED-4DB2-BD59-A6C34878D82A}">
                    <a16:rowId xmlns:a16="http://schemas.microsoft.com/office/drawing/2014/main" val="801596618"/>
                  </a:ext>
                </a:extLst>
              </a:tr>
              <a:tr h="1409276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600">
                          <a:effectLst/>
                        </a:rPr>
                        <a:t>معایب </a:t>
                      </a:r>
                      <a:r>
                        <a:rPr lang="en-US" sz="1300">
                          <a:effectLst/>
                        </a:rPr>
                        <a:t>XP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 dirty="0">
                          <a:effectLst/>
                        </a:rPr>
                        <a:t>وسوسه ی پذیرش نمونه ی اولیه وجود دارد.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 dirty="0">
                          <a:effectLst/>
                        </a:rPr>
                        <a:t> به جلسات زیاد نیاز دارد که هزینه را افزایش میدهد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 dirty="0">
                          <a:effectLst/>
                        </a:rPr>
                        <a:t>تغییرات زیاد انجام میشود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600" dirty="0">
                          <a:effectLst/>
                        </a:rPr>
                        <a:t>به اعضایی با مهارت بالا نیاز دارد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7103" marR="77103" marT="0" marB="0"/>
                </a:tc>
                <a:extLst>
                  <a:ext uri="{0D108BD9-81ED-4DB2-BD59-A6C34878D82A}">
                    <a16:rowId xmlns:a16="http://schemas.microsoft.com/office/drawing/2014/main" val="1028749474"/>
                  </a:ext>
                </a:extLst>
              </a:tr>
            </a:tbl>
          </a:graphicData>
        </a:graphic>
      </p:graphicFrame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F193E7A-5DB2-41C1-8EFA-FA63FECBD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527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AAC9710-2E66-4264-BB80-07EF7031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7" y="33130"/>
            <a:ext cx="10715095" cy="13255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چارچوب های دیگر چابک (ادامه) </a:t>
            </a:r>
            <a:r>
              <a:rPr lang="fa-IR" sz="4000" b="1" dirty="0">
                <a:cs typeface="B Nazanin" panose="00000400000000000000" pitchFamily="2" charset="-78"/>
              </a:rPr>
              <a:t>          	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EA09A8C-8FEE-49AA-BDF9-80A36D79E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9240" y="74711"/>
            <a:ext cx="2135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kumimoji="0" lang="fa-I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A51BB6-23BC-403B-984F-34ADE4D44BBA}"/>
              </a:ext>
            </a:extLst>
          </p:cNvPr>
          <p:cNvSpPr txBox="1"/>
          <p:nvPr/>
        </p:nvSpPr>
        <p:spPr>
          <a:xfrm>
            <a:off x="5823974" y="35142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جدول 3-۱  مقایسه ی چارچوب های چابک (ادامه)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1C6B686-6F4C-4983-8137-C451EA20F7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357881"/>
              </p:ext>
            </p:extLst>
          </p:nvPr>
        </p:nvGraphicFramePr>
        <p:xfrm>
          <a:off x="466427" y="1114601"/>
          <a:ext cx="7355188" cy="55379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90762">
                  <a:extLst>
                    <a:ext uri="{9D8B030D-6E8A-4147-A177-3AD203B41FA5}">
                      <a16:colId xmlns:a16="http://schemas.microsoft.com/office/drawing/2014/main" val="3883646728"/>
                    </a:ext>
                  </a:extLst>
                </a:gridCol>
                <a:gridCol w="5264426">
                  <a:extLst>
                    <a:ext uri="{9D8B030D-6E8A-4147-A177-3AD203B41FA5}">
                      <a16:colId xmlns:a16="http://schemas.microsoft.com/office/drawing/2014/main" val="3064022924"/>
                    </a:ext>
                  </a:extLst>
                </a:gridCol>
              </a:tblGrid>
              <a:tr h="1384489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500">
                          <a:effectLst/>
                        </a:rPr>
                        <a:t>مزایای کانبان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نیاز به زمان و بودجه ی کمی دارد 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محصول را زود تحویل میدهد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سیاستهای فرآیند نوشته میشوند. 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فرآیند به طور پیوسته بهبود می یابد.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extLst>
                  <a:ext uri="{0D108BD9-81ED-4DB2-BD59-A6C34878D82A}">
                    <a16:rowId xmlns:a16="http://schemas.microsoft.com/office/drawing/2014/main" val="2028848484"/>
                  </a:ext>
                </a:extLst>
              </a:tr>
              <a:tr h="1384489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500">
                          <a:effectLst/>
                        </a:rPr>
                        <a:t>معایب کانیان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مهارت همکاری تیم موفقیت را تعیین میکند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تحلیل ضعیف کسب و کار میتواند پروژه را از کار </a:t>
                      </a:r>
                      <a:r>
                        <a:rPr lang="fa-IR" sz="1500" dirty="0" err="1">
                          <a:effectLst/>
                        </a:rPr>
                        <a:t>بیاندازد</a:t>
                      </a:r>
                      <a:r>
                        <a:rPr lang="fa-IR" sz="1500" dirty="0">
                          <a:effectLst/>
                        </a:rPr>
                        <a:t>.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انعطاف پذیری موجب از دست دادن تمرکز توسعه دهندگان میشود.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توسعه دهندگان تمایل به اندازه گیری ندارند.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extLst>
                  <a:ext uri="{0D108BD9-81ED-4DB2-BD59-A6C34878D82A}">
                    <a16:rowId xmlns:a16="http://schemas.microsoft.com/office/drawing/2014/main" val="3247473820"/>
                  </a:ext>
                </a:extLst>
              </a:tr>
              <a:tr h="1384489"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50000"/>
                        </a:lnSpc>
                      </a:pPr>
                      <a:r>
                        <a:rPr lang="fa-IR" sz="1500">
                          <a:effectLst/>
                        </a:rPr>
                        <a:t>مزایای </a:t>
                      </a:r>
                      <a:r>
                        <a:rPr lang="en-US" sz="1300">
                          <a:effectLst/>
                        </a:rPr>
                        <a:t>DevOps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توسعه ی کد در زمان کمتری انجام میشود.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 تیم دارای کارمندان توسعه و کدنویسی است. 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تیم دارای مالکیت پروژه ی انتها به انتها است.</a:t>
                      </a:r>
                      <a:endParaRPr lang="en-US" sz="130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fa-IR" sz="1500">
                          <a:effectLst/>
                        </a:rPr>
                        <a:t> پایش پیش کنشی برای توسعهی محصول وجود دارد. 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extLst>
                  <a:ext uri="{0D108BD9-81ED-4DB2-BD59-A6C34878D82A}">
                    <a16:rowId xmlns:a16="http://schemas.microsoft.com/office/drawing/2014/main" val="3284923993"/>
                  </a:ext>
                </a:extLst>
              </a:tr>
              <a:tr h="138448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1500">
                          <a:effectLst/>
                        </a:rPr>
                        <a:t>معایب </a:t>
                      </a:r>
                      <a:r>
                        <a:rPr lang="en-US" sz="1300">
                          <a:effectLst/>
                        </a:rPr>
                        <a:t>DevOps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فشار برای کار بر روی کد جدید و قدیم وجود دارد.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 </a:t>
                      </a:r>
                      <a:r>
                        <a:rPr lang="fa-IR" sz="1500" dirty="0" err="1">
                          <a:effectLst/>
                        </a:rPr>
                        <a:t>شديداً</a:t>
                      </a:r>
                      <a:r>
                        <a:rPr lang="fa-IR" sz="1500" dirty="0">
                          <a:effectLst/>
                        </a:rPr>
                        <a:t> متکی بر ابزارهای خودکار برای اثر بخشی است. 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ممکن است استقرار بر محیط تولید اثر بگذارد</a:t>
                      </a:r>
                      <a:endParaRPr lang="en-US" sz="13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50000"/>
                        </a:lnSpc>
                        <a:buFont typeface="Courier New" panose="02070309020205020404" pitchFamily="49" charset="0"/>
                        <a:buChar char="o"/>
                      </a:pPr>
                      <a:r>
                        <a:rPr lang="fa-IR" sz="1500" dirty="0">
                          <a:effectLst/>
                        </a:rPr>
                        <a:t>به تیم توسعه ی خبره نیاز دارد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5747" marR="75747" marT="0" marB="0"/>
                </a:tc>
                <a:extLst>
                  <a:ext uri="{0D108BD9-81ED-4DB2-BD59-A6C34878D82A}">
                    <a16:rowId xmlns:a16="http://schemas.microsoft.com/office/drawing/2014/main" val="1782346487"/>
                  </a:ext>
                </a:extLst>
              </a:tr>
            </a:tbl>
          </a:graphicData>
        </a:graphic>
      </p:graphicFrame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EC5EE0-6B3C-4082-A6FA-2F46912C9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503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58FA8-9D75-4DA9-AAEF-1A1A306E9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33986-785F-4793-9556-7EDA5ED9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48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368975-AA1C-4099-A3DC-126C97491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algn="ctr" rtl="1"/>
            <a:endParaRPr lang="fa-IR" dirty="0"/>
          </a:p>
          <a:p>
            <a:pPr algn="ctr" rtl="1"/>
            <a:endParaRPr lang="fa-IR" dirty="0"/>
          </a:p>
          <a:p>
            <a:pPr algn="ctr" rtl="1"/>
            <a:endParaRPr lang="fa-IR" dirty="0"/>
          </a:p>
          <a:p>
            <a:pPr marL="0" indent="0" algn="ctr" rtl="1">
              <a:buNone/>
            </a:pPr>
            <a:r>
              <a:rPr lang="fa-IR" sz="3600" b="1" dirty="0">
                <a:cs typeface="B Nazanin" panose="00000400000000000000" pitchFamily="2" charset="-78"/>
              </a:rPr>
              <a:t>پایان فصل سوم</a:t>
            </a:r>
            <a:endParaRPr lang="en-US" sz="36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043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705F8-F54B-43F0-B75D-D01C6E026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9270" y="994914"/>
            <a:ext cx="11593995" cy="5452269"/>
          </a:xfrm>
        </p:spPr>
        <p:txBody>
          <a:bodyPr>
            <a:no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محصول کار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چیست؟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مهمترین محصول کاری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یک نسخه از نرم افزار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عملیاتی است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که در تاریخ مناسبی به مشتری تحویل داده میشود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 مهمترین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مستندات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 ایجاد شده عبارتند از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داستان کاربری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و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موارد آزمون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مربوط به آنها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2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چگونه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اطمینان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 حاصل کنیم که کار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درست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 انجام شده است؟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 اگر تیم چابک با پردازش کارها موافقت کند و در مرحله های تکاملی،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نرم افزارهای قابل تحویل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تولید کند که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رضایت مشتری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جلب شود کار به درستی انجام شده است.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2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سال ۲۰۰۱ گروهی از توسعه دهندگان نرم افزار نویسندگان و مشاوران، "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بیانیه توسعه ی نرم افزاری چابک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" را امضا کردند مفاد این بیانیه به قرار زیر بود: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 ما با انجام توسعه ی نرم افزار و کمک به دیگران در انجام این کار به کشف راههای بهتری نائل آمده ایم. با این کار به این نتیجه رسیده ایم که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افراد و تعامل ها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بر </a:t>
            </a:r>
            <a:r>
              <a:rPr lang="fa-IR" sz="22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فرآیندها و ابزارها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نرم افزار عملیاتی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بر </a:t>
            </a:r>
            <a:r>
              <a:rPr lang="fa-IR" sz="22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مستندات جامع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همکاری با مشتری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بر </a:t>
            </a:r>
            <a:r>
              <a:rPr lang="fa-IR" sz="22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مذاکره روی قرارداد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و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 به تغییر </a:t>
            </a:r>
            <a:r>
              <a:rPr lang="fa-IR" sz="2200" dirty="0">
                <a:latin typeface="Times New Roman" panose="02020603050405020304" pitchFamily="18" charset="0"/>
                <a:cs typeface="B Nazanin" panose="00000400000000000000" pitchFamily="2" charset="-78"/>
              </a:rPr>
              <a:t>را بر </a:t>
            </a:r>
            <a:r>
              <a:rPr lang="fa-IR" sz="22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دنبال کردن یک برنامه ریزی </a:t>
            </a:r>
            <a:r>
              <a:rPr lang="fa-IR" sz="22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برتری دهیم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AD0A42-D5E0-4D5F-B2D8-8C74F3EB3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0"/>
            <a:ext cx="10903226" cy="1325563"/>
          </a:xfrm>
        </p:spPr>
        <p:txBody>
          <a:bodyPr>
            <a:normAutofit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-0	مقدمه </a:t>
            </a:r>
            <a:r>
              <a:rPr lang="fa-IR" sz="31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(ادامه)</a:t>
            </a:r>
            <a:r>
              <a:rPr lang="fa-IR" b="1" dirty="0">
                <a:cs typeface="B Nazanin" panose="00000400000000000000" pitchFamily="2" charset="-78"/>
              </a:rPr>
              <a:t>				         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44F6E2-4DD9-4D8A-93B3-D960EC5F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82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D69BB-1BD8-449A-816F-4F29F0D96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89" y="1471337"/>
            <a:ext cx="10797209" cy="4351338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اقتصاد نوین،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پیش بینی چگونگی تکامل یافتن یک سیستم کامپیوتری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(مثلاً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اپلیکیشن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سیار) در گذر زمان غالباً کاری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دشوار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شرایط بازار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به سرعت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میکند،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نیازها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ی کاربران نهایی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تکامل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می یابد و تهدیدهای رقابتی بدون هشدار قبلی ظهور میکند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بسیاری شرایط قادر به </a:t>
            </a:r>
            <a:r>
              <a:rPr lang="fa-IR" sz="2800" strike="sngStrike" dirty="0">
                <a:latin typeface="Times New Roman" panose="02020603050405020304" pitchFamily="18" charset="0"/>
                <a:cs typeface="B Nazanin" panose="00000400000000000000" pitchFamily="2" charset="-78"/>
              </a:rPr>
              <a:t>تعریف کامل نیازمندیها قبل از شروع پروژه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نخواهید بود باید به قدر کافی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باشید تا بتوانید به یک محیط تجاری متغیر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دهید.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sz="2800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روان بودن موجب تغییر میشود و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تغییر،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هزینه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بردار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یکی از </a:t>
            </a:r>
            <a:r>
              <a:rPr lang="fa-IR" sz="2800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بارزترین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ویژگیهای روش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 ، توانایی آن در </a:t>
            </a:r>
            <a:r>
              <a:rPr lang="fa-IR" sz="2800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کاهش دادن هزینه های ناشی از تغییر </a:t>
            </a:r>
            <a:r>
              <a:rPr lang="fa-IR" sz="2800" dirty="0">
                <a:latin typeface="Times New Roman" panose="02020603050405020304" pitchFamily="18" charset="0"/>
                <a:cs typeface="B Nazanin" panose="00000400000000000000" pitchFamily="2" charset="-78"/>
              </a:rPr>
              <a:t>در سرتاسر فرآیند نرم افزار است. 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C410AE-337E-40B1-9029-A3AA0988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0" y="145774"/>
            <a:ext cx="10797209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</a:t>
            </a:r>
            <a:r>
              <a:rPr lang="fa-IR" sz="4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-0	مقدمه </a:t>
            </a:r>
            <a:r>
              <a:rPr lang="fa-IR" sz="31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(ادامه)</a:t>
            </a:r>
            <a:r>
              <a:rPr lang="fa-IR" b="1" dirty="0">
                <a:cs typeface="B Nazanin" panose="00000400000000000000" pitchFamily="2" charset="-78"/>
              </a:rPr>
              <a:t>						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C291FB-FB54-4C86-A55B-7648C532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79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7EB0-DBA9-4571-A19A-1AAC6C2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2110"/>
            <a:ext cx="10515600" cy="1325563"/>
          </a:xfrm>
        </p:spPr>
        <p:txBody>
          <a:bodyPr/>
          <a:lstStyle/>
          <a:p>
            <a:pPr algn="r"/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D1F2-F982-4ECA-99F9-8055E135D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7111"/>
            <a:ext cx="9982200" cy="545382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3-0	مقدمه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cs typeface="B Nazanin" panose="00000400000000000000" pitchFamily="2" charset="-78"/>
              </a:rPr>
              <a:t>3-1	چابکی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3-2	چابکی و هزینه های تغییر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اصول چابکی، سیاست های توسعه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تیم ها و فرآورده های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برنامه ریزی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جلسه ی روزانه 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مرور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بازنگری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	چارچوب های دیگر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چارچوب برنامه ریزی حدی (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XP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)، چارچوب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کانبان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چارچوب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DevOps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0FBA1-5FFB-4533-89E7-55BE3A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70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00C04-A359-4026-98B4-08087282A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8" y="1441311"/>
            <a:ext cx="10515600" cy="5237785"/>
          </a:xfrm>
        </p:spPr>
        <p:txBody>
          <a:bodyPr>
            <a:normAutofit fontScale="92500" lnSpcReduction="10000"/>
          </a:bodyPr>
          <a:lstStyle/>
          <a:p>
            <a:pPr algn="r" rtl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۰۱ چابکی چیست؟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فراگیر بودن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تغییر،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دلیل اصلی برای چابکی است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مهندس نرم افزار اگر میخواهد به تغییرات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پاسخ مناسب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دهد، باید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سریع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عمل کند.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چابکی، شامل فلسفه ی ذکر شده در بیانیه ی ابتدای این فصل نیز میشود: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ایجاد ساختارها و </a:t>
            </a:r>
            <a:r>
              <a:rPr lang="fa-IR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صفاتی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را در تیم تشویق میکند که برقراری ارتباطات (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میان اعضای تیم بین طرفهای تجاری و فنی میان مهندسان نرم افزار و مدیران آنها)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را تسهیل کنند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endParaRPr lang="fa-IR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این روش بر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 سریع نرم افزارهای عملیاتی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تأکید دارد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این رویکرد،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مشتری به عنوان بخشی از تیم توسعه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است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این روش، به این نکته توجه میشود که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برنامه ریزی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دنیایی با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عدم قطعیت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محدودیتهای خاص خود را دارد و برنامه ریزی یک پروژه باید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انعطاف پذیر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باشد. </a:t>
            </a:r>
          </a:p>
          <a:p>
            <a:pPr algn="r" rtl="1">
              <a:spcBef>
                <a:spcPts val="0"/>
              </a:spcBef>
              <a:spcAft>
                <a:spcPts val="500"/>
              </a:spcAft>
            </a:pP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در این روش، بایستی همه ی محصولات کاری به جز آنها که ضروری هستند حذف شوند و بر راهبرد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تحویل افزایشی 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تأکید شود که نرم افزار را هر چه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سریعتر</a:t>
            </a:r>
            <a:r>
              <a:rPr lang="fa-IR" dirty="0">
                <a:latin typeface="Times New Roman" panose="02020603050405020304" pitchFamily="18" charset="0"/>
                <a:cs typeface="B Nazanin" panose="00000400000000000000" pitchFamily="2" charset="-78"/>
              </a:rPr>
              <a:t> برای مشتری قابل استفاده کند.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8C872E-3835-4139-8FC2-1B448107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864"/>
            <a:ext cx="10515600" cy="132556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b="1" dirty="0">
                <a:cs typeface="B Nazanin" panose="00000400000000000000" pitchFamily="2" charset="-78"/>
              </a:rPr>
              <a:t>3-1	چابکی چیست؟					   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  <a:br>
              <a:rPr kumimoji="0" lang="fa-I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107BF-C22E-48FD-B714-673C903F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4B90-6B39-45AF-8D0F-0A7D31DA0C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3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7EB0-DBA9-4571-A19A-1AAC6C2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52110"/>
            <a:ext cx="10515600" cy="1325563"/>
          </a:xfrm>
        </p:spPr>
        <p:txBody>
          <a:bodyPr/>
          <a:lstStyle/>
          <a:p>
            <a:pPr algn="r"/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فصل سوم- فرآیند و چابکی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D1F2-F982-4ECA-99F9-8055E135D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7111"/>
            <a:ext cx="9982200" cy="545382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3-0	مقدمه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3-1	چابکی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cs typeface="B Nazanin" panose="00000400000000000000" pitchFamily="2" charset="-78"/>
              </a:rPr>
              <a:t>3-2	چابکی و هزینه های تغییر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3-3	فرآیند چابک چیست؟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اصول چابکی، سیاست های توسعه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3-4	</a:t>
            </a:r>
            <a:r>
              <a:rPr lang="fa-IR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 (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Scrum</a:t>
            </a: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تیم ها و فرآورده های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برنامه ریزی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</a:t>
            </a:r>
            <a:endParaRPr lang="en-US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جلسه ی روزانه 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اسکرام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جلسه مرور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بازنگری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اسپرینت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r>
              <a:rPr lang="fa-IR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3-5 	چارچوب های دیگر چابک</a:t>
            </a:r>
          </a:p>
          <a:p>
            <a:pPr marL="0" indent="0" algn="r" rtl="1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	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چارچوب برنامه ریزی حدی (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XP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)، چارچوب </a:t>
            </a:r>
            <a:r>
              <a:rPr lang="fa-IR" sz="2000" b="1" dirty="0" err="1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کانبان</a:t>
            </a:r>
            <a:r>
              <a:rPr lang="fa-IR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، چارچوب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cs typeface="B Nazanin" panose="00000400000000000000" pitchFamily="2" charset="-78"/>
              </a:rPr>
              <a:t>DevOps</a:t>
            </a:r>
            <a:endParaRPr lang="fa-IR" sz="2000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fa-IR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00000"/>
              </a:lnSpc>
              <a:buNone/>
            </a:pPr>
            <a:endParaRPr lang="en-US" b="1" dirty="0">
              <a:solidFill>
                <a:schemeClr val="bg1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lnSpc>
                <a:spcPct val="100000"/>
              </a:lnSpc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0FBA1-5FFB-4533-89E7-55BE3AE0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A9CD7-4CFF-4125-A835-47EB38E090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12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7152</Words>
  <Application>Microsoft Office PowerPoint</Application>
  <PresentationFormat>Widescreen</PresentationFormat>
  <Paragraphs>571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Arial</vt:lpstr>
      <vt:lpstr>Calibri</vt:lpstr>
      <vt:lpstr>Calibri Light</vt:lpstr>
      <vt:lpstr>Courier New</vt:lpstr>
      <vt:lpstr>ProximaNova-Bold</vt:lpstr>
      <vt:lpstr>Symbol</vt:lpstr>
      <vt:lpstr>Times New Roman</vt:lpstr>
      <vt:lpstr>Wingdings</vt:lpstr>
      <vt:lpstr>Office Theme</vt:lpstr>
      <vt:lpstr>PowerPoint Presentation</vt:lpstr>
      <vt:lpstr>فصل سوم- فرآیند و چابکی</vt:lpstr>
      <vt:lpstr>3-0 مقدمه        فصل سوم- فرآیند و چابکی </vt:lpstr>
      <vt:lpstr>3-0 مقدمه(ادامه)           فصل سوم- فرآیند و چابکی </vt:lpstr>
      <vt:lpstr>3-0 مقدمه (ادامه)                  فصل سوم- فرآیند و چابکی </vt:lpstr>
      <vt:lpstr>3-0 مقدمه (ادامه)       فصل سوم- فرآیند و چابکی </vt:lpstr>
      <vt:lpstr>فصل سوم- فرآیند و چابکی</vt:lpstr>
      <vt:lpstr>3-1 چابکی چیست؟          فصل سوم- فرآیند و چابکی </vt:lpstr>
      <vt:lpstr>فصل سوم- فرآیند و چابکی</vt:lpstr>
      <vt:lpstr>3-2 چابکی و هزینه های تغییر       فصل سوم- فرآیند و چابکی </vt:lpstr>
      <vt:lpstr>3-2 چابکی و هزینه های تغییر (ادامه)        فصل سوم- فرآیند و چابکی </vt:lpstr>
      <vt:lpstr>3-2 چابکی و هزینه های تغییر (ادامه)               فصل سوم- فرآیند و چابکی </vt:lpstr>
      <vt:lpstr>فصل سوم- فرآیند و چابکی</vt:lpstr>
      <vt:lpstr>3-3  فرآیند چابک چیست؟       فصل سوم- فرآیند و چابکی </vt:lpstr>
      <vt:lpstr>3-3 فرآیند چابک چیست؟ (ادامه)        فصل سوم- فرآیند و چابکی </vt:lpstr>
      <vt:lpstr>3-3 فرآیند چابک چیست؟ (ادامه)        فصل سوم- فرآیند و چابکی </vt:lpstr>
      <vt:lpstr>3-3 فرآیند چابک چیست؟ (ادامه)        فصل سوم- فرآیند و چابکی </vt:lpstr>
      <vt:lpstr>3-3 فرآیند چابک چیست؟ (ادامه)        فصل سوم- فرآیند و چابکی </vt:lpstr>
      <vt:lpstr>3-3 فرآیند چابک چیست؟ (ادامه)        فصل سوم- فرآیند و چابکی </vt:lpstr>
      <vt:lpstr>3-3 فرآیند چابک چیست؟ (ادامه)        فصل سوم- فرآیند و چابکی </vt:lpstr>
      <vt:lpstr>فصل سوم- فرآیند و چابکی</vt:lpstr>
      <vt:lpstr>3-4  اسکرام (Scrum)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3-4  اسکرام (Scrum) (ادامه)         فصل سوم- فرآیند و چابکی </vt:lpstr>
      <vt:lpstr>فصل سوم- فرآیند و چابکی</vt:lpstr>
      <vt:lpstr>3-5 چارچوب های دیگر چابک 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3-5 چارچوب های دیگر چابک (ادامه)             فصل سوم- فرآیند و چابکی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S</dc:creator>
  <cp:lastModifiedBy>M S</cp:lastModifiedBy>
  <cp:revision>86</cp:revision>
  <dcterms:created xsi:type="dcterms:W3CDTF">2023-02-19T16:25:01Z</dcterms:created>
  <dcterms:modified xsi:type="dcterms:W3CDTF">2023-05-01T10:34:37Z</dcterms:modified>
</cp:coreProperties>
</file>