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261" r:id="rId3"/>
    <p:sldId id="262" r:id="rId4"/>
    <p:sldId id="270" r:id="rId5"/>
    <p:sldId id="265" r:id="rId6"/>
    <p:sldId id="273" r:id="rId7"/>
    <p:sldId id="272" r:id="rId8"/>
    <p:sldId id="264" r:id="rId9"/>
    <p:sldId id="274" r:id="rId10"/>
    <p:sldId id="268" r:id="rId11"/>
    <p:sldId id="293" r:id="rId12"/>
    <p:sldId id="267" r:id="rId13"/>
    <p:sldId id="294" r:id="rId14"/>
    <p:sldId id="275" r:id="rId15"/>
    <p:sldId id="297" r:id="rId16"/>
    <p:sldId id="304" r:id="rId17"/>
    <p:sldId id="312" r:id="rId18"/>
    <p:sldId id="295" r:id="rId19"/>
    <p:sldId id="298" r:id="rId20"/>
    <p:sldId id="277" r:id="rId21"/>
    <p:sldId id="305" r:id="rId22"/>
    <p:sldId id="296" r:id="rId23"/>
    <p:sldId id="276" r:id="rId24"/>
    <p:sldId id="299" r:id="rId25"/>
    <p:sldId id="278" r:id="rId26"/>
    <p:sldId id="300" r:id="rId27"/>
    <p:sldId id="306" r:id="rId28"/>
    <p:sldId id="289" r:id="rId29"/>
    <p:sldId id="280" r:id="rId30"/>
    <p:sldId id="281" r:id="rId31"/>
    <p:sldId id="308" r:id="rId32"/>
    <p:sldId id="290" r:id="rId33"/>
    <p:sldId id="307" r:id="rId34"/>
    <p:sldId id="313" r:id="rId35"/>
    <p:sldId id="279" r:id="rId36"/>
    <p:sldId id="314" r:id="rId37"/>
    <p:sldId id="282" r:id="rId38"/>
    <p:sldId id="309" r:id="rId39"/>
    <p:sldId id="285" r:id="rId40"/>
    <p:sldId id="291" r:id="rId41"/>
    <p:sldId id="286" r:id="rId42"/>
    <p:sldId id="301" r:id="rId43"/>
    <p:sldId id="284" r:id="rId44"/>
    <p:sldId id="310" r:id="rId45"/>
    <p:sldId id="283" r:id="rId46"/>
    <p:sldId id="292" r:id="rId47"/>
    <p:sldId id="303" r:id="rId48"/>
    <p:sldId id="302" r:id="rId49"/>
    <p:sldId id="288" r:id="rId50"/>
    <p:sldId id="287" r:id="rId51"/>
    <p:sldId id="316" r:id="rId52"/>
    <p:sldId id="31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4DECD-87A3-4782-BA65-AF059E52C555}" type="datetimeFigureOut">
              <a:rPr lang="en-US" smtClean="0"/>
              <a:t>4/17/2023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A7639F-9BA8-4965-A8BD-82A14D348D6C}" type="slidenum">
              <a:rPr lang="en-US" smtClean="0"/>
              <a:t>‹#›</a:t>
            </a:fld>
            <a:endParaRPr lang="en-US"/>
          </a:p>
        </p:txBody>
      </p:sp>
    </p:spTree>
    <p:extLst>
      <p:ext uri="{BB962C8B-B14F-4D97-AF65-F5344CB8AC3E}">
        <p14:creationId xmlns:p14="http://schemas.microsoft.com/office/powerpoint/2010/main" val="150118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8948-35D1-4F6A-82DB-564BBD5CD2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5E4032-3768-4251-AB59-008B569F33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F30DDB-6641-4DF1-A886-5479BCD6AEED}"/>
              </a:ext>
            </a:extLst>
          </p:cNvPr>
          <p:cNvSpPr>
            <a:spLocks noGrp="1"/>
          </p:cNvSpPr>
          <p:nvPr>
            <p:ph type="dt" sz="half" idx="10"/>
          </p:nvPr>
        </p:nvSpPr>
        <p:spPr/>
        <p:txBody>
          <a:bodyPr/>
          <a:lstStyle/>
          <a:p>
            <a:fld id="{D45CFAE0-5F07-411A-8D6E-595A3EAB052B}" type="datetime1">
              <a:rPr lang="en-US" smtClean="0"/>
              <a:t>4/17/2023</a:t>
            </a:fld>
            <a:endParaRPr lang="en-US"/>
          </a:p>
        </p:txBody>
      </p:sp>
      <p:sp>
        <p:nvSpPr>
          <p:cNvPr id="5" name="Footer Placeholder 4">
            <a:extLst>
              <a:ext uri="{FF2B5EF4-FFF2-40B4-BE49-F238E27FC236}">
                <a16:creationId xmlns:a16="http://schemas.microsoft.com/office/drawing/2014/main" id="{F105ED19-03F7-4C1A-9DD3-0AADA708D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CB72E2-E872-4D89-8BB9-5A5EBF07EC65}"/>
              </a:ext>
            </a:extLst>
          </p:cNvPr>
          <p:cNvSpPr>
            <a:spLocks noGrp="1"/>
          </p:cNvSpPr>
          <p:nvPr>
            <p:ph type="sldNum" sz="quarter" idx="12"/>
          </p:nvPr>
        </p:nvSpPr>
        <p:spPr/>
        <p:txBody>
          <a:bodyPr/>
          <a:lstStyle/>
          <a:p>
            <a:fld id="{9B3A9CD7-4CFF-4125-A835-47EB38E090BC}" type="slidenum">
              <a:rPr lang="en-US" smtClean="0"/>
              <a:t>‹#›</a:t>
            </a:fld>
            <a:endParaRPr lang="en-US"/>
          </a:p>
        </p:txBody>
      </p:sp>
    </p:spTree>
    <p:extLst>
      <p:ext uri="{BB962C8B-B14F-4D97-AF65-F5344CB8AC3E}">
        <p14:creationId xmlns:p14="http://schemas.microsoft.com/office/powerpoint/2010/main" val="2682142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00DC-E297-4F4C-8DDC-723BA778BA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3D9DBE-3A02-49BA-B481-29A9D59D97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6E062-0F10-4727-AAB5-A99E1D8F38AE}"/>
              </a:ext>
            </a:extLst>
          </p:cNvPr>
          <p:cNvSpPr>
            <a:spLocks noGrp="1"/>
          </p:cNvSpPr>
          <p:nvPr>
            <p:ph type="dt" sz="half" idx="10"/>
          </p:nvPr>
        </p:nvSpPr>
        <p:spPr/>
        <p:txBody>
          <a:bodyPr/>
          <a:lstStyle/>
          <a:p>
            <a:fld id="{7A1DFD02-4BE7-4EA7-B3CC-36DBB21F8F85}" type="datetime1">
              <a:rPr lang="en-US" smtClean="0"/>
              <a:t>4/17/2023</a:t>
            </a:fld>
            <a:endParaRPr lang="en-US"/>
          </a:p>
        </p:txBody>
      </p:sp>
      <p:sp>
        <p:nvSpPr>
          <p:cNvPr id="5" name="Footer Placeholder 4">
            <a:extLst>
              <a:ext uri="{FF2B5EF4-FFF2-40B4-BE49-F238E27FC236}">
                <a16:creationId xmlns:a16="http://schemas.microsoft.com/office/drawing/2014/main" id="{0BC74C66-9AE7-4B79-9336-86CF9A4226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E6456-A7CC-4273-920D-041613BE48A3}"/>
              </a:ext>
            </a:extLst>
          </p:cNvPr>
          <p:cNvSpPr>
            <a:spLocks noGrp="1"/>
          </p:cNvSpPr>
          <p:nvPr>
            <p:ph type="sldNum" sz="quarter" idx="12"/>
          </p:nvPr>
        </p:nvSpPr>
        <p:spPr/>
        <p:txBody>
          <a:bodyPr/>
          <a:lstStyle/>
          <a:p>
            <a:fld id="{9B3A9CD7-4CFF-4125-A835-47EB38E090BC}" type="slidenum">
              <a:rPr lang="en-US" smtClean="0"/>
              <a:t>‹#›</a:t>
            </a:fld>
            <a:endParaRPr lang="en-US"/>
          </a:p>
        </p:txBody>
      </p:sp>
    </p:spTree>
    <p:extLst>
      <p:ext uri="{BB962C8B-B14F-4D97-AF65-F5344CB8AC3E}">
        <p14:creationId xmlns:p14="http://schemas.microsoft.com/office/powerpoint/2010/main" val="348424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55DD52-33C1-41B8-A3FF-8A5B6A528F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0B3693-AB6C-4F67-9C89-26E6B2E8A3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65B31A-07F2-475A-8B7C-7508C4E374C2}"/>
              </a:ext>
            </a:extLst>
          </p:cNvPr>
          <p:cNvSpPr>
            <a:spLocks noGrp="1"/>
          </p:cNvSpPr>
          <p:nvPr>
            <p:ph type="dt" sz="half" idx="10"/>
          </p:nvPr>
        </p:nvSpPr>
        <p:spPr/>
        <p:txBody>
          <a:bodyPr/>
          <a:lstStyle/>
          <a:p>
            <a:fld id="{177F8103-B9E6-42F7-9C50-6EBA865C4038}" type="datetime1">
              <a:rPr lang="en-US" smtClean="0"/>
              <a:t>4/17/2023</a:t>
            </a:fld>
            <a:endParaRPr lang="en-US"/>
          </a:p>
        </p:txBody>
      </p:sp>
      <p:sp>
        <p:nvSpPr>
          <p:cNvPr id="5" name="Footer Placeholder 4">
            <a:extLst>
              <a:ext uri="{FF2B5EF4-FFF2-40B4-BE49-F238E27FC236}">
                <a16:creationId xmlns:a16="http://schemas.microsoft.com/office/drawing/2014/main" id="{F17CA7B7-8260-4F39-843E-D9C04FC6C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740B8-19F5-4BC2-9D49-EB6FC70BEFFE}"/>
              </a:ext>
            </a:extLst>
          </p:cNvPr>
          <p:cNvSpPr>
            <a:spLocks noGrp="1"/>
          </p:cNvSpPr>
          <p:nvPr>
            <p:ph type="sldNum" sz="quarter" idx="12"/>
          </p:nvPr>
        </p:nvSpPr>
        <p:spPr/>
        <p:txBody>
          <a:bodyPr/>
          <a:lstStyle/>
          <a:p>
            <a:fld id="{9B3A9CD7-4CFF-4125-A835-47EB38E090BC}" type="slidenum">
              <a:rPr lang="en-US" smtClean="0"/>
              <a:t>‹#›</a:t>
            </a:fld>
            <a:endParaRPr lang="en-US"/>
          </a:p>
        </p:txBody>
      </p:sp>
    </p:spTree>
    <p:extLst>
      <p:ext uri="{BB962C8B-B14F-4D97-AF65-F5344CB8AC3E}">
        <p14:creationId xmlns:p14="http://schemas.microsoft.com/office/powerpoint/2010/main" val="100150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3ABA-3DD1-4A7B-A707-DD036BCA3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1FFE91-8627-4D0F-9CF6-F6DD1E2FC2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F7632E-8D99-4C3D-9563-ED44890B02FE}"/>
              </a:ext>
            </a:extLst>
          </p:cNvPr>
          <p:cNvSpPr>
            <a:spLocks noGrp="1"/>
          </p:cNvSpPr>
          <p:nvPr>
            <p:ph type="dt" sz="half" idx="10"/>
          </p:nvPr>
        </p:nvSpPr>
        <p:spPr/>
        <p:txBody>
          <a:bodyPr/>
          <a:lstStyle/>
          <a:p>
            <a:fld id="{71C55BFD-456D-4314-B7E3-46320D288F48}" type="datetime1">
              <a:rPr lang="en-US" smtClean="0"/>
              <a:t>4/17/2023</a:t>
            </a:fld>
            <a:endParaRPr lang="en-US"/>
          </a:p>
        </p:txBody>
      </p:sp>
      <p:sp>
        <p:nvSpPr>
          <p:cNvPr id="5" name="Footer Placeholder 4">
            <a:extLst>
              <a:ext uri="{FF2B5EF4-FFF2-40B4-BE49-F238E27FC236}">
                <a16:creationId xmlns:a16="http://schemas.microsoft.com/office/drawing/2014/main" id="{F4DD4DF2-F746-4EF9-ACAB-BA0649E5F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31303-5F29-4024-9450-66A785E24FDF}"/>
              </a:ext>
            </a:extLst>
          </p:cNvPr>
          <p:cNvSpPr>
            <a:spLocks noGrp="1"/>
          </p:cNvSpPr>
          <p:nvPr>
            <p:ph type="sldNum" sz="quarter" idx="12"/>
          </p:nvPr>
        </p:nvSpPr>
        <p:spPr/>
        <p:txBody>
          <a:bodyPr/>
          <a:lstStyle/>
          <a:p>
            <a:fld id="{9B3A9CD7-4CFF-4125-A835-47EB38E090BC}" type="slidenum">
              <a:rPr lang="en-US" smtClean="0"/>
              <a:t>‹#›</a:t>
            </a:fld>
            <a:endParaRPr lang="en-US"/>
          </a:p>
        </p:txBody>
      </p:sp>
    </p:spTree>
    <p:extLst>
      <p:ext uri="{BB962C8B-B14F-4D97-AF65-F5344CB8AC3E}">
        <p14:creationId xmlns:p14="http://schemas.microsoft.com/office/powerpoint/2010/main" val="134906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C626-19AD-4464-83F4-54540AC672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6A9B39-CB0C-484F-A6BB-71705F91BB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7EDFAE-7955-481C-A14F-D88BAA417581}"/>
              </a:ext>
            </a:extLst>
          </p:cNvPr>
          <p:cNvSpPr>
            <a:spLocks noGrp="1"/>
          </p:cNvSpPr>
          <p:nvPr>
            <p:ph type="dt" sz="half" idx="10"/>
          </p:nvPr>
        </p:nvSpPr>
        <p:spPr/>
        <p:txBody>
          <a:bodyPr/>
          <a:lstStyle/>
          <a:p>
            <a:fld id="{49F33564-6FA7-45CA-8C01-AFA16CAB6638}" type="datetime1">
              <a:rPr lang="en-US" smtClean="0"/>
              <a:t>4/17/2023</a:t>
            </a:fld>
            <a:endParaRPr lang="en-US"/>
          </a:p>
        </p:txBody>
      </p:sp>
      <p:sp>
        <p:nvSpPr>
          <p:cNvPr id="5" name="Footer Placeholder 4">
            <a:extLst>
              <a:ext uri="{FF2B5EF4-FFF2-40B4-BE49-F238E27FC236}">
                <a16:creationId xmlns:a16="http://schemas.microsoft.com/office/drawing/2014/main" id="{09F8B6EC-9C2A-465B-A3AD-D1A767A2A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A60B7-7701-4F78-A566-71D573463C58}"/>
              </a:ext>
            </a:extLst>
          </p:cNvPr>
          <p:cNvSpPr>
            <a:spLocks noGrp="1"/>
          </p:cNvSpPr>
          <p:nvPr>
            <p:ph type="sldNum" sz="quarter" idx="12"/>
          </p:nvPr>
        </p:nvSpPr>
        <p:spPr/>
        <p:txBody>
          <a:bodyPr/>
          <a:lstStyle/>
          <a:p>
            <a:fld id="{9B3A9CD7-4CFF-4125-A835-47EB38E090BC}" type="slidenum">
              <a:rPr lang="en-US" smtClean="0"/>
              <a:t>‹#›</a:t>
            </a:fld>
            <a:endParaRPr lang="en-US"/>
          </a:p>
        </p:txBody>
      </p:sp>
    </p:spTree>
    <p:extLst>
      <p:ext uri="{BB962C8B-B14F-4D97-AF65-F5344CB8AC3E}">
        <p14:creationId xmlns:p14="http://schemas.microsoft.com/office/powerpoint/2010/main" val="4039490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B6727-1FE8-4F84-9D2D-BB07E86104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D78386-B505-4414-BC7F-41DBD1B448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E0C34-10E0-4CE2-A9F5-E9BF607B41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F321B7-EDF4-4B54-8F36-F2D599276F22}"/>
              </a:ext>
            </a:extLst>
          </p:cNvPr>
          <p:cNvSpPr>
            <a:spLocks noGrp="1"/>
          </p:cNvSpPr>
          <p:nvPr>
            <p:ph type="dt" sz="half" idx="10"/>
          </p:nvPr>
        </p:nvSpPr>
        <p:spPr/>
        <p:txBody>
          <a:bodyPr/>
          <a:lstStyle/>
          <a:p>
            <a:fld id="{6E754F8B-A8F0-4F8C-8286-7EBF3491B560}" type="datetime1">
              <a:rPr lang="en-US" smtClean="0"/>
              <a:t>4/17/2023</a:t>
            </a:fld>
            <a:endParaRPr lang="en-US"/>
          </a:p>
        </p:txBody>
      </p:sp>
      <p:sp>
        <p:nvSpPr>
          <p:cNvPr id="6" name="Footer Placeholder 5">
            <a:extLst>
              <a:ext uri="{FF2B5EF4-FFF2-40B4-BE49-F238E27FC236}">
                <a16:creationId xmlns:a16="http://schemas.microsoft.com/office/drawing/2014/main" id="{01523E8C-3895-4F6B-BC77-4A7B6E6FF9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5B53C3-4BA5-407B-9BDB-E1AE8D17C9F2}"/>
              </a:ext>
            </a:extLst>
          </p:cNvPr>
          <p:cNvSpPr>
            <a:spLocks noGrp="1"/>
          </p:cNvSpPr>
          <p:nvPr>
            <p:ph type="sldNum" sz="quarter" idx="12"/>
          </p:nvPr>
        </p:nvSpPr>
        <p:spPr/>
        <p:txBody>
          <a:bodyPr/>
          <a:lstStyle/>
          <a:p>
            <a:fld id="{9B3A9CD7-4CFF-4125-A835-47EB38E090BC}" type="slidenum">
              <a:rPr lang="en-US" smtClean="0"/>
              <a:t>‹#›</a:t>
            </a:fld>
            <a:endParaRPr lang="en-US"/>
          </a:p>
        </p:txBody>
      </p:sp>
    </p:spTree>
    <p:extLst>
      <p:ext uri="{BB962C8B-B14F-4D97-AF65-F5344CB8AC3E}">
        <p14:creationId xmlns:p14="http://schemas.microsoft.com/office/powerpoint/2010/main" val="302240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2C3BA-D52B-40ED-A70B-E7633D1FBA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AA6A6B-3C42-4171-A2C7-92E6062CA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EA9D7B-480C-4196-BC54-B7C4FFF5D3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A58034-F784-4178-A2C5-56D637AED5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C94AA-51AE-4B98-8470-826E3718B6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F7AC8C-DC9E-4697-8C80-4BB08240E4A6}"/>
              </a:ext>
            </a:extLst>
          </p:cNvPr>
          <p:cNvSpPr>
            <a:spLocks noGrp="1"/>
          </p:cNvSpPr>
          <p:nvPr>
            <p:ph type="dt" sz="half" idx="10"/>
          </p:nvPr>
        </p:nvSpPr>
        <p:spPr/>
        <p:txBody>
          <a:bodyPr/>
          <a:lstStyle/>
          <a:p>
            <a:fld id="{449E5F15-ABD2-4E39-93A3-21D403BA0377}" type="datetime1">
              <a:rPr lang="en-US" smtClean="0"/>
              <a:t>4/17/2023</a:t>
            </a:fld>
            <a:endParaRPr lang="en-US"/>
          </a:p>
        </p:txBody>
      </p:sp>
      <p:sp>
        <p:nvSpPr>
          <p:cNvPr id="8" name="Footer Placeholder 7">
            <a:extLst>
              <a:ext uri="{FF2B5EF4-FFF2-40B4-BE49-F238E27FC236}">
                <a16:creationId xmlns:a16="http://schemas.microsoft.com/office/drawing/2014/main" id="{28101E14-B013-43E0-BD89-33C4400903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9364CE-55AF-4445-B11B-5DA721F3B428}"/>
              </a:ext>
            </a:extLst>
          </p:cNvPr>
          <p:cNvSpPr>
            <a:spLocks noGrp="1"/>
          </p:cNvSpPr>
          <p:nvPr>
            <p:ph type="sldNum" sz="quarter" idx="12"/>
          </p:nvPr>
        </p:nvSpPr>
        <p:spPr/>
        <p:txBody>
          <a:bodyPr/>
          <a:lstStyle/>
          <a:p>
            <a:fld id="{9B3A9CD7-4CFF-4125-A835-47EB38E090BC}" type="slidenum">
              <a:rPr lang="en-US" smtClean="0"/>
              <a:t>‹#›</a:t>
            </a:fld>
            <a:endParaRPr lang="en-US"/>
          </a:p>
        </p:txBody>
      </p:sp>
    </p:spTree>
    <p:extLst>
      <p:ext uri="{BB962C8B-B14F-4D97-AF65-F5344CB8AC3E}">
        <p14:creationId xmlns:p14="http://schemas.microsoft.com/office/powerpoint/2010/main" val="4148757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7CFF5-CF83-4BC1-93A4-27A9B57DA6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8E7406-EACD-4252-AAE6-FC14ED261591}"/>
              </a:ext>
            </a:extLst>
          </p:cNvPr>
          <p:cNvSpPr>
            <a:spLocks noGrp="1"/>
          </p:cNvSpPr>
          <p:nvPr>
            <p:ph type="dt" sz="half" idx="10"/>
          </p:nvPr>
        </p:nvSpPr>
        <p:spPr/>
        <p:txBody>
          <a:bodyPr/>
          <a:lstStyle/>
          <a:p>
            <a:fld id="{4BAF2C83-F384-43F7-9034-3E42A453A139}" type="datetime1">
              <a:rPr lang="en-US" smtClean="0"/>
              <a:t>4/17/2023</a:t>
            </a:fld>
            <a:endParaRPr lang="en-US"/>
          </a:p>
        </p:txBody>
      </p:sp>
      <p:sp>
        <p:nvSpPr>
          <p:cNvPr id="4" name="Footer Placeholder 3">
            <a:extLst>
              <a:ext uri="{FF2B5EF4-FFF2-40B4-BE49-F238E27FC236}">
                <a16:creationId xmlns:a16="http://schemas.microsoft.com/office/drawing/2014/main" id="{F6EF29F0-5E48-43C6-B059-307F4C7AE2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91A246-1806-40EB-95BF-14AE72EB6D1C}"/>
              </a:ext>
            </a:extLst>
          </p:cNvPr>
          <p:cNvSpPr>
            <a:spLocks noGrp="1"/>
          </p:cNvSpPr>
          <p:nvPr>
            <p:ph type="sldNum" sz="quarter" idx="12"/>
          </p:nvPr>
        </p:nvSpPr>
        <p:spPr/>
        <p:txBody>
          <a:bodyPr/>
          <a:lstStyle/>
          <a:p>
            <a:fld id="{9B3A9CD7-4CFF-4125-A835-47EB38E090BC}" type="slidenum">
              <a:rPr lang="en-US" smtClean="0"/>
              <a:t>‹#›</a:t>
            </a:fld>
            <a:endParaRPr lang="en-US"/>
          </a:p>
        </p:txBody>
      </p:sp>
    </p:spTree>
    <p:extLst>
      <p:ext uri="{BB962C8B-B14F-4D97-AF65-F5344CB8AC3E}">
        <p14:creationId xmlns:p14="http://schemas.microsoft.com/office/powerpoint/2010/main" val="203116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1C9991-438C-4C9D-8B4F-37138A4CF892}"/>
              </a:ext>
            </a:extLst>
          </p:cNvPr>
          <p:cNvSpPr>
            <a:spLocks noGrp="1"/>
          </p:cNvSpPr>
          <p:nvPr>
            <p:ph type="dt" sz="half" idx="10"/>
          </p:nvPr>
        </p:nvSpPr>
        <p:spPr/>
        <p:txBody>
          <a:bodyPr/>
          <a:lstStyle/>
          <a:p>
            <a:fld id="{B3F5DBAD-7988-4A26-98F7-53F0805204C7}" type="datetime1">
              <a:rPr lang="en-US" smtClean="0"/>
              <a:t>4/17/2023</a:t>
            </a:fld>
            <a:endParaRPr lang="en-US"/>
          </a:p>
        </p:txBody>
      </p:sp>
      <p:sp>
        <p:nvSpPr>
          <p:cNvPr id="3" name="Footer Placeholder 2">
            <a:extLst>
              <a:ext uri="{FF2B5EF4-FFF2-40B4-BE49-F238E27FC236}">
                <a16:creationId xmlns:a16="http://schemas.microsoft.com/office/drawing/2014/main" id="{C8F27D7E-20A1-48C4-AC30-B45CE2A93F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75E228-80E7-43E4-A963-B3E274BAE265}"/>
              </a:ext>
            </a:extLst>
          </p:cNvPr>
          <p:cNvSpPr>
            <a:spLocks noGrp="1"/>
          </p:cNvSpPr>
          <p:nvPr>
            <p:ph type="sldNum" sz="quarter" idx="12"/>
          </p:nvPr>
        </p:nvSpPr>
        <p:spPr/>
        <p:txBody>
          <a:bodyPr/>
          <a:lstStyle/>
          <a:p>
            <a:fld id="{9B3A9CD7-4CFF-4125-A835-47EB38E090BC}" type="slidenum">
              <a:rPr lang="en-US" smtClean="0"/>
              <a:t>‹#›</a:t>
            </a:fld>
            <a:endParaRPr lang="en-US"/>
          </a:p>
        </p:txBody>
      </p:sp>
    </p:spTree>
    <p:extLst>
      <p:ext uri="{BB962C8B-B14F-4D97-AF65-F5344CB8AC3E}">
        <p14:creationId xmlns:p14="http://schemas.microsoft.com/office/powerpoint/2010/main" val="1023643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54C7-DB56-4FC1-9920-65ED1F3655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8BCE04-AD28-4743-B2FE-E8949564F2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4607F7-F2E7-4262-BA4C-91C871C311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696B02-F268-49D1-9D31-536C5310DDDC}"/>
              </a:ext>
            </a:extLst>
          </p:cNvPr>
          <p:cNvSpPr>
            <a:spLocks noGrp="1"/>
          </p:cNvSpPr>
          <p:nvPr>
            <p:ph type="dt" sz="half" idx="10"/>
          </p:nvPr>
        </p:nvSpPr>
        <p:spPr/>
        <p:txBody>
          <a:bodyPr/>
          <a:lstStyle/>
          <a:p>
            <a:fld id="{D82F5BCF-5B1A-48AC-92A2-17A22F30B668}" type="datetime1">
              <a:rPr lang="en-US" smtClean="0"/>
              <a:t>4/17/2023</a:t>
            </a:fld>
            <a:endParaRPr lang="en-US"/>
          </a:p>
        </p:txBody>
      </p:sp>
      <p:sp>
        <p:nvSpPr>
          <p:cNvPr id="6" name="Footer Placeholder 5">
            <a:extLst>
              <a:ext uri="{FF2B5EF4-FFF2-40B4-BE49-F238E27FC236}">
                <a16:creationId xmlns:a16="http://schemas.microsoft.com/office/drawing/2014/main" id="{826DBAE0-9C5B-4BEB-B872-F74AB86190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5EB15-AE64-4C2A-9461-C9A889F28838}"/>
              </a:ext>
            </a:extLst>
          </p:cNvPr>
          <p:cNvSpPr>
            <a:spLocks noGrp="1"/>
          </p:cNvSpPr>
          <p:nvPr>
            <p:ph type="sldNum" sz="quarter" idx="12"/>
          </p:nvPr>
        </p:nvSpPr>
        <p:spPr/>
        <p:txBody>
          <a:bodyPr/>
          <a:lstStyle/>
          <a:p>
            <a:fld id="{9B3A9CD7-4CFF-4125-A835-47EB38E090BC}" type="slidenum">
              <a:rPr lang="en-US" smtClean="0"/>
              <a:t>‹#›</a:t>
            </a:fld>
            <a:endParaRPr lang="en-US"/>
          </a:p>
        </p:txBody>
      </p:sp>
    </p:spTree>
    <p:extLst>
      <p:ext uri="{BB962C8B-B14F-4D97-AF65-F5344CB8AC3E}">
        <p14:creationId xmlns:p14="http://schemas.microsoft.com/office/powerpoint/2010/main" val="375710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A221-3255-4788-AB48-A7EAF410F0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327737-11F2-475C-BEC4-BBBA66A320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4D51A6-1F91-4E69-94A7-0050B3D0C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227C6E-F702-4A47-8FC8-9CB955936F4E}"/>
              </a:ext>
            </a:extLst>
          </p:cNvPr>
          <p:cNvSpPr>
            <a:spLocks noGrp="1"/>
          </p:cNvSpPr>
          <p:nvPr>
            <p:ph type="dt" sz="half" idx="10"/>
          </p:nvPr>
        </p:nvSpPr>
        <p:spPr/>
        <p:txBody>
          <a:bodyPr/>
          <a:lstStyle/>
          <a:p>
            <a:fld id="{467EB05A-28FF-4649-96AF-FE2330DBB11E}" type="datetime1">
              <a:rPr lang="en-US" smtClean="0"/>
              <a:t>4/17/2023</a:t>
            </a:fld>
            <a:endParaRPr lang="en-US"/>
          </a:p>
        </p:txBody>
      </p:sp>
      <p:sp>
        <p:nvSpPr>
          <p:cNvPr id="6" name="Footer Placeholder 5">
            <a:extLst>
              <a:ext uri="{FF2B5EF4-FFF2-40B4-BE49-F238E27FC236}">
                <a16:creationId xmlns:a16="http://schemas.microsoft.com/office/drawing/2014/main" id="{1405F51F-BA3B-423A-96CA-36A321B89B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77E22B-1304-479D-A35E-8B5FBA5E46AC}"/>
              </a:ext>
            </a:extLst>
          </p:cNvPr>
          <p:cNvSpPr>
            <a:spLocks noGrp="1"/>
          </p:cNvSpPr>
          <p:nvPr>
            <p:ph type="sldNum" sz="quarter" idx="12"/>
          </p:nvPr>
        </p:nvSpPr>
        <p:spPr/>
        <p:txBody>
          <a:bodyPr/>
          <a:lstStyle/>
          <a:p>
            <a:fld id="{9B3A9CD7-4CFF-4125-A835-47EB38E090BC}" type="slidenum">
              <a:rPr lang="en-US" smtClean="0"/>
              <a:t>‹#›</a:t>
            </a:fld>
            <a:endParaRPr lang="en-US"/>
          </a:p>
        </p:txBody>
      </p:sp>
    </p:spTree>
    <p:extLst>
      <p:ext uri="{BB962C8B-B14F-4D97-AF65-F5344CB8AC3E}">
        <p14:creationId xmlns:p14="http://schemas.microsoft.com/office/powerpoint/2010/main" val="3347987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C91A47-538E-4DE5-AE5E-9DE41FDC83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338A18-0B02-44C6-8066-4C3CCBE153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66FC0-5798-441E-9D76-5E9D747291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E6F89-9D17-405B-B462-75322A3FC0E8}" type="datetime1">
              <a:rPr lang="en-US" smtClean="0"/>
              <a:t>4/17/2023</a:t>
            </a:fld>
            <a:endParaRPr lang="en-US"/>
          </a:p>
        </p:txBody>
      </p:sp>
      <p:sp>
        <p:nvSpPr>
          <p:cNvPr id="5" name="Footer Placeholder 4">
            <a:extLst>
              <a:ext uri="{FF2B5EF4-FFF2-40B4-BE49-F238E27FC236}">
                <a16:creationId xmlns:a16="http://schemas.microsoft.com/office/drawing/2014/main" id="{B26065EE-D412-478C-941E-2DEC2E56D8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4C47D3-0F10-4FDC-8A28-2A6F1CC0B6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A9CD7-4CFF-4125-A835-47EB38E090BC}" type="slidenum">
              <a:rPr lang="en-US" smtClean="0"/>
              <a:t>‹#›</a:t>
            </a:fld>
            <a:endParaRPr lang="en-US"/>
          </a:p>
        </p:txBody>
      </p:sp>
    </p:spTree>
    <p:extLst>
      <p:ext uri="{BB962C8B-B14F-4D97-AF65-F5344CB8AC3E}">
        <p14:creationId xmlns:p14="http://schemas.microsoft.com/office/powerpoint/2010/main" val="1601319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2B3023C-4335-498B-9589-174F99E0D954}"/>
              </a:ext>
            </a:extLst>
          </p:cNvPr>
          <p:cNvSpPr>
            <a:spLocks noGrp="1"/>
          </p:cNvSpPr>
          <p:nvPr>
            <p:ph type="subTitle" idx="1"/>
          </p:nvPr>
        </p:nvSpPr>
        <p:spPr>
          <a:xfrm>
            <a:off x="5473148" y="3609000"/>
            <a:ext cx="6339633" cy="2538000"/>
          </a:xfrm>
        </p:spPr>
        <p:txBody>
          <a:bodyPr>
            <a:normAutofit/>
          </a:bodyPr>
          <a:lstStyle/>
          <a:p>
            <a:pPr rtl="1"/>
            <a:r>
              <a:rPr kumimoji="0" lang="fa-IR" sz="4000" b="1" i="0" u="none" strike="noStrike" kern="1200" cap="none" spc="0" normalizeH="0" baseline="0" noProof="0" dirty="0">
                <a:ln>
                  <a:noFill/>
                </a:ln>
                <a:solidFill>
                  <a:prstClr val="black"/>
                </a:solidFill>
                <a:effectLst/>
                <a:uLnTx/>
                <a:uFillTx/>
                <a:latin typeface="Calibri Light" panose="020F0302020204030204"/>
                <a:ea typeface="+mj-ea"/>
                <a:cs typeface="B Nazanin" panose="00000400000000000000" pitchFamily="2" charset="-78"/>
              </a:rPr>
              <a:t>فصل دوم- مدل های فرآیند</a:t>
            </a:r>
          </a:p>
          <a:p>
            <a:pPr rtl="1"/>
            <a:endParaRPr lang="fa-IR" sz="4000" b="1" dirty="0">
              <a:solidFill>
                <a:prstClr val="black"/>
              </a:solidFill>
              <a:latin typeface="Calibri Light" panose="020F0302020204030204"/>
              <a:ea typeface="+mj-ea"/>
              <a:cs typeface="B Nazanin" panose="00000400000000000000" pitchFamily="2" charset="-78"/>
            </a:endParaRPr>
          </a:p>
          <a:p>
            <a:pPr algn="l"/>
            <a:r>
              <a:rPr lang="fa-IR" sz="3200" b="1" i="0" u="none" strike="noStrike" baseline="0" dirty="0">
                <a:latin typeface="ProximaNova-Bold"/>
              </a:rPr>
              <a:t>    </a:t>
            </a:r>
            <a:r>
              <a:rPr lang="en-US" sz="3200" b="1" i="0" u="none" strike="noStrike" baseline="0" dirty="0">
                <a:latin typeface="ProximaNova-Bold"/>
              </a:rPr>
              <a:t>Process</a:t>
            </a:r>
            <a:r>
              <a:rPr lang="fa-IR" sz="3200" b="1" i="0" u="none" strike="noStrike" baseline="0" dirty="0">
                <a:latin typeface="ProximaNova-Bold"/>
              </a:rPr>
              <a:t> </a:t>
            </a:r>
            <a:r>
              <a:rPr lang="en-US" sz="3200" b="1" i="0" u="none" strike="noStrike" baseline="0" dirty="0">
                <a:latin typeface="ProximaNova-Bold"/>
              </a:rPr>
              <a:t>Models</a:t>
            </a:r>
            <a:endParaRPr lang="en-US" sz="3200" dirty="0"/>
          </a:p>
        </p:txBody>
      </p:sp>
      <p:pic>
        <p:nvPicPr>
          <p:cNvPr id="5" name="Picture 4">
            <a:extLst>
              <a:ext uri="{FF2B5EF4-FFF2-40B4-BE49-F238E27FC236}">
                <a16:creationId xmlns:a16="http://schemas.microsoft.com/office/drawing/2014/main" id="{E08121E3-915F-4956-AE79-DCED4DB065F0}"/>
              </a:ext>
            </a:extLst>
          </p:cNvPr>
          <p:cNvPicPr>
            <a:picLocks noChangeAspect="1"/>
          </p:cNvPicPr>
          <p:nvPr/>
        </p:nvPicPr>
        <p:blipFill>
          <a:blip r:embed="rId2"/>
          <a:stretch>
            <a:fillRect/>
          </a:stretch>
        </p:blipFill>
        <p:spPr>
          <a:xfrm>
            <a:off x="207061" y="711000"/>
            <a:ext cx="5014979" cy="5796000"/>
          </a:xfrm>
          <a:prstGeom prst="rect">
            <a:avLst/>
          </a:prstGeom>
        </p:spPr>
      </p:pic>
      <p:sp>
        <p:nvSpPr>
          <p:cNvPr id="4" name="Slide Number Placeholder 3">
            <a:extLst>
              <a:ext uri="{FF2B5EF4-FFF2-40B4-BE49-F238E27FC236}">
                <a16:creationId xmlns:a16="http://schemas.microsoft.com/office/drawing/2014/main" id="{80D9BD13-F414-4E56-B707-5C0A166ED8F2}"/>
              </a:ext>
            </a:extLst>
          </p:cNvPr>
          <p:cNvSpPr>
            <a:spLocks noGrp="1"/>
          </p:cNvSpPr>
          <p:nvPr>
            <p:ph type="sldNum" sz="quarter" idx="12"/>
          </p:nvPr>
        </p:nvSpPr>
        <p:spPr/>
        <p:txBody>
          <a:bodyPr/>
          <a:lstStyle/>
          <a:p>
            <a:fld id="{9B3A9CD7-4CFF-4125-A835-47EB38E090BC}" type="slidenum">
              <a:rPr lang="en-US" smtClean="0"/>
              <a:t>1</a:t>
            </a:fld>
            <a:endParaRPr lang="en-US"/>
          </a:p>
        </p:txBody>
      </p:sp>
    </p:spTree>
    <p:extLst>
      <p:ext uri="{BB962C8B-B14F-4D97-AF65-F5344CB8AC3E}">
        <p14:creationId xmlns:p14="http://schemas.microsoft.com/office/powerpoint/2010/main" val="549798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137A20-2772-4222-B20B-BCDCBF0F57F1}"/>
              </a:ext>
            </a:extLst>
          </p:cNvPr>
          <p:cNvSpPr>
            <a:spLocks noGrp="1"/>
          </p:cNvSpPr>
          <p:nvPr>
            <p:ph type="sldNum" sz="quarter" idx="12"/>
          </p:nvPr>
        </p:nvSpPr>
        <p:spPr/>
        <p:txBody>
          <a:bodyPr/>
          <a:lstStyle/>
          <a:p>
            <a:fld id="{9B3A9CD7-4CFF-4125-A835-47EB38E090BC}" type="slidenum">
              <a:rPr lang="en-US" smtClean="0"/>
              <a:t>10</a:t>
            </a:fld>
            <a:endParaRPr lang="en-US"/>
          </a:p>
        </p:txBody>
      </p:sp>
      <p:sp>
        <p:nvSpPr>
          <p:cNvPr id="9" name="Title 1">
            <a:extLst>
              <a:ext uri="{FF2B5EF4-FFF2-40B4-BE49-F238E27FC236}">
                <a16:creationId xmlns:a16="http://schemas.microsoft.com/office/drawing/2014/main" id="{78141257-ED68-43FA-B5C9-A4E14E9C5AEE}"/>
              </a:ext>
            </a:extLst>
          </p:cNvPr>
          <p:cNvSpPr>
            <a:spLocks noGrp="1"/>
          </p:cNvSpPr>
          <p:nvPr>
            <p:ph type="title"/>
          </p:nvPr>
        </p:nvSpPr>
        <p:spPr>
          <a:xfrm>
            <a:off x="838200" y="365125"/>
            <a:ext cx="10515600" cy="1325563"/>
          </a:xfrm>
        </p:spPr>
        <p:txBody>
          <a:bodyPr/>
          <a:lstStyle/>
          <a:p>
            <a:pPr algn="r" rtl="1"/>
            <a:r>
              <a:rPr lang="fa-IR" sz="3600" b="1" dirty="0">
                <a:solidFill>
                  <a:schemeClr val="bg1">
                    <a:lumMod val="50000"/>
                  </a:schemeClr>
                </a:solidFill>
                <a:cs typeface="B Nazanin" panose="00000400000000000000" pitchFamily="2" charset="-78"/>
              </a:rPr>
              <a:t>2-1	مدل فرآیند کلی (ادامه)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br>
              <a:rPr lang="fa-IR" b="1" dirty="0">
                <a:cs typeface="B Nazanin" panose="00000400000000000000" pitchFamily="2" charset="-78"/>
              </a:rPr>
            </a:br>
            <a:endParaRPr lang="en-US" dirty="0"/>
          </a:p>
        </p:txBody>
      </p:sp>
      <p:pic>
        <p:nvPicPr>
          <p:cNvPr id="13" name="Content Placeholder 12">
            <a:extLst>
              <a:ext uri="{FF2B5EF4-FFF2-40B4-BE49-F238E27FC236}">
                <a16:creationId xmlns:a16="http://schemas.microsoft.com/office/drawing/2014/main" id="{8A0961E1-C37C-45CA-856B-EC6A6A85AE60}"/>
              </a:ext>
            </a:extLst>
          </p:cNvPr>
          <p:cNvPicPr>
            <a:picLocks noGrp="1" noChangeAspect="1"/>
          </p:cNvPicPr>
          <p:nvPr>
            <p:ph idx="1"/>
          </p:nvPr>
        </p:nvPicPr>
        <p:blipFill>
          <a:blip r:embed="rId2"/>
          <a:stretch>
            <a:fillRect/>
          </a:stretch>
        </p:blipFill>
        <p:spPr>
          <a:xfrm>
            <a:off x="945402" y="3795927"/>
            <a:ext cx="10301196" cy="1944000"/>
          </a:xfrm>
        </p:spPr>
      </p:pic>
      <p:sp>
        <p:nvSpPr>
          <p:cNvPr id="11" name="Content Placeholder 2">
            <a:extLst>
              <a:ext uri="{FF2B5EF4-FFF2-40B4-BE49-F238E27FC236}">
                <a16:creationId xmlns:a16="http://schemas.microsoft.com/office/drawing/2014/main" id="{7BAF0204-9E56-4556-B012-B433D275CB5F}"/>
              </a:ext>
            </a:extLst>
          </p:cNvPr>
          <p:cNvSpPr txBox="1">
            <a:spLocks/>
          </p:cNvSpPr>
          <p:nvPr/>
        </p:nvSpPr>
        <p:spPr>
          <a:xfrm>
            <a:off x="371060" y="1970381"/>
            <a:ext cx="11128513" cy="12091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spcBef>
                <a:spcPts val="0"/>
              </a:spcBef>
              <a:spcAft>
                <a:spcPts val="500"/>
              </a:spcAft>
            </a:pPr>
            <a:r>
              <a:rPr lang="fa-IR" sz="2400" dirty="0">
                <a:latin typeface="Times New Roman" panose="02020603050405020304" pitchFamily="18" charset="0"/>
                <a:cs typeface="B Nazanin" panose="00000400000000000000" pitchFamily="2" charset="-78"/>
              </a:rPr>
              <a:t>الف) جریان فرآیند </a:t>
            </a:r>
            <a:r>
              <a:rPr lang="fa-IR" sz="2400" b="1" dirty="0">
                <a:latin typeface="Times New Roman" panose="02020603050405020304" pitchFamily="18" charset="0"/>
                <a:cs typeface="B Nazanin" panose="00000400000000000000" pitchFamily="2" charset="-78"/>
              </a:rPr>
              <a:t>خطی</a:t>
            </a:r>
            <a:endParaRPr lang="fa-IR" sz="2400" dirty="0">
              <a:latin typeface="Times New Roman" panose="02020603050405020304" pitchFamily="18" charset="0"/>
              <a:cs typeface="B Nazanin" panose="00000400000000000000" pitchFamily="2" charset="-78"/>
            </a:endParaRPr>
          </a:p>
          <a:p>
            <a:pPr marL="0" indent="0" algn="r" rtl="1">
              <a:spcBef>
                <a:spcPts val="0"/>
              </a:spcBef>
              <a:spcAft>
                <a:spcPts val="500"/>
              </a:spcAft>
              <a:buFont typeface="Arial" panose="020B0604020202020204" pitchFamily="34" charset="0"/>
              <a:buNone/>
            </a:pPr>
            <a:r>
              <a:rPr lang="fa-IR" sz="2400" dirty="0">
                <a:latin typeface="Times New Roman" panose="02020603050405020304" pitchFamily="18" charset="0"/>
                <a:cs typeface="B Nazanin" panose="00000400000000000000" pitchFamily="2" charset="-78"/>
              </a:rPr>
              <a:t>	 هر کدام از پنج فعالیت چارچوبی، به ترتیب اجرا میشود به طوریکه با ارتباطات آغاز و به استقرار ختم میشود </a:t>
            </a:r>
          </a:p>
        </p:txBody>
      </p:sp>
      <p:sp>
        <p:nvSpPr>
          <p:cNvPr id="12" name="TextBox 11">
            <a:extLst>
              <a:ext uri="{FF2B5EF4-FFF2-40B4-BE49-F238E27FC236}">
                <a16:creationId xmlns:a16="http://schemas.microsoft.com/office/drawing/2014/main" id="{988D3054-FC03-4583-B638-0E7DCF237B7E}"/>
              </a:ext>
            </a:extLst>
          </p:cNvPr>
          <p:cNvSpPr txBox="1"/>
          <p:nvPr/>
        </p:nvSpPr>
        <p:spPr>
          <a:xfrm>
            <a:off x="1823001" y="5586473"/>
            <a:ext cx="6096000" cy="430887"/>
          </a:xfrm>
          <a:prstGeom prst="rect">
            <a:avLst/>
          </a:prstGeom>
          <a:noFill/>
        </p:spPr>
        <p:txBody>
          <a:bodyPr wrap="square">
            <a:spAutoFit/>
          </a:bodyPr>
          <a:lstStyle/>
          <a:p>
            <a:pPr algn="r" rtl="1"/>
            <a:r>
              <a:rPr lang="fa-IR" sz="2200" b="0" i="0" u="none" strike="noStrike" dirty="0">
                <a:effectLst/>
                <a:latin typeface="Times New Roman" panose="02020603050405020304" pitchFamily="18" charset="0"/>
                <a:cs typeface="B Nazanin" panose="00000400000000000000" pitchFamily="2" charset="-78"/>
              </a:rPr>
              <a:t>شکل ۲-۲</a:t>
            </a:r>
            <a:r>
              <a:rPr lang="en-US" sz="2200" b="0" i="0" u="none" strike="noStrike" dirty="0">
                <a:effectLst/>
                <a:latin typeface="Times New Roman" panose="02020603050405020304" pitchFamily="18" charset="0"/>
                <a:cs typeface="B Nazanin" panose="00000400000000000000" pitchFamily="2" charset="-78"/>
              </a:rPr>
              <a:t> </a:t>
            </a:r>
            <a:r>
              <a:rPr lang="fa-IR" sz="2200" b="0" i="0" u="none" strike="noStrike" dirty="0">
                <a:effectLst/>
                <a:latin typeface="Times New Roman" panose="02020603050405020304" pitchFamily="18" charset="0"/>
                <a:cs typeface="B Nazanin" panose="00000400000000000000" pitchFamily="2" charset="-78"/>
              </a:rPr>
              <a:t>الف) جریان </a:t>
            </a:r>
            <a:r>
              <a:rPr lang="fa-IR" sz="2200" i="0" u="none" strike="noStrike" dirty="0">
                <a:effectLst/>
                <a:latin typeface="Times New Roman" panose="02020603050405020304" pitchFamily="18" charset="0"/>
                <a:cs typeface="B Nazanin" panose="00000400000000000000" pitchFamily="2" charset="-78"/>
              </a:rPr>
              <a:t>فرآیند خطی</a:t>
            </a:r>
          </a:p>
        </p:txBody>
      </p:sp>
    </p:spTree>
    <p:extLst>
      <p:ext uri="{BB962C8B-B14F-4D97-AF65-F5344CB8AC3E}">
        <p14:creationId xmlns:p14="http://schemas.microsoft.com/office/powerpoint/2010/main" val="1867202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137A20-2772-4222-B20B-BCDCBF0F57F1}"/>
              </a:ext>
            </a:extLst>
          </p:cNvPr>
          <p:cNvSpPr>
            <a:spLocks noGrp="1"/>
          </p:cNvSpPr>
          <p:nvPr>
            <p:ph type="sldNum" sz="quarter" idx="12"/>
          </p:nvPr>
        </p:nvSpPr>
        <p:spPr/>
        <p:txBody>
          <a:bodyPr/>
          <a:lstStyle/>
          <a:p>
            <a:fld id="{9B3A9CD7-4CFF-4125-A835-47EB38E090BC}" type="slidenum">
              <a:rPr lang="en-US" smtClean="0"/>
              <a:t>11</a:t>
            </a:fld>
            <a:endParaRPr lang="en-US"/>
          </a:p>
        </p:txBody>
      </p:sp>
      <p:sp>
        <p:nvSpPr>
          <p:cNvPr id="9" name="Title 1">
            <a:extLst>
              <a:ext uri="{FF2B5EF4-FFF2-40B4-BE49-F238E27FC236}">
                <a16:creationId xmlns:a16="http://schemas.microsoft.com/office/drawing/2014/main" id="{78141257-ED68-43FA-B5C9-A4E14E9C5AEE}"/>
              </a:ext>
            </a:extLst>
          </p:cNvPr>
          <p:cNvSpPr>
            <a:spLocks noGrp="1"/>
          </p:cNvSpPr>
          <p:nvPr>
            <p:ph type="title"/>
          </p:nvPr>
        </p:nvSpPr>
        <p:spPr>
          <a:xfrm>
            <a:off x="838200" y="365125"/>
            <a:ext cx="10515600" cy="1325563"/>
          </a:xfrm>
        </p:spPr>
        <p:txBody>
          <a:bodyPr/>
          <a:lstStyle/>
          <a:p>
            <a:pPr algn="r" rtl="1"/>
            <a:r>
              <a:rPr lang="fa-IR" sz="3600" b="1" dirty="0">
                <a:solidFill>
                  <a:schemeClr val="bg1">
                    <a:lumMod val="50000"/>
                  </a:schemeClr>
                </a:solidFill>
                <a:cs typeface="B Nazanin" panose="00000400000000000000" pitchFamily="2" charset="-78"/>
              </a:rPr>
              <a:t>2-1	مدل فرآیند کلی (ادامه)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br>
              <a:rPr lang="fa-IR" b="1" dirty="0">
                <a:cs typeface="B Nazanin" panose="00000400000000000000" pitchFamily="2" charset="-78"/>
              </a:rPr>
            </a:br>
            <a:endParaRPr lang="en-US" dirty="0"/>
          </a:p>
        </p:txBody>
      </p:sp>
      <p:pic>
        <p:nvPicPr>
          <p:cNvPr id="15" name="Picture 14">
            <a:extLst>
              <a:ext uri="{FF2B5EF4-FFF2-40B4-BE49-F238E27FC236}">
                <a16:creationId xmlns:a16="http://schemas.microsoft.com/office/drawing/2014/main" id="{E5EA6291-6761-4C05-9C6E-B6654DC66578}"/>
              </a:ext>
            </a:extLst>
          </p:cNvPr>
          <p:cNvPicPr>
            <a:picLocks noChangeAspect="1"/>
          </p:cNvPicPr>
          <p:nvPr/>
        </p:nvPicPr>
        <p:blipFill>
          <a:blip r:embed="rId2"/>
          <a:stretch>
            <a:fillRect/>
          </a:stretch>
        </p:blipFill>
        <p:spPr>
          <a:xfrm>
            <a:off x="785691" y="3894870"/>
            <a:ext cx="10342822" cy="1908000"/>
          </a:xfrm>
          <a:prstGeom prst="rect">
            <a:avLst/>
          </a:prstGeom>
        </p:spPr>
      </p:pic>
      <p:sp>
        <p:nvSpPr>
          <p:cNvPr id="7" name="TextBox 6">
            <a:extLst>
              <a:ext uri="{FF2B5EF4-FFF2-40B4-BE49-F238E27FC236}">
                <a16:creationId xmlns:a16="http://schemas.microsoft.com/office/drawing/2014/main" id="{D41169AD-3745-499E-B877-ECB9CBE6D8FB}"/>
              </a:ext>
            </a:extLst>
          </p:cNvPr>
          <p:cNvSpPr txBox="1"/>
          <p:nvPr/>
        </p:nvSpPr>
        <p:spPr>
          <a:xfrm>
            <a:off x="1677227" y="5802870"/>
            <a:ext cx="6096000" cy="430887"/>
          </a:xfrm>
          <a:prstGeom prst="rect">
            <a:avLst/>
          </a:prstGeom>
          <a:noFill/>
        </p:spPr>
        <p:txBody>
          <a:bodyPr wrap="square">
            <a:spAutoFit/>
          </a:bodyPr>
          <a:lstStyle/>
          <a:p>
            <a:pPr algn="r" rtl="1"/>
            <a:r>
              <a:rPr lang="fa-IR" sz="2200" b="0" i="0" u="none" strike="noStrike" dirty="0">
                <a:effectLst/>
                <a:latin typeface="Times New Roman" panose="02020603050405020304" pitchFamily="18" charset="0"/>
                <a:cs typeface="B Nazanin" panose="00000400000000000000" pitchFamily="2" charset="-78"/>
              </a:rPr>
              <a:t>شکل ۲-۲</a:t>
            </a:r>
            <a:r>
              <a:rPr lang="en-US" sz="2200" b="0" i="0" u="none" strike="noStrike" dirty="0">
                <a:effectLst/>
                <a:latin typeface="Times New Roman" panose="02020603050405020304" pitchFamily="18" charset="0"/>
                <a:cs typeface="B Nazanin" panose="00000400000000000000" pitchFamily="2" charset="-78"/>
              </a:rPr>
              <a:t> </a:t>
            </a:r>
            <a:r>
              <a:rPr lang="fa-IR" sz="2200" b="0" i="0" u="none" strike="noStrike" dirty="0">
                <a:effectLst/>
                <a:latin typeface="Times New Roman" panose="02020603050405020304" pitchFamily="18" charset="0"/>
                <a:cs typeface="B Nazanin" panose="00000400000000000000" pitchFamily="2" charset="-78"/>
              </a:rPr>
              <a:t>ب) جریان </a:t>
            </a:r>
            <a:r>
              <a:rPr lang="fa-IR" sz="2200" i="0" u="none" strike="noStrike" dirty="0">
                <a:effectLst/>
                <a:latin typeface="Times New Roman" panose="02020603050405020304" pitchFamily="18" charset="0"/>
                <a:cs typeface="B Nazanin" panose="00000400000000000000" pitchFamily="2" charset="-78"/>
              </a:rPr>
              <a:t>فرآیند تکراری</a:t>
            </a:r>
          </a:p>
        </p:txBody>
      </p:sp>
      <p:sp>
        <p:nvSpPr>
          <p:cNvPr id="10" name="Content Placeholder 2">
            <a:extLst>
              <a:ext uri="{FF2B5EF4-FFF2-40B4-BE49-F238E27FC236}">
                <a16:creationId xmlns:a16="http://schemas.microsoft.com/office/drawing/2014/main" id="{96C40263-AAAA-44A6-B6CA-EDE56A203DD4}"/>
              </a:ext>
            </a:extLst>
          </p:cNvPr>
          <p:cNvSpPr>
            <a:spLocks noGrp="1"/>
          </p:cNvSpPr>
          <p:nvPr>
            <p:ph idx="1"/>
          </p:nvPr>
        </p:nvSpPr>
        <p:spPr>
          <a:xfrm>
            <a:off x="0" y="2015828"/>
            <a:ext cx="11128513" cy="1325563"/>
          </a:xfrm>
        </p:spPr>
        <p:txBody>
          <a:bodyPr>
            <a:noAutofit/>
          </a:bodyPr>
          <a:lstStyle/>
          <a:p>
            <a:pPr algn="r" rtl="1">
              <a:spcBef>
                <a:spcPts val="0"/>
              </a:spcBef>
              <a:spcAft>
                <a:spcPts val="500"/>
              </a:spcAft>
            </a:pPr>
            <a:r>
              <a:rPr lang="fa-IR" sz="2400" b="0" i="0" u="none" strike="noStrike" dirty="0">
                <a:effectLst/>
                <a:latin typeface="Times New Roman" panose="02020603050405020304" pitchFamily="18" charset="0"/>
                <a:cs typeface="B Nazanin" panose="00000400000000000000" pitchFamily="2" charset="-78"/>
              </a:rPr>
              <a:t>ب) جریان فرآیند </a:t>
            </a:r>
            <a:r>
              <a:rPr lang="fa-IR" sz="2400" b="1" i="0" u="none" strike="noStrike" dirty="0">
                <a:effectLst/>
                <a:latin typeface="Times New Roman" panose="02020603050405020304" pitchFamily="18" charset="0"/>
                <a:cs typeface="B Nazanin" panose="00000400000000000000" pitchFamily="2" charset="-78"/>
              </a:rPr>
              <a:t>تکراری</a:t>
            </a:r>
          </a:p>
          <a:p>
            <a:pPr marL="0" indent="0" algn="r" rtl="1">
              <a:spcBef>
                <a:spcPts val="0"/>
              </a:spcBef>
              <a:spcAft>
                <a:spcPts val="500"/>
              </a:spcAft>
              <a:buNone/>
            </a:pPr>
            <a:r>
              <a:rPr lang="fa-IR" sz="2400" b="1" dirty="0">
                <a:latin typeface="Times New Roman" panose="02020603050405020304" pitchFamily="18" charset="0"/>
                <a:cs typeface="B Nazanin" panose="00000400000000000000" pitchFamily="2" charset="-78"/>
              </a:rPr>
              <a:t>	</a:t>
            </a:r>
            <a:r>
              <a:rPr lang="fa-IR" sz="2400" b="0" i="0" u="none" strike="noStrike" dirty="0">
                <a:effectLst/>
                <a:latin typeface="Times New Roman" panose="02020603050405020304" pitchFamily="18" charset="0"/>
                <a:cs typeface="B Nazanin" panose="00000400000000000000" pitchFamily="2" charset="-78"/>
              </a:rPr>
              <a:t> پیش از رفتن به دور تکرار بعدی یک یا چند فعالیت تکرار میشود </a:t>
            </a:r>
          </a:p>
        </p:txBody>
      </p:sp>
    </p:spTree>
    <p:extLst>
      <p:ext uri="{BB962C8B-B14F-4D97-AF65-F5344CB8AC3E}">
        <p14:creationId xmlns:p14="http://schemas.microsoft.com/office/powerpoint/2010/main" val="1926126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D1E94-361C-42F9-97B4-7A5B0F6E81CF}"/>
              </a:ext>
            </a:extLst>
          </p:cNvPr>
          <p:cNvSpPr>
            <a:spLocks noGrp="1"/>
          </p:cNvSpPr>
          <p:nvPr>
            <p:ph idx="1"/>
          </p:nvPr>
        </p:nvSpPr>
        <p:spPr>
          <a:xfrm>
            <a:off x="0" y="1460500"/>
            <a:ext cx="11128513" cy="1325563"/>
          </a:xfrm>
        </p:spPr>
        <p:txBody>
          <a:bodyPr>
            <a:noAutofit/>
          </a:bodyPr>
          <a:lstStyle/>
          <a:p>
            <a:pPr marL="0" indent="0" algn="r" rtl="1">
              <a:spcBef>
                <a:spcPts val="0"/>
              </a:spcBef>
              <a:spcAft>
                <a:spcPts val="500"/>
              </a:spcAft>
              <a:buNone/>
            </a:pPr>
            <a:r>
              <a:rPr lang="fa-IR" sz="2400" b="0" i="0" u="none" strike="noStrike" dirty="0">
                <a:effectLst/>
                <a:latin typeface="Times New Roman" panose="02020603050405020304" pitchFamily="18" charset="0"/>
                <a:cs typeface="B Nazanin" panose="00000400000000000000" pitchFamily="2" charset="-78"/>
              </a:rPr>
              <a:t>ج) جریان فرآیند </a:t>
            </a:r>
            <a:r>
              <a:rPr lang="fa-IR" sz="2400" b="1" i="0" u="none" strike="noStrike" dirty="0">
                <a:effectLst/>
                <a:latin typeface="Times New Roman" panose="02020603050405020304" pitchFamily="18" charset="0"/>
                <a:cs typeface="B Nazanin" panose="00000400000000000000" pitchFamily="2" charset="-78"/>
              </a:rPr>
              <a:t>تکاملی</a:t>
            </a:r>
          </a:p>
          <a:p>
            <a:pPr marL="0" indent="0" algn="r" rtl="1">
              <a:spcBef>
                <a:spcPts val="0"/>
              </a:spcBef>
              <a:spcAft>
                <a:spcPts val="500"/>
              </a:spcAft>
              <a:buNone/>
            </a:pPr>
            <a:r>
              <a:rPr lang="fa-IR" sz="2400" b="0" i="0" u="none" strike="noStrike" dirty="0">
                <a:effectLst/>
                <a:latin typeface="Times New Roman" panose="02020603050405020304" pitchFamily="18" charset="0"/>
                <a:cs typeface="B Nazanin" panose="00000400000000000000" pitchFamily="2" charset="-78"/>
              </a:rPr>
              <a:t> فعالیتها به شیوه ای </a:t>
            </a:r>
            <a:r>
              <a:rPr lang="fa-IR" sz="2400" b="0" i="0" u="none" strike="noStrike" dirty="0" err="1">
                <a:effectLst/>
                <a:latin typeface="Times New Roman" panose="02020603050405020304" pitchFamily="18" charset="0"/>
                <a:cs typeface="B Nazanin" panose="00000400000000000000" pitchFamily="2" charset="-78"/>
              </a:rPr>
              <a:t>حلقوی</a:t>
            </a:r>
            <a:r>
              <a:rPr lang="fa-IR" sz="2400" b="0" i="0" u="none" strike="noStrike" dirty="0">
                <a:effectLst/>
                <a:latin typeface="Times New Roman" panose="02020603050405020304" pitchFamily="18" charset="0"/>
                <a:cs typeface="B Nazanin" panose="00000400000000000000" pitchFamily="2" charset="-78"/>
              </a:rPr>
              <a:t> اجرا میشوند. </a:t>
            </a:r>
          </a:p>
          <a:p>
            <a:pPr marL="0" indent="0" algn="r" rtl="1">
              <a:spcBef>
                <a:spcPts val="0"/>
              </a:spcBef>
              <a:spcAft>
                <a:spcPts val="500"/>
              </a:spcAft>
              <a:buNone/>
            </a:pPr>
            <a:r>
              <a:rPr lang="fa-IR" sz="2400" b="0" i="0" u="none" strike="noStrike" dirty="0">
                <a:effectLst/>
                <a:latin typeface="Times New Roman" panose="02020603050405020304" pitchFamily="18" charset="0"/>
                <a:cs typeface="B Nazanin" panose="00000400000000000000" pitchFamily="2" charset="-78"/>
              </a:rPr>
              <a:t>هر مدار از پنج فعالیت عبور میکند که به نسخه ی کامل تری از نرم افزار می انجامد. </a:t>
            </a:r>
          </a:p>
          <a:p>
            <a:pPr marL="0" indent="0" algn="r" rtl="1">
              <a:spcBef>
                <a:spcPts val="0"/>
              </a:spcBef>
              <a:spcAft>
                <a:spcPts val="500"/>
              </a:spcAft>
              <a:buNone/>
            </a:pPr>
            <a:endParaRPr lang="fa-IR" sz="2400" dirty="0">
              <a:latin typeface="Times New Roman" panose="02020603050405020304" pitchFamily="18" charset="0"/>
              <a:cs typeface="B Nazanin" panose="00000400000000000000" pitchFamily="2" charset="-78"/>
            </a:endParaRPr>
          </a:p>
        </p:txBody>
      </p:sp>
      <p:sp>
        <p:nvSpPr>
          <p:cNvPr id="4" name="Slide Number Placeholder 3">
            <a:extLst>
              <a:ext uri="{FF2B5EF4-FFF2-40B4-BE49-F238E27FC236}">
                <a16:creationId xmlns:a16="http://schemas.microsoft.com/office/drawing/2014/main" id="{1B946D42-F780-4CB2-8C03-F63BCFFFE63E}"/>
              </a:ext>
            </a:extLst>
          </p:cNvPr>
          <p:cNvSpPr>
            <a:spLocks noGrp="1"/>
          </p:cNvSpPr>
          <p:nvPr>
            <p:ph type="sldNum" sz="quarter" idx="12"/>
          </p:nvPr>
        </p:nvSpPr>
        <p:spPr/>
        <p:txBody>
          <a:bodyPr/>
          <a:lstStyle/>
          <a:p>
            <a:fld id="{9B3A9CD7-4CFF-4125-A835-47EB38E090BC}" type="slidenum">
              <a:rPr lang="en-US" smtClean="0"/>
              <a:t>12</a:t>
            </a:fld>
            <a:endParaRPr lang="en-US"/>
          </a:p>
        </p:txBody>
      </p:sp>
      <p:sp>
        <p:nvSpPr>
          <p:cNvPr id="8" name="Title 1">
            <a:extLst>
              <a:ext uri="{FF2B5EF4-FFF2-40B4-BE49-F238E27FC236}">
                <a16:creationId xmlns:a16="http://schemas.microsoft.com/office/drawing/2014/main" id="{FF73B645-3972-488D-813F-1D1B26FD604C}"/>
              </a:ext>
            </a:extLst>
          </p:cNvPr>
          <p:cNvSpPr>
            <a:spLocks noGrp="1"/>
          </p:cNvSpPr>
          <p:nvPr>
            <p:ph type="title"/>
          </p:nvPr>
        </p:nvSpPr>
        <p:spPr>
          <a:xfrm>
            <a:off x="838200" y="365125"/>
            <a:ext cx="10515600" cy="1325563"/>
          </a:xfrm>
        </p:spPr>
        <p:txBody>
          <a:bodyPr/>
          <a:lstStyle/>
          <a:p>
            <a:pPr algn="r" rtl="1"/>
            <a:r>
              <a:rPr lang="fa-IR" sz="3600" b="1" dirty="0">
                <a:solidFill>
                  <a:schemeClr val="bg1">
                    <a:lumMod val="50000"/>
                  </a:schemeClr>
                </a:solidFill>
                <a:cs typeface="B Nazanin" panose="00000400000000000000" pitchFamily="2" charset="-78"/>
              </a:rPr>
              <a:t>2-1	مدل فرآیند کلی (ادامه)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br>
              <a:rPr lang="fa-IR" b="1" dirty="0">
                <a:cs typeface="B Nazanin" panose="00000400000000000000" pitchFamily="2" charset="-78"/>
              </a:rPr>
            </a:br>
            <a:endParaRPr lang="en-US" dirty="0"/>
          </a:p>
        </p:txBody>
      </p:sp>
      <p:pic>
        <p:nvPicPr>
          <p:cNvPr id="5" name="Content Placeholder 8">
            <a:extLst>
              <a:ext uri="{FF2B5EF4-FFF2-40B4-BE49-F238E27FC236}">
                <a16:creationId xmlns:a16="http://schemas.microsoft.com/office/drawing/2014/main" id="{DBF52CF1-6ED6-4724-BBBC-68452212F775}"/>
              </a:ext>
            </a:extLst>
          </p:cNvPr>
          <p:cNvPicPr>
            <a:picLocks noChangeAspect="1"/>
          </p:cNvPicPr>
          <p:nvPr/>
        </p:nvPicPr>
        <p:blipFill>
          <a:blip r:embed="rId2"/>
          <a:stretch>
            <a:fillRect/>
          </a:stretch>
        </p:blipFill>
        <p:spPr>
          <a:xfrm>
            <a:off x="2686234" y="3057563"/>
            <a:ext cx="6819531" cy="2700000"/>
          </a:xfrm>
          <a:prstGeom prst="rect">
            <a:avLst/>
          </a:prstGeom>
        </p:spPr>
      </p:pic>
      <p:sp>
        <p:nvSpPr>
          <p:cNvPr id="6" name="TextBox 5">
            <a:extLst>
              <a:ext uri="{FF2B5EF4-FFF2-40B4-BE49-F238E27FC236}">
                <a16:creationId xmlns:a16="http://schemas.microsoft.com/office/drawing/2014/main" id="{E6C67272-4195-439F-B06B-C7CA82C4EEC0}"/>
              </a:ext>
            </a:extLst>
          </p:cNvPr>
          <p:cNvSpPr txBox="1"/>
          <p:nvPr/>
        </p:nvSpPr>
        <p:spPr>
          <a:xfrm>
            <a:off x="2036877" y="5826124"/>
            <a:ext cx="6096000" cy="430887"/>
          </a:xfrm>
          <a:prstGeom prst="rect">
            <a:avLst/>
          </a:prstGeom>
          <a:noFill/>
        </p:spPr>
        <p:txBody>
          <a:bodyPr wrap="square">
            <a:spAutoFit/>
          </a:bodyPr>
          <a:lstStyle/>
          <a:p>
            <a:pPr algn="r" rtl="1"/>
            <a:r>
              <a:rPr lang="fa-IR" sz="2200" b="0" i="0" u="none" strike="noStrike" dirty="0">
                <a:effectLst/>
                <a:latin typeface="Times New Roman" panose="02020603050405020304" pitchFamily="18" charset="0"/>
                <a:cs typeface="B Nazanin" panose="00000400000000000000" pitchFamily="2" charset="-78"/>
              </a:rPr>
              <a:t>شکل ۲-۲</a:t>
            </a:r>
            <a:r>
              <a:rPr lang="en-US" sz="2200" b="0" i="0" u="none" strike="noStrike" dirty="0">
                <a:effectLst/>
                <a:latin typeface="Times New Roman" panose="02020603050405020304" pitchFamily="18" charset="0"/>
                <a:cs typeface="B Nazanin" panose="00000400000000000000" pitchFamily="2" charset="-78"/>
              </a:rPr>
              <a:t> </a:t>
            </a:r>
            <a:r>
              <a:rPr lang="fa-IR" sz="2200" b="0" i="0" u="none" strike="noStrike" dirty="0">
                <a:effectLst/>
                <a:latin typeface="Times New Roman" panose="02020603050405020304" pitchFamily="18" charset="0"/>
                <a:cs typeface="B Nazanin" panose="00000400000000000000" pitchFamily="2" charset="-78"/>
              </a:rPr>
              <a:t>ج) جریان </a:t>
            </a:r>
            <a:r>
              <a:rPr lang="fa-IR" sz="2200" i="0" u="none" strike="noStrike" dirty="0">
                <a:effectLst/>
                <a:latin typeface="Times New Roman" panose="02020603050405020304" pitchFamily="18" charset="0"/>
                <a:cs typeface="B Nazanin" panose="00000400000000000000" pitchFamily="2" charset="-78"/>
              </a:rPr>
              <a:t>فرآیند تکاملی</a:t>
            </a:r>
          </a:p>
        </p:txBody>
      </p:sp>
    </p:spTree>
    <p:extLst>
      <p:ext uri="{BB962C8B-B14F-4D97-AF65-F5344CB8AC3E}">
        <p14:creationId xmlns:p14="http://schemas.microsoft.com/office/powerpoint/2010/main" val="2319848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D1E94-361C-42F9-97B4-7A5B0F6E81CF}"/>
              </a:ext>
            </a:extLst>
          </p:cNvPr>
          <p:cNvSpPr>
            <a:spLocks noGrp="1"/>
          </p:cNvSpPr>
          <p:nvPr>
            <p:ph idx="1"/>
          </p:nvPr>
        </p:nvSpPr>
        <p:spPr>
          <a:xfrm>
            <a:off x="225287" y="1361799"/>
            <a:ext cx="11128513" cy="1460914"/>
          </a:xfrm>
        </p:spPr>
        <p:txBody>
          <a:bodyPr>
            <a:noAutofit/>
          </a:bodyPr>
          <a:lstStyle/>
          <a:p>
            <a:pPr marL="0" indent="0" algn="r" rtl="1">
              <a:spcBef>
                <a:spcPts val="0"/>
              </a:spcBef>
              <a:spcAft>
                <a:spcPts val="500"/>
              </a:spcAft>
              <a:buNone/>
            </a:pPr>
            <a:r>
              <a:rPr lang="fa-IR" sz="2400" b="0" i="0" u="none" strike="noStrike" dirty="0">
                <a:effectLst/>
                <a:latin typeface="Times New Roman" panose="02020603050405020304" pitchFamily="18" charset="0"/>
                <a:cs typeface="B Nazanin" panose="00000400000000000000" pitchFamily="2" charset="-78"/>
              </a:rPr>
              <a:t>د) جریان فرآیند </a:t>
            </a:r>
            <a:r>
              <a:rPr lang="fa-IR" sz="2400" b="1" i="0" u="none" strike="noStrike" dirty="0">
                <a:effectLst/>
                <a:latin typeface="Times New Roman" panose="02020603050405020304" pitchFamily="18" charset="0"/>
                <a:cs typeface="B Nazanin" panose="00000400000000000000" pitchFamily="2" charset="-78"/>
              </a:rPr>
              <a:t>موازی</a:t>
            </a:r>
          </a:p>
          <a:p>
            <a:pPr marL="0" indent="0" algn="r" rtl="1">
              <a:spcBef>
                <a:spcPts val="0"/>
              </a:spcBef>
              <a:spcAft>
                <a:spcPts val="500"/>
              </a:spcAft>
              <a:buNone/>
            </a:pPr>
            <a:r>
              <a:rPr lang="fa-IR" sz="2400" b="0" i="0" u="none" strike="noStrike" dirty="0">
                <a:effectLst/>
                <a:latin typeface="Times New Roman" panose="02020603050405020304" pitchFamily="18" charset="0"/>
                <a:cs typeface="B Nazanin" panose="00000400000000000000" pitchFamily="2" charset="-78"/>
              </a:rPr>
              <a:t> یک یا چند فعالیت به موازات سایر فعالیتها انجام میشوند. </a:t>
            </a:r>
          </a:p>
          <a:p>
            <a:pPr marL="0" indent="0" algn="r" rtl="1">
              <a:spcBef>
                <a:spcPts val="0"/>
              </a:spcBef>
              <a:spcAft>
                <a:spcPts val="500"/>
              </a:spcAft>
              <a:buNone/>
            </a:pPr>
            <a:r>
              <a:rPr lang="fa-IR" sz="2400" b="0" i="0" u="none" strike="noStrike" dirty="0">
                <a:effectLst/>
                <a:latin typeface="Times New Roman" panose="02020603050405020304" pitchFamily="18" charset="0"/>
                <a:cs typeface="B Nazanin" panose="00000400000000000000" pitchFamily="2" charset="-78"/>
              </a:rPr>
              <a:t>مثلاً مدل سازی برای یک جنبه از نرم افزار ممکن است به موازات ساخت جنبه ی دیگری از نرم افزار اجرا شود. </a:t>
            </a:r>
            <a:endParaRPr lang="en-US" sz="2400" dirty="0">
              <a:cs typeface="B Nazanin" panose="00000400000000000000" pitchFamily="2" charset="-78"/>
            </a:endParaRPr>
          </a:p>
        </p:txBody>
      </p:sp>
      <p:sp>
        <p:nvSpPr>
          <p:cNvPr id="4" name="Slide Number Placeholder 3">
            <a:extLst>
              <a:ext uri="{FF2B5EF4-FFF2-40B4-BE49-F238E27FC236}">
                <a16:creationId xmlns:a16="http://schemas.microsoft.com/office/drawing/2014/main" id="{1B946D42-F780-4CB2-8C03-F63BCFFFE63E}"/>
              </a:ext>
            </a:extLst>
          </p:cNvPr>
          <p:cNvSpPr>
            <a:spLocks noGrp="1"/>
          </p:cNvSpPr>
          <p:nvPr>
            <p:ph type="sldNum" sz="quarter" idx="12"/>
          </p:nvPr>
        </p:nvSpPr>
        <p:spPr/>
        <p:txBody>
          <a:bodyPr/>
          <a:lstStyle/>
          <a:p>
            <a:fld id="{9B3A9CD7-4CFF-4125-A835-47EB38E090BC}" type="slidenum">
              <a:rPr lang="en-US" smtClean="0"/>
              <a:t>13</a:t>
            </a:fld>
            <a:endParaRPr lang="en-US"/>
          </a:p>
        </p:txBody>
      </p:sp>
      <p:sp>
        <p:nvSpPr>
          <p:cNvPr id="8" name="Title 1">
            <a:extLst>
              <a:ext uri="{FF2B5EF4-FFF2-40B4-BE49-F238E27FC236}">
                <a16:creationId xmlns:a16="http://schemas.microsoft.com/office/drawing/2014/main" id="{FF73B645-3972-488D-813F-1D1B26FD604C}"/>
              </a:ext>
            </a:extLst>
          </p:cNvPr>
          <p:cNvSpPr>
            <a:spLocks noGrp="1"/>
          </p:cNvSpPr>
          <p:nvPr>
            <p:ph type="title"/>
          </p:nvPr>
        </p:nvSpPr>
        <p:spPr>
          <a:xfrm>
            <a:off x="838200" y="365125"/>
            <a:ext cx="10515600" cy="1325563"/>
          </a:xfrm>
        </p:spPr>
        <p:txBody>
          <a:bodyPr/>
          <a:lstStyle/>
          <a:p>
            <a:pPr algn="r" rtl="1"/>
            <a:r>
              <a:rPr lang="fa-IR" sz="3600" b="1" dirty="0">
                <a:solidFill>
                  <a:schemeClr val="bg1">
                    <a:lumMod val="50000"/>
                  </a:schemeClr>
                </a:solidFill>
                <a:cs typeface="B Nazanin" panose="00000400000000000000" pitchFamily="2" charset="-78"/>
              </a:rPr>
              <a:t>2-1	مدل فرآیند کلی (ادامه)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br>
              <a:rPr lang="fa-IR" b="1" dirty="0">
                <a:cs typeface="B Nazanin" panose="00000400000000000000" pitchFamily="2" charset="-78"/>
              </a:rPr>
            </a:br>
            <a:endParaRPr lang="en-US" dirty="0"/>
          </a:p>
        </p:txBody>
      </p:sp>
      <p:pic>
        <p:nvPicPr>
          <p:cNvPr id="5" name="Picture 4">
            <a:extLst>
              <a:ext uri="{FF2B5EF4-FFF2-40B4-BE49-F238E27FC236}">
                <a16:creationId xmlns:a16="http://schemas.microsoft.com/office/drawing/2014/main" id="{A12F4342-FFE7-4E1B-8F1D-92C58382AAFA}"/>
              </a:ext>
            </a:extLst>
          </p:cNvPr>
          <p:cNvPicPr>
            <a:picLocks noChangeAspect="1"/>
          </p:cNvPicPr>
          <p:nvPr/>
        </p:nvPicPr>
        <p:blipFill>
          <a:blip r:embed="rId2"/>
          <a:stretch>
            <a:fillRect/>
          </a:stretch>
        </p:blipFill>
        <p:spPr>
          <a:xfrm>
            <a:off x="2501634" y="2986961"/>
            <a:ext cx="6363781" cy="2880000"/>
          </a:xfrm>
          <a:prstGeom prst="rect">
            <a:avLst/>
          </a:prstGeom>
        </p:spPr>
      </p:pic>
      <p:sp>
        <p:nvSpPr>
          <p:cNvPr id="6" name="TextBox 5">
            <a:extLst>
              <a:ext uri="{FF2B5EF4-FFF2-40B4-BE49-F238E27FC236}">
                <a16:creationId xmlns:a16="http://schemas.microsoft.com/office/drawing/2014/main" id="{43465D6B-0FA5-4834-8ADB-9F62EB1340AB}"/>
              </a:ext>
            </a:extLst>
          </p:cNvPr>
          <p:cNvSpPr txBox="1"/>
          <p:nvPr/>
        </p:nvSpPr>
        <p:spPr>
          <a:xfrm>
            <a:off x="1892001" y="6031210"/>
            <a:ext cx="6096000" cy="430887"/>
          </a:xfrm>
          <a:prstGeom prst="rect">
            <a:avLst/>
          </a:prstGeom>
          <a:noFill/>
        </p:spPr>
        <p:txBody>
          <a:bodyPr wrap="square">
            <a:spAutoFit/>
          </a:bodyPr>
          <a:lstStyle/>
          <a:p>
            <a:pPr algn="r" rtl="1"/>
            <a:r>
              <a:rPr lang="fa-IR" sz="2200" b="0" i="0" u="none" strike="noStrike" dirty="0">
                <a:effectLst/>
                <a:latin typeface="Times New Roman" panose="02020603050405020304" pitchFamily="18" charset="0"/>
                <a:cs typeface="B Nazanin" panose="00000400000000000000" pitchFamily="2" charset="-78"/>
              </a:rPr>
              <a:t>شکل ۲-۲</a:t>
            </a:r>
            <a:r>
              <a:rPr lang="en-US" sz="2200" b="0" i="0" u="none" strike="noStrike" dirty="0">
                <a:effectLst/>
                <a:latin typeface="Times New Roman" panose="02020603050405020304" pitchFamily="18" charset="0"/>
                <a:cs typeface="B Nazanin" panose="00000400000000000000" pitchFamily="2" charset="-78"/>
              </a:rPr>
              <a:t> </a:t>
            </a:r>
            <a:r>
              <a:rPr lang="fa-IR" sz="2200" b="0" i="0" u="none" strike="noStrike" dirty="0">
                <a:effectLst/>
                <a:latin typeface="Times New Roman" panose="02020603050405020304" pitchFamily="18" charset="0"/>
                <a:cs typeface="B Nazanin" panose="00000400000000000000" pitchFamily="2" charset="-78"/>
              </a:rPr>
              <a:t>د) جریان </a:t>
            </a:r>
            <a:r>
              <a:rPr lang="fa-IR" sz="2200" i="0" u="none" strike="noStrike" dirty="0">
                <a:effectLst/>
                <a:latin typeface="Times New Roman" panose="02020603050405020304" pitchFamily="18" charset="0"/>
                <a:cs typeface="B Nazanin" panose="00000400000000000000" pitchFamily="2" charset="-78"/>
              </a:rPr>
              <a:t>فرآیند موازی</a:t>
            </a:r>
          </a:p>
        </p:txBody>
      </p:sp>
    </p:spTree>
    <p:extLst>
      <p:ext uri="{BB962C8B-B14F-4D97-AF65-F5344CB8AC3E}">
        <p14:creationId xmlns:p14="http://schemas.microsoft.com/office/powerpoint/2010/main" val="4241915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7EB0-DBA9-4571-A19A-1AAC6C2AA4E8}"/>
              </a:ext>
            </a:extLst>
          </p:cNvPr>
          <p:cNvSpPr>
            <a:spLocks noGrp="1"/>
          </p:cNvSpPr>
          <p:nvPr>
            <p:ph type="title"/>
          </p:nvPr>
        </p:nvSpPr>
        <p:spPr/>
        <p:txBody>
          <a:bodyPr/>
          <a:lstStyle/>
          <a:p>
            <a:pPr algn="r" rtl="1"/>
            <a:r>
              <a:rPr kumimoji="0" lang="fa-IR" sz="3600" b="1" i="0" u="none" strike="noStrike" kern="1200" cap="none" spc="0" normalizeH="0" baseline="0" noProof="0" dirty="0">
                <a:ln>
                  <a:noFill/>
                </a:ln>
                <a:solidFill>
                  <a:prstClr val="black"/>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
        <p:nvSpPr>
          <p:cNvPr id="3" name="Content Placeholder 2">
            <a:extLst>
              <a:ext uri="{FF2B5EF4-FFF2-40B4-BE49-F238E27FC236}">
                <a16:creationId xmlns:a16="http://schemas.microsoft.com/office/drawing/2014/main" id="{E97AD1F2-F982-4ECA-99F9-8055E135DB9E}"/>
              </a:ext>
            </a:extLst>
          </p:cNvPr>
          <p:cNvSpPr>
            <a:spLocks noGrp="1"/>
          </p:cNvSpPr>
          <p:nvPr>
            <p:ph idx="1"/>
          </p:nvPr>
        </p:nvSpPr>
        <p:spPr>
          <a:xfrm>
            <a:off x="838200" y="1825625"/>
            <a:ext cx="8835887" cy="4351338"/>
          </a:xfrm>
        </p:spPr>
        <p:txBody>
          <a:bodyPr>
            <a:normAutofit lnSpcReduction="10000"/>
          </a:bodyPr>
          <a:lstStyle/>
          <a:p>
            <a:pPr marL="0" indent="0" algn="r" rtl="1">
              <a:lnSpc>
                <a:spcPct val="100000"/>
              </a:lnSpc>
              <a:buNone/>
            </a:pPr>
            <a:r>
              <a:rPr lang="fa-IR" b="1" dirty="0">
                <a:solidFill>
                  <a:schemeClr val="bg1">
                    <a:lumMod val="50000"/>
                  </a:schemeClr>
                </a:solidFill>
                <a:cs typeface="B Nazanin" panose="00000400000000000000" pitchFamily="2" charset="-78"/>
              </a:rPr>
              <a:t>2-0	مقدمه</a:t>
            </a:r>
          </a:p>
          <a:p>
            <a:pPr marL="0" indent="0" algn="r" rtl="1">
              <a:lnSpc>
                <a:spcPct val="100000"/>
              </a:lnSpc>
              <a:buNone/>
            </a:pPr>
            <a:r>
              <a:rPr lang="fa-IR" b="1" dirty="0">
                <a:solidFill>
                  <a:schemeClr val="bg1">
                    <a:lumMod val="50000"/>
                  </a:schemeClr>
                </a:solidFill>
                <a:cs typeface="B Nazanin" panose="00000400000000000000" pitchFamily="2" charset="-78"/>
              </a:rPr>
              <a:t>2-1	مدل فرآیند کلی</a:t>
            </a:r>
          </a:p>
          <a:p>
            <a:pPr marL="0" indent="0" algn="r" rtl="1">
              <a:lnSpc>
                <a:spcPct val="100000"/>
              </a:lnSpc>
              <a:buNone/>
            </a:pPr>
            <a:r>
              <a:rPr lang="fa-IR" b="1" dirty="0">
                <a:cs typeface="B Nazanin" panose="00000400000000000000" pitchFamily="2" charset="-78"/>
              </a:rPr>
              <a:t>2-2	تعریف فعالیت چارچوبی</a:t>
            </a:r>
          </a:p>
          <a:p>
            <a:pPr marL="0" indent="0" algn="r" rtl="1">
              <a:lnSpc>
                <a:spcPct val="100000"/>
              </a:lnSpc>
              <a:buNone/>
            </a:pPr>
            <a:r>
              <a:rPr lang="fa-IR" b="1" dirty="0">
                <a:solidFill>
                  <a:schemeClr val="bg1">
                    <a:lumMod val="50000"/>
                  </a:schemeClr>
                </a:solidFill>
                <a:cs typeface="B Nazanin" panose="00000400000000000000" pitchFamily="2" charset="-78"/>
              </a:rPr>
              <a:t>2-3	تعیین مجموعه وظایف</a:t>
            </a:r>
          </a:p>
          <a:p>
            <a:pPr marL="0" indent="0" algn="r" rtl="1">
              <a:lnSpc>
                <a:spcPct val="100000"/>
              </a:lnSpc>
              <a:buNone/>
            </a:pPr>
            <a:r>
              <a:rPr lang="fa-IR" b="1" dirty="0">
                <a:solidFill>
                  <a:schemeClr val="bg1">
                    <a:lumMod val="50000"/>
                  </a:schemeClr>
                </a:solidFill>
                <a:cs typeface="B Nazanin" panose="00000400000000000000" pitchFamily="2" charset="-78"/>
              </a:rPr>
              <a:t>2-4	ارزیابی و بهبود فرآیند</a:t>
            </a:r>
          </a:p>
          <a:p>
            <a:pPr marL="0" indent="0" algn="r" rtl="1">
              <a:lnSpc>
                <a:spcPct val="100000"/>
              </a:lnSpc>
              <a:buNone/>
            </a:pPr>
            <a:r>
              <a:rPr lang="fa-IR" b="1" dirty="0">
                <a:solidFill>
                  <a:schemeClr val="bg1">
                    <a:lumMod val="50000"/>
                  </a:schemeClr>
                </a:solidFill>
                <a:cs typeface="B Nazanin" panose="00000400000000000000" pitchFamily="2" charset="-78"/>
              </a:rPr>
              <a:t>2-5 	مدل های فرآیند تجویزی</a:t>
            </a:r>
          </a:p>
          <a:p>
            <a:pPr marL="0" indent="0" algn="r" rtl="1">
              <a:lnSpc>
                <a:spcPct val="100000"/>
              </a:lnSpc>
              <a:buNone/>
            </a:pPr>
            <a:r>
              <a:rPr lang="fa-IR" b="1" dirty="0">
                <a:solidFill>
                  <a:schemeClr val="bg1">
                    <a:lumMod val="50000"/>
                  </a:schemeClr>
                </a:solidFill>
                <a:cs typeface="B Nazanin" panose="00000400000000000000" pitchFamily="2" charset="-78"/>
              </a:rPr>
              <a:t>          </a:t>
            </a:r>
            <a:r>
              <a:rPr lang="fa-IR" dirty="0" err="1">
                <a:solidFill>
                  <a:schemeClr val="bg1">
                    <a:lumMod val="50000"/>
                  </a:schemeClr>
                </a:solidFill>
                <a:cs typeface="B Nazanin" panose="00000400000000000000" pitchFamily="2" charset="-78"/>
              </a:rPr>
              <a:t>آبشاری</a:t>
            </a:r>
            <a:r>
              <a:rPr lang="fa-IR" dirty="0">
                <a:solidFill>
                  <a:schemeClr val="bg1">
                    <a:lumMod val="50000"/>
                  </a:schemeClr>
                </a:solidFill>
                <a:cs typeface="B Nazanin" panose="00000400000000000000" pitchFamily="2" charset="-78"/>
              </a:rPr>
              <a:t>، ساخت نمونه اولیه، تکاملی، یکپارچه</a:t>
            </a:r>
          </a:p>
          <a:p>
            <a:pPr marL="0" indent="0" algn="r" rtl="1">
              <a:lnSpc>
                <a:spcPct val="100000"/>
              </a:lnSpc>
              <a:buNone/>
            </a:pPr>
            <a:r>
              <a:rPr lang="fa-IR" b="1" dirty="0">
                <a:solidFill>
                  <a:schemeClr val="bg1">
                    <a:lumMod val="50000"/>
                  </a:schemeClr>
                </a:solidFill>
                <a:cs typeface="B Nazanin" panose="00000400000000000000" pitchFamily="2" charset="-78"/>
              </a:rPr>
              <a:t>2-6	محصول و فرآیند</a:t>
            </a:r>
            <a:endParaRPr lang="en-US" b="1" dirty="0">
              <a:solidFill>
                <a:schemeClr val="bg1">
                  <a:lumMod val="50000"/>
                </a:schemeClr>
              </a:solidFill>
              <a:cs typeface="B Nazanin" panose="00000400000000000000" pitchFamily="2" charset="-78"/>
            </a:endParaRPr>
          </a:p>
          <a:p>
            <a:pPr algn="r" rtl="1">
              <a:lnSpc>
                <a:spcPct val="100000"/>
              </a:lnSpc>
            </a:pPr>
            <a:endParaRPr lang="fa-IR" b="1" dirty="0">
              <a:cs typeface="B Nazanin" panose="00000400000000000000" pitchFamily="2" charset="-78"/>
            </a:endParaRPr>
          </a:p>
          <a:p>
            <a:pPr algn="r" rtl="1">
              <a:lnSpc>
                <a:spcPct val="100000"/>
              </a:lnSpc>
            </a:pPr>
            <a:endParaRPr lang="fa-IR" b="1" dirty="0">
              <a:cs typeface="B Nazanin" panose="00000400000000000000" pitchFamily="2" charset="-78"/>
            </a:endParaRPr>
          </a:p>
        </p:txBody>
      </p:sp>
      <p:sp>
        <p:nvSpPr>
          <p:cNvPr id="4" name="Slide Number Placeholder 3">
            <a:extLst>
              <a:ext uri="{FF2B5EF4-FFF2-40B4-BE49-F238E27FC236}">
                <a16:creationId xmlns:a16="http://schemas.microsoft.com/office/drawing/2014/main" id="{C6C0FBA1-5FFB-4533-89E7-55BE3AE03835}"/>
              </a:ext>
            </a:extLst>
          </p:cNvPr>
          <p:cNvSpPr>
            <a:spLocks noGrp="1"/>
          </p:cNvSpPr>
          <p:nvPr>
            <p:ph type="sldNum" sz="quarter" idx="12"/>
          </p:nvPr>
        </p:nvSpPr>
        <p:spPr/>
        <p:txBody>
          <a:bodyPr/>
          <a:lstStyle/>
          <a:p>
            <a:fld id="{9B3A9CD7-4CFF-4125-A835-47EB38E090BC}" type="slidenum">
              <a:rPr lang="en-US" smtClean="0"/>
              <a:t>14</a:t>
            </a:fld>
            <a:endParaRPr lang="en-US"/>
          </a:p>
        </p:txBody>
      </p:sp>
    </p:spTree>
    <p:extLst>
      <p:ext uri="{BB962C8B-B14F-4D97-AF65-F5344CB8AC3E}">
        <p14:creationId xmlns:p14="http://schemas.microsoft.com/office/powerpoint/2010/main" val="2270093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46EF6C-D1F6-40B0-9F91-3A8DCABA29E3}"/>
              </a:ext>
            </a:extLst>
          </p:cNvPr>
          <p:cNvSpPr>
            <a:spLocks noGrp="1"/>
          </p:cNvSpPr>
          <p:nvPr>
            <p:ph idx="1"/>
          </p:nvPr>
        </p:nvSpPr>
        <p:spPr>
          <a:xfrm>
            <a:off x="0" y="1200409"/>
            <a:ext cx="11353800" cy="5639336"/>
          </a:xfrm>
        </p:spPr>
        <p:txBody>
          <a:bodyPr>
            <a:noAutofit/>
          </a:bodyPr>
          <a:lstStyle/>
          <a:p>
            <a:pPr marL="0" indent="0" algn="r" rtl="1">
              <a:lnSpc>
                <a:spcPct val="100000"/>
              </a:lnSpc>
              <a:spcBef>
                <a:spcPts val="0"/>
              </a:spcBef>
              <a:spcAft>
                <a:spcPts val="500"/>
              </a:spcAft>
              <a:buNone/>
            </a:pPr>
            <a:r>
              <a:rPr lang="fa-IR" sz="2400" dirty="0">
                <a:latin typeface="Times New Roman" panose="02020603050405020304" pitchFamily="18" charset="0"/>
                <a:cs typeface="B Nazanin" panose="00000400000000000000" pitchFamily="2" charset="-78"/>
              </a:rPr>
              <a:t>یک پرسش کلیدی</a:t>
            </a:r>
            <a:r>
              <a:rPr lang="en-US" sz="2400" dirty="0">
                <a:latin typeface="Times New Roman" panose="02020603050405020304" pitchFamily="18" charset="0"/>
                <a:cs typeface="B Nazanin" panose="00000400000000000000" pitchFamily="2" charset="-78"/>
              </a:rPr>
              <a:t>:</a:t>
            </a:r>
          </a:p>
          <a:p>
            <a:pPr marL="0" indent="0" algn="r" rtl="1">
              <a:lnSpc>
                <a:spcPct val="100000"/>
              </a:lnSpc>
              <a:spcBef>
                <a:spcPts val="0"/>
              </a:spcBef>
              <a:spcAft>
                <a:spcPts val="500"/>
              </a:spcAft>
              <a:buNone/>
            </a:pPr>
            <a:r>
              <a:rPr lang="fa-IR" sz="2400" dirty="0">
                <a:latin typeface="Times New Roman" panose="02020603050405020304" pitchFamily="18" charset="0"/>
                <a:cs typeface="B Nazanin" panose="00000400000000000000" pitchFamily="2" charset="-78"/>
              </a:rPr>
              <a:t>اگر ماهیت مسأله، خصوصیات افرادی که کار را انجام میدهند و </a:t>
            </a:r>
            <a:r>
              <a:rPr lang="fa-IR" sz="2400" dirty="0" err="1">
                <a:latin typeface="Times New Roman" panose="02020603050405020304" pitchFamily="18" charset="0"/>
                <a:cs typeface="B Nazanin" panose="00000400000000000000" pitchFamily="2" charset="-78"/>
              </a:rPr>
              <a:t>ذینفعانی</a:t>
            </a:r>
            <a:r>
              <a:rPr lang="fa-IR" sz="2400" dirty="0">
                <a:latin typeface="Times New Roman" panose="02020603050405020304" pitchFamily="18" charset="0"/>
                <a:cs typeface="B Nazanin" panose="00000400000000000000" pitchFamily="2" charset="-78"/>
              </a:rPr>
              <a:t> که پروژه را پشتیبانی میکنند معلوم باشد،</a:t>
            </a:r>
          </a:p>
          <a:p>
            <a:pPr marL="0" indent="0" algn="r" rtl="1">
              <a:lnSpc>
                <a:spcPct val="100000"/>
              </a:lnSpc>
              <a:spcBef>
                <a:spcPts val="0"/>
              </a:spcBef>
              <a:spcAft>
                <a:spcPts val="500"/>
              </a:spcAft>
              <a:buNone/>
            </a:pPr>
            <a:r>
              <a:rPr lang="fa-IR" sz="2400" dirty="0">
                <a:latin typeface="Times New Roman" panose="02020603050405020304" pitchFamily="18" charset="0"/>
                <a:cs typeface="B Nazanin" panose="00000400000000000000" pitchFamily="2" charset="-78"/>
              </a:rPr>
              <a:t> کدام اقدامات برای یک فعالیت چارچوبی مناسب خواهد بود؟ </a:t>
            </a:r>
            <a:endParaRPr lang="en-US" sz="2400" dirty="0">
              <a:latin typeface="Times New Roman" panose="02020603050405020304" pitchFamily="18" charset="0"/>
              <a:cs typeface="B Nazanin" panose="00000400000000000000" pitchFamily="2" charset="-78"/>
            </a:endParaRPr>
          </a:p>
          <a:p>
            <a:pPr marL="0" indent="0" algn="r" rtl="1">
              <a:lnSpc>
                <a:spcPct val="100000"/>
              </a:lnSpc>
              <a:spcBef>
                <a:spcPts val="0"/>
              </a:spcBef>
              <a:spcAft>
                <a:spcPts val="500"/>
              </a:spcAft>
              <a:buNone/>
            </a:pPr>
            <a:endParaRPr lang="en-US" sz="2400" dirty="0">
              <a:latin typeface="Times New Roman" panose="02020603050405020304" pitchFamily="18" charset="0"/>
              <a:cs typeface="B Nazanin" panose="00000400000000000000" pitchFamily="2" charset="-78"/>
            </a:endParaRPr>
          </a:p>
          <a:p>
            <a:pPr marL="0" indent="0" algn="r" rtl="1">
              <a:lnSpc>
                <a:spcPct val="100000"/>
              </a:lnSpc>
              <a:spcBef>
                <a:spcPts val="0"/>
              </a:spcBef>
              <a:spcAft>
                <a:spcPts val="500"/>
              </a:spcAft>
              <a:buNone/>
            </a:pPr>
            <a:r>
              <a:rPr lang="fa-IR" sz="2400" dirty="0">
                <a:latin typeface="Times New Roman" panose="02020603050405020304" pitchFamily="18" charset="0"/>
                <a:cs typeface="B Nazanin" panose="00000400000000000000" pitchFamily="2" charset="-78"/>
              </a:rPr>
              <a:t>حالت اول) برای یک پروژه ی نرم افزاری </a:t>
            </a:r>
            <a:r>
              <a:rPr lang="fa-IR" sz="2400" b="1" dirty="0">
                <a:latin typeface="Times New Roman" panose="02020603050405020304" pitchFamily="18" charset="0"/>
                <a:cs typeface="B Nazanin" panose="00000400000000000000" pitchFamily="2" charset="-78"/>
              </a:rPr>
              <a:t>کوچک</a:t>
            </a:r>
            <a:r>
              <a:rPr lang="fa-IR" sz="2400" dirty="0">
                <a:latin typeface="Times New Roman" panose="02020603050405020304" pitchFamily="18" charset="0"/>
                <a:cs typeface="B Nazanin" panose="00000400000000000000" pitchFamily="2" charset="-78"/>
              </a:rPr>
              <a:t> </a:t>
            </a:r>
            <a:r>
              <a:rPr lang="fa-IR" sz="2200" dirty="0">
                <a:latin typeface="Times New Roman" panose="02020603050405020304" pitchFamily="18" charset="0"/>
                <a:cs typeface="B Nazanin" panose="00000400000000000000" pitchFamily="2" charset="-78"/>
              </a:rPr>
              <a:t>(که یک نفر با نیازمندیهای صریح و ساده در مکانی دوردست درخواست میکند) </a:t>
            </a:r>
          </a:p>
          <a:p>
            <a:pPr marL="0" indent="0" algn="r" rtl="1">
              <a:lnSpc>
                <a:spcPct val="100000"/>
              </a:lnSpc>
              <a:spcBef>
                <a:spcPts val="0"/>
              </a:spcBef>
              <a:spcAft>
                <a:spcPts val="500"/>
              </a:spcAft>
              <a:buNone/>
            </a:pPr>
            <a:r>
              <a:rPr lang="fa-IR" sz="2400" b="1" dirty="0">
                <a:latin typeface="Times New Roman" panose="02020603050405020304" pitchFamily="18" charset="0"/>
                <a:cs typeface="B Nazanin" panose="00000400000000000000" pitchFamily="2" charset="-78"/>
              </a:rPr>
              <a:t>فعالیت</a:t>
            </a:r>
            <a:r>
              <a:rPr lang="fa-IR" sz="2400" dirty="0">
                <a:latin typeface="Times New Roman" panose="02020603050405020304" pitchFamily="18" charset="0"/>
                <a:cs typeface="B Nazanin" panose="00000400000000000000" pitchFamily="2" charset="-78"/>
              </a:rPr>
              <a:t> </a:t>
            </a:r>
            <a:r>
              <a:rPr lang="fa-IR" sz="2400" u="sng" dirty="0">
                <a:latin typeface="Times New Roman" panose="02020603050405020304" pitchFamily="18" charset="0"/>
                <a:cs typeface="B Nazanin" panose="00000400000000000000" pitchFamily="2" charset="-78"/>
              </a:rPr>
              <a:t>برقراری ارتباط </a:t>
            </a:r>
            <a:r>
              <a:rPr lang="fa-IR" sz="2400" dirty="0">
                <a:latin typeface="Times New Roman" panose="02020603050405020304" pitchFamily="18" charset="0"/>
                <a:cs typeface="B Nazanin" panose="00000400000000000000" pitchFamily="2" charset="-78"/>
              </a:rPr>
              <a:t>ممکن است شامل چیزی در حد یک تماس تلفنی با ذینفع مورد نظر .باشد</a:t>
            </a:r>
          </a:p>
          <a:p>
            <a:pPr marL="0" indent="0" algn="r" rtl="1">
              <a:lnSpc>
                <a:spcPct val="100000"/>
              </a:lnSpc>
              <a:spcBef>
                <a:spcPts val="0"/>
              </a:spcBef>
              <a:spcAft>
                <a:spcPts val="500"/>
              </a:spcAft>
              <a:buNone/>
            </a:pPr>
            <a:r>
              <a:rPr lang="fa-IR" sz="2400" dirty="0">
                <a:latin typeface="Times New Roman" panose="02020603050405020304" pitchFamily="18" charset="0"/>
                <a:cs typeface="B Nazanin" panose="00000400000000000000" pitchFamily="2" charset="-78"/>
              </a:rPr>
              <a:t> بنابراین تنها </a:t>
            </a:r>
            <a:r>
              <a:rPr lang="fa-IR" sz="2400" b="1" dirty="0">
                <a:latin typeface="Times New Roman" panose="02020603050405020304" pitchFamily="18" charset="0"/>
                <a:cs typeface="B Nazanin" panose="00000400000000000000" pitchFamily="2" charset="-78"/>
              </a:rPr>
              <a:t>اقدام</a:t>
            </a:r>
            <a:r>
              <a:rPr lang="fa-IR" sz="2400" dirty="0">
                <a:latin typeface="Times New Roman" panose="02020603050405020304" pitchFamily="18" charset="0"/>
                <a:cs typeface="B Nazanin" panose="00000400000000000000" pitchFamily="2" charset="-78"/>
              </a:rPr>
              <a:t> ،لازم </a:t>
            </a:r>
            <a:r>
              <a:rPr lang="fa-IR" sz="2400" u="sng" dirty="0">
                <a:latin typeface="Times New Roman" panose="02020603050405020304" pitchFamily="18" charset="0"/>
                <a:cs typeface="B Nazanin" panose="00000400000000000000" pitchFamily="2" charset="-78"/>
              </a:rPr>
              <a:t>مکالمه ی تلفنی </a:t>
            </a:r>
            <a:r>
              <a:rPr lang="fa-IR" sz="2400" dirty="0">
                <a:latin typeface="Times New Roman" panose="02020603050405020304" pitchFamily="18" charset="0"/>
                <a:cs typeface="B Nazanin" panose="00000400000000000000" pitchFamily="2" charset="-78"/>
              </a:rPr>
              <a:t>است </a:t>
            </a:r>
          </a:p>
          <a:p>
            <a:pPr marL="0" indent="0" algn="r" rtl="1">
              <a:lnSpc>
                <a:spcPct val="100000"/>
              </a:lnSpc>
              <a:spcBef>
                <a:spcPts val="0"/>
              </a:spcBef>
              <a:spcAft>
                <a:spcPts val="500"/>
              </a:spcAft>
              <a:buNone/>
            </a:pPr>
            <a:r>
              <a:rPr lang="fa-IR" sz="2400" dirty="0">
                <a:latin typeface="Times New Roman" panose="02020603050405020304" pitchFamily="18" charset="0"/>
                <a:cs typeface="B Nazanin" panose="00000400000000000000" pitchFamily="2" charset="-78"/>
              </a:rPr>
              <a:t>و </a:t>
            </a:r>
            <a:r>
              <a:rPr lang="fa-IR" sz="2400" b="1" dirty="0">
                <a:latin typeface="Times New Roman" panose="02020603050405020304" pitchFamily="18" charset="0"/>
                <a:cs typeface="B Nazanin" panose="00000400000000000000" pitchFamily="2" charset="-78"/>
              </a:rPr>
              <a:t>وظایف</a:t>
            </a:r>
            <a:r>
              <a:rPr lang="fa-IR" sz="2400" dirty="0">
                <a:latin typeface="Times New Roman" panose="02020603050405020304" pitchFamily="18" charset="0"/>
                <a:cs typeface="B Nazanin" panose="00000400000000000000" pitchFamily="2" charset="-78"/>
              </a:rPr>
              <a:t> کاری (مجموعه وظایف) که این اقدام شامل آنها میشود عبارتند از:</a:t>
            </a:r>
          </a:p>
          <a:p>
            <a:pPr marL="457200" lvl="1" indent="0" algn="r" rtl="1">
              <a:lnSpc>
                <a:spcPct val="100000"/>
              </a:lnSpc>
              <a:spcBef>
                <a:spcPts val="0"/>
              </a:spcBef>
              <a:spcAft>
                <a:spcPts val="500"/>
              </a:spcAft>
              <a:buNone/>
            </a:pPr>
            <a:r>
              <a:rPr lang="fa-IR" sz="1800" dirty="0">
                <a:latin typeface="Times New Roman" panose="02020603050405020304" pitchFamily="18" charset="0"/>
                <a:cs typeface="B Nazanin" panose="00000400000000000000" pitchFamily="2" charset="-78"/>
              </a:rPr>
              <a:t>۱</a:t>
            </a:r>
            <a:r>
              <a:rPr lang="fa-IR" dirty="0">
                <a:latin typeface="Times New Roman" panose="02020603050405020304" pitchFamily="18" charset="0"/>
                <a:cs typeface="B Nazanin" panose="00000400000000000000" pitchFamily="2" charset="-78"/>
              </a:rPr>
              <a:t> برقراری </a:t>
            </a:r>
            <a:r>
              <a:rPr lang="fa-IR" u="sng" dirty="0">
                <a:latin typeface="Times New Roman" panose="02020603050405020304" pitchFamily="18" charset="0"/>
                <a:cs typeface="B Nazanin" panose="00000400000000000000" pitchFamily="2" charset="-78"/>
              </a:rPr>
              <a:t>تماس</a:t>
            </a:r>
            <a:r>
              <a:rPr lang="fa-IR" dirty="0">
                <a:latin typeface="Times New Roman" panose="02020603050405020304" pitchFamily="18" charset="0"/>
                <a:cs typeface="B Nazanin" panose="00000400000000000000" pitchFamily="2" charset="-78"/>
              </a:rPr>
              <a:t> با فرد ذینفع از طریق تلفن</a:t>
            </a:r>
          </a:p>
          <a:p>
            <a:pPr marL="457200" lvl="1" indent="0" algn="r" rtl="1">
              <a:lnSpc>
                <a:spcPct val="100000"/>
              </a:lnSpc>
              <a:spcBef>
                <a:spcPts val="0"/>
              </a:spcBef>
              <a:spcAft>
                <a:spcPts val="500"/>
              </a:spcAft>
              <a:buNone/>
            </a:pPr>
            <a:r>
              <a:rPr lang="fa-IR" sz="1800" dirty="0">
                <a:latin typeface="Times New Roman" panose="02020603050405020304" pitchFamily="18" charset="0"/>
                <a:cs typeface="B Nazanin" panose="00000400000000000000" pitchFamily="2" charset="-78"/>
              </a:rPr>
              <a:t>2</a:t>
            </a:r>
            <a:r>
              <a:rPr lang="fa-IR" dirty="0">
                <a:latin typeface="Times New Roman" panose="02020603050405020304" pitchFamily="18" charset="0"/>
                <a:cs typeface="B Nazanin" panose="00000400000000000000" pitchFamily="2" charset="-78"/>
              </a:rPr>
              <a:t> </a:t>
            </a:r>
            <a:r>
              <a:rPr lang="fa-IR" u="sng" dirty="0">
                <a:latin typeface="Times New Roman" panose="02020603050405020304" pitchFamily="18" charset="0"/>
                <a:cs typeface="B Nazanin" panose="00000400000000000000" pitchFamily="2" charset="-78"/>
              </a:rPr>
              <a:t>بحث</a:t>
            </a:r>
            <a:r>
              <a:rPr lang="fa-IR" dirty="0">
                <a:latin typeface="Times New Roman" panose="02020603050405020304" pitchFamily="18" charset="0"/>
                <a:cs typeface="B Nazanin" panose="00000400000000000000" pitchFamily="2" charset="-78"/>
              </a:rPr>
              <a:t> دربارهی نیازمندیها و </a:t>
            </a:r>
            <a:r>
              <a:rPr lang="fa-IR" u="sng" dirty="0">
                <a:latin typeface="Times New Roman" panose="02020603050405020304" pitchFamily="18" charset="0"/>
                <a:cs typeface="B Nazanin" panose="00000400000000000000" pitchFamily="2" charset="-78"/>
              </a:rPr>
              <a:t>یادداشت</a:t>
            </a:r>
            <a:r>
              <a:rPr lang="fa-IR" dirty="0">
                <a:latin typeface="Times New Roman" panose="02020603050405020304" pitchFamily="18" charset="0"/>
                <a:cs typeface="B Nazanin" panose="00000400000000000000" pitchFamily="2" charset="-78"/>
              </a:rPr>
              <a:t> برداشتن</a:t>
            </a:r>
          </a:p>
          <a:p>
            <a:pPr marL="457200" lvl="1" indent="0" algn="r" rtl="1">
              <a:lnSpc>
                <a:spcPct val="100000"/>
              </a:lnSpc>
              <a:spcBef>
                <a:spcPts val="0"/>
              </a:spcBef>
              <a:spcAft>
                <a:spcPts val="500"/>
              </a:spcAft>
              <a:buNone/>
            </a:pPr>
            <a:r>
              <a:rPr lang="fa-IR" sz="1800" dirty="0">
                <a:latin typeface="Times New Roman" panose="02020603050405020304" pitchFamily="18" charset="0"/>
                <a:cs typeface="B Nazanin" panose="00000400000000000000" pitchFamily="2" charset="-78"/>
              </a:rPr>
              <a:t>3</a:t>
            </a:r>
            <a:r>
              <a:rPr lang="fa-IR" dirty="0">
                <a:latin typeface="Times New Roman" panose="02020603050405020304" pitchFamily="18" charset="0"/>
                <a:cs typeface="B Nazanin" panose="00000400000000000000" pitchFamily="2" charset="-78"/>
              </a:rPr>
              <a:t> سازماندهی یادداشت ها در یک </a:t>
            </a:r>
            <a:r>
              <a:rPr lang="fa-IR" u="sng" dirty="0">
                <a:latin typeface="Times New Roman" panose="02020603050405020304" pitchFamily="18" charset="0"/>
                <a:cs typeface="B Nazanin" panose="00000400000000000000" pitchFamily="2" charset="-78"/>
              </a:rPr>
              <a:t>بیان مختصر </a:t>
            </a:r>
            <a:r>
              <a:rPr lang="fa-IR" dirty="0">
                <a:latin typeface="Times New Roman" panose="02020603050405020304" pitchFamily="18" charset="0"/>
                <a:cs typeface="B Nazanin" panose="00000400000000000000" pitchFamily="2" charset="-78"/>
              </a:rPr>
              <a:t>از نیازمندیها</a:t>
            </a:r>
          </a:p>
          <a:p>
            <a:pPr marL="457200" lvl="1" indent="0" algn="r" rtl="1">
              <a:lnSpc>
                <a:spcPct val="100000"/>
              </a:lnSpc>
              <a:spcBef>
                <a:spcPts val="0"/>
              </a:spcBef>
              <a:spcAft>
                <a:spcPts val="500"/>
              </a:spcAft>
              <a:buNone/>
            </a:pPr>
            <a:r>
              <a:rPr lang="fa-IR" sz="1800" dirty="0">
                <a:latin typeface="Times New Roman" panose="02020603050405020304" pitchFamily="18" charset="0"/>
                <a:cs typeface="B Nazanin" panose="00000400000000000000" pitchFamily="2" charset="-78"/>
              </a:rPr>
              <a:t>۴</a:t>
            </a:r>
            <a:r>
              <a:rPr lang="fa-IR" dirty="0">
                <a:latin typeface="Times New Roman" panose="02020603050405020304" pitchFamily="18" charset="0"/>
                <a:cs typeface="B Nazanin" panose="00000400000000000000" pitchFamily="2" charset="-78"/>
              </a:rPr>
              <a:t> ارسال </a:t>
            </a:r>
            <a:r>
              <a:rPr lang="fa-IR" u="sng" dirty="0">
                <a:latin typeface="Times New Roman" panose="02020603050405020304" pitchFamily="18" charset="0"/>
                <a:cs typeface="B Nazanin" panose="00000400000000000000" pitchFamily="2" charset="-78"/>
              </a:rPr>
              <a:t>ایمیل به ذینفع </a:t>
            </a:r>
            <a:r>
              <a:rPr lang="fa-IR" dirty="0">
                <a:latin typeface="Times New Roman" panose="02020603050405020304" pitchFamily="18" charset="0"/>
                <a:cs typeface="B Nazanin" panose="00000400000000000000" pitchFamily="2" charset="-78"/>
              </a:rPr>
              <a:t>برای مرور و تصویب</a:t>
            </a:r>
            <a:endParaRPr lang="en-US" dirty="0">
              <a:latin typeface="Times New Roman" panose="02020603050405020304" pitchFamily="18" charset="0"/>
              <a:cs typeface="B Nazanin" panose="00000400000000000000" pitchFamily="2" charset="-78"/>
            </a:endParaRPr>
          </a:p>
        </p:txBody>
      </p:sp>
      <p:sp>
        <p:nvSpPr>
          <p:cNvPr id="4" name="Slide Number Placeholder 3">
            <a:extLst>
              <a:ext uri="{FF2B5EF4-FFF2-40B4-BE49-F238E27FC236}">
                <a16:creationId xmlns:a16="http://schemas.microsoft.com/office/drawing/2014/main" id="{F66C62E9-3631-4777-9A8F-1543793F09C2}"/>
              </a:ext>
            </a:extLst>
          </p:cNvPr>
          <p:cNvSpPr>
            <a:spLocks noGrp="1"/>
          </p:cNvSpPr>
          <p:nvPr>
            <p:ph type="sldNum" sz="quarter" idx="12"/>
          </p:nvPr>
        </p:nvSpPr>
        <p:spPr/>
        <p:txBody>
          <a:bodyPr/>
          <a:lstStyle/>
          <a:p>
            <a:fld id="{9B3A9CD7-4CFF-4125-A835-47EB38E090BC}" type="slidenum">
              <a:rPr lang="en-US" smtClean="0"/>
              <a:t>15</a:t>
            </a:fld>
            <a:endParaRPr lang="en-US"/>
          </a:p>
        </p:txBody>
      </p:sp>
      <p:sp>
        <p:nvSpPr>
          <p:cNvPr id="5" name="Title 1">
            <a:extLst>
              <a:ext uri="{FF2B5EF4-FFF2-40B4-BE49-F238E27FC236}">
                <a16:creationId xmlns:a16="http://schemas.microsoft.com/office/drawing/2014/main" id="{AC657BC4-DF54-4883-BE85-FFE4698D5079}"/>
              </a:ext>
            </a:extLst>
          </p:cNvPr>
          <p:cNvSpPr>
            <a:spLocks noGrp="1"/>
          </p:cNvSpPr>
          <p:nvPr>
            <p:ph type="title"/>
          </p:nvPr>
        </p:nvSpPr>
        <p:spPr>
          <a:xfrm>
            <a:off x="732183" y="18255"/>
            <a:ext cx="10515600" cy="1325563"/>
          </a:xfrm>
        </p:spPr>
        <p:txBody>
          <a:bodyPr/>
          <a:lstStyle/>
          <a:p>
            <a:pPr algn="r" rtl="1"/>
            <a:r>
              <a:rPr lang="fa-IR" sz="3600" b="1" dirty="0">
                <a:cs typeface="B Nazanin" panose="00000400000000000000" pitchFamily="2" charset="-78"/>
              </a:rPr>
              <a:t>2-2	تعریف فعالیت چارچوبی</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Tree>
    <p:extLst>
      <p:ext uri="{BB962C8B-B14F-4D97-AF65-F5344CB8AC3E}">
        <p14:creationId xmlns:p14="http://schemas.microsoft.com/office/powerpoint/2010/main" val="4244502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C657BC4-DF54-4883-BE85-FFE4698D5079}"/>
              </a:ext>
            </a:extLst>
          </p:cNvPr>
          <p:cNvSpPr>
            <a:spLocks noGrp="1"/>
          </p:cNvSpPr>
          <p:nvPr>
            <p:ph type="title"/>
          </p:nvPr>
        </p:nvSpPr>
        <p:spPr>
          <a:xfrm>
            <a:off x="732183" y="18255"/>
            <a:ext cx="10515600" cy="1325563"/>
          </a:xfrm>
        </p:spPr>
        <p:txBody>
          <a:bodyPr/>
          <a:lstStyle/>
          <a:p>
            <a:pPr algn="r" rtl="1"/>
            <a:r>
              <a:rPr lang="fa-IR" sz="3600" b="1" dirty="0">
                <a:solidFill>
                  <a:schemeClr val="bg1">
                    <a:lumMod val="50000"/>
                  </a:schemeClr>
                </a:solidFill>
                <a:cs typeface="B Nazanin" panose="00000400000000000000" pitchFamily="2" charset="-78"/>
              </a:rPr>
              <a:t>2-2	تعریف فعالیت چارچوبی </a:t>
            </a:r>
            <a:r>
              <a:rPr lang="fa-IR" sz="3600" dirty="0">
                <a:solidFill>
                  <a:schemeClr val="bg1">
                    <a:lumMod val="50000"/>
                  </a:schemeClr>
                </a:solidFill>
                <a:cs typeface="B Nazanin" panose="00000400000000000000" pitchFamily="2" charset="-78"/>
              </a:rPr>
              <a:t>(ادامه) </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
        <p:nvSpPr>
          <p:cNvPr id="3" name="Content Placeholder 2">
            <a:extLst>
              <a:ext uri="{FF2B5EF4-FFF2-40B4-BE49-F238E27FC236}">
                <a16:creationId xmlns:a16="http://schemas.microsoft.com/office/drawing/2014/main" id="{FD46EF6C-D1F6-40B0-9F91-3A8DCABA29E3}"/>
              </a:ext>
            </a:extLst>
          </p:cNvPr>
          <p:cNvSpPr>
            <a:spLocks noGrp="1"/>
          </p:cNvSpPr>
          <p:nvPr>
            <p:ph idx="1"/>
          </p:nvPr>
        </p:nvSpPr>
        <p:spPr>
          <a:xfrm>
            <a:off x="0" y="1422124"/>
            <a:ext cx="11353800" cy="5299351"/>
          </a:xfrm>
        </p:spPr>
        <p:txBody>
          <a:bodyPr>
            <a:noAutofit/>
          </a:bodyPr>
          <a:lstStyle/>
          <a:p>
            <a:pPr marL="0" indent="0" algn="r" rtl="1">
              <a:lnSpc>
                <a:spcPct val="100000"/>
              </a:lnSpc>
              <a:spcBef>
                <a:spcPts val="0"/>
              </a:spcBef>
              <a:spcAft>
                <a:spcPts val="500"/>
              </a:spcAft>
              <a:buNone/>
            </a:pPr>
            <a:r>
              <a:rPr lang="fa-IR" sz="2400" dirty="0">
                <a:latin typeface="Times New Roman" panose="02020603050405020304" pitchFamily="18" charset="0"/>
                <a:cs typeface="B Nazanin" panose="00000400000000000000" pitchFamily="2" charset="-78"/>
              </a:rPr>
              <a:t>حالت دوم) اگر پروژه به واسطه ی وجود </a:t>
            </a:r>
            <a:r>
              <a:rPr lang="fa-IR" sz="2400" b="1" dirty="0">
                <a:latin typeface="Times New Roman" panose="02020603050405020304" pitchFamily="18" charset="0"/>
                <a:cs typeface="B Nazanin" panose="00000400000000000000" pitchFamily="2" charset="-78"/>
              </a:rPr>
              <a:t>تعداد زیادی از </a:t>
            </a:r>
            <a:r>
              <a:rPr lang="fa-IR" sz="2400" b="1" dirty="0" err="1">
                <a:latin typeface="Times New Roman" panose="02020603050405020304" pitchFamily="18" charset="0"/>
                <a:cs typeface="B Nazanin" panose="00000400000000000000" pitchFamily="2" charset="-78"/>
              </a:rPr>
              <a:t>ذینفعان</a:t>
            </a:r>
            <a:r>
              <a:rPr lang="fa-IR" sz="2400" b="1" dirty="0">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پیچیدگی بیشتری می یافت که هر کدام </a:t>
            </a:r>
            <a:r>
              <a:rPr lang="fa-IR" sz="2400" b="1" dirty="0">
                <a:latin typeface="Times New Roman" panose="02020603050405020304" pitchFamily="18" charset="0"/>
                <a:cs typeface="B Nazanin" panose="00000400000000000000" pitchFamily="2" charset="-78"/>
              </a:rPr>
              <a:t>مجموعه ای متفاوت از نیازمندیها </a:t>
            </a:r>
            <a:r>
              <a:rPr lang="fa-IR" sz="2400" dirty="0">
                <a:latin typeface="Times New Roman" panose="02020603050405020304" pitchFamily="18" charset="0"/>
                <a:cs typeface="B Nazanin" panose="00000400000000000000" pitchFamily="2" charset="-78"/>
              </a:rPr>
              <a:t>را دارند (که گاهی با یکدیگر در </a:t>
            </a:r>
            <a:r>
              <a:rPr lang="fa-IR" sz="2400" dirty="0" err="1">
                <a:latin typeface="Times New Roman" panose="02020603050405020304" pitchFamily="18" charset="0"/>
                <a:cs typeface="B Nazanin" panose="00000400000000000000" pitchFamily="2" charset="-78"/>
              </a:rPr>
              <a:t>تضادند</a:t>
            </a:r>
            <a:r>
              <a:rPr lang="fa-IR" sz="2400" dirty="0">
                <a:latin typeface="Times New Roman" panose="02020603050405020304" pitchFamily="18" charset="0"/>
                <a:cs typeface="B Nazanin" panose="00000400000000000000" pitchFamily="2" charset="-78"/>
              </a:rPr>
              <a:t>)،</a:t>
            </a:r>
            <a:endParaRPr lang="en-US" sz="2400" dirty="0">
              <a:latin typeface="Times New Roman" panose="02020603050405020304" pitchFamily="18" charset="0"/>
              <a:cs typeface="B Nazanin" panose="00000400000000000000" pitchFamily="2" charset="-78"/>
            </a:endParaRPr>
          </a:p>
          <a:p>
            <a:pPr marL="0" indent="0" algn="r" rtl="1">
              <a:lnSpc>
                <a:spcPct val="100000"/>
              </a:lnSpc>
              <a:spcBef>
                <a:spcPts val="0"/>
              </a:spcBef>
              <a:spcAft>
                <a:spcPts val="500"/>
              </a:spcAft>
              <a:buNone/>
            </a:pPr>
            <a:endParaRPr lang="fa-IR" sz="2400" dirty="0">
              <a:latin typeface="Times New Roman" panose="02020603050405020304" pitchFamily="18" charset="0"/>
              <a:cs typeface="B Nazanin" panose="00000400000000000000" pitchFamily="2" charset="-78"/>
            </a:endParaRPr>
          </a:p>
          <a:p>
            <a:pPr marL="0" indent="0" algn="r" rtl="1">
              <a:lnSpc>
                <a:spcPct val="100000"/>
              </a:lnSpc>
              <a:spcBef>
                <a:spcPts val="0"/>
              </a:spcBef>
              <a:spcAft>
                <a:spcPts val="500"/>
              </a:spcAft>
              <a:buNone/>
            </a:pPr>
            <a:r>
              <a:rPr lang="fa-IR" sz="2400" b="1" dirty="0">
                <a:latin typeface="Times New Roman" panose="02020603050405020304" pitchFamily="18" charset="0"/>
                <a:cs typeface="B Nazanin" panose="00000400000000000000" pitchFamily="2" charset="-78"/>
              </a:rPr>
              <a:t>فعالیت</a:t>
            </a:r>
            <a:r>
              <a:rPr lang="fa-IR" sz="2400" dirty="0">
                <a:latin typeface="Times New Roman" panose="02020603050405020304" pitchFamily="18" charset="0"/>
                <a:cs typeface="B Nazanin" panose="00000400000000000000" pitchFamily="2" charset="-78"/>
              </a:rPr>
              <a:t> </a:t>
            </a:r>
            <a:r>
              <a:rPr lang="fa-IR" sz="2400" u="sng" dirty="0">
                <a:latin typeface="Times New Roman" panose="02020603050405020304" pitchFamily="18" charset="0"/>
                <a:cs typeface="B Nazanin" panose="00000400000000000000" pitchFamily="2" charset="-78"/>
              </a:rPr>
              <a:t>ارتباطات</a:t>
            </a:r>
            <a:r>
              <a:rPr lang="fa-IR" sz="2400" dirty="0">
                <a:latin typeface="Times New Roman" panose="02020603050405020304" pitchFamily="18" charset="0"/>
                <a:cs typeface="B Nazanin" panose="00000400000000000000" pitchFamily="2" charset="-78"/>
              </a:rPr>
              <a:t> ممکن است شش </a:t>
            </a:r>
            <a:r>
              <a:rPr lang="fa-IR" sz="2400" b="1" dirty="0">
                <a:latin typeface="Times New Roman" panose="02020603050405020304" pitchFamily="18" charset="0"/>
                <a:cs typeface="B Nazanin" panose="00000400000000000000" pitchFamily="2" charset="-78"/>
              </a:rPr>
              <a:t>اقدام</a:t>
            </a:r>
            <a:r>
              <a:rPr lang="fa-IR" sz="2400" dirty="0">
                <a:latin typeface="Times New Roman" panose="02020603050405020304" pitchFamily="18" charset="0"/>
                <a:cs typeface="B Nazanin" panose="00000400000000000000" pitchFamily="2" charset="-78"/>
              </a:rPr>
              <a:t> متمایز داشته باشد (که در فصل ۵ توصیف شده </a:t>
            </a:r>
            <a:r>
              <a:rPr lang="fa-IR" sz="2400" dirty="0" err="1">
                <a:latin typeface="Times New Roman" panose="02020603050405020304" pitchFamily="18" charset="0"/>
                <a:cs typeface="B Nazanin" panose="00000400000000000000" pitchFamily="2" charset="-78"/>
              </a:rPr>
              <a:t>اند</a:t>
            </a:r>
            <a:r>
              <a:rPr lang="fa-IR" sz="2400" dirty="0">
                <a:latin typeface="Times New Roman" panose="02020603050405020304" pitchFamily="18" charset="0"/>
                <a:cs typeface="B Nazanin" panose="00000400000000000000" pitchFamily="2" charset="-78"/>
              </a:rPr>
              <a:t>) </a:t>
            </a:r>
          </a:p>
          <a:p>
            <a:pPr marL="914400" lvl="2" indent="0" algn="r" rtl="1">
              <a:lnSpc>
                <a:spcPct val="100000"/>
              </a:lnSpc>
              <a:spcBef>
                <a:spcPts val="0"/>
              </a:spcBef>
              <a:spcAft>
                <a:spcPts val="500"/>
              </a:spcAft>
              <a:buNone/>
            </a:pPr>
            <a:r>
              <a:rPr lang="fa-IR" sz="2400" dirty="0">
                <a:latin typeface="Times New Roman" panose="02020603050405020304" pitchFamily="18" charset="0"/>
                <a:cs typeface="B Nazanin" panose="00000400000000000000" pitchFamily="2" charset="-78"/>
              </a:rPr>
              <a:t>آغازین</a:t>
            </a:r>
            <a:r>
              <a:rPr lang="fa-IR" dirty="0">
                <a:latin typeface="Times New Roman" panose="02020603050405020304" pitchFamily="18" charset="0"/>
                <a:cs typeface="B Nazanin" panose="00000400000000000000" pitchFamily="2" charset="-78"/>
              </a:rPr>
              <a:t> (</a:t>
            </a:r>
            <a:r>
              <a:rPr lang="en-US" dirty="0">
                <a:latin typeface="Times New Roman" panose="02020603050405020304" pitchFamily="18" charset="0"/>
                <a:cs typeface="B Nazanin" panose="00000400000000000000" pitchFamily="2" charset="-78"/>
              </a:rPr>
              <a:t>Inception</a:t>
            </a:r>
            <a:r>
              <a:rPr lang="fa-IR" dirty="0">
                <a:latin typeface="Times New Roman" panose="02020603050405020304" pitchFamily="18" charset="0"/>
                <a:cs typeface="B Nazanin" panose="00000400000000000000" pitchFamily="2" charset="-78"/>
              </a:rPr>
              <a:t>)</a:t>
            </a:r>
          </a:p>
          <a:p>
            <a:pPr marL="914400" lvl="2" indent="0" algn="r" rtl="1">
              <a:lnSpc>
                <a:spcPct val="100000"/>
              </a:lnSpc>
              <a:spcBef>
                <a:spcPts val="0"/>
              </a:spcBef>
              <a:spcAft>
                <a:spcPts val="500"/>
              </a:spcAft>
              <a:buNone/>
            </a:pPr>
            <a:r>
              <a:rPr lang="fa-IR" dirty="0">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استخراج</a:t>
            </a:r>
            <a:r>
              <a:rPr lang="fa-IR" dirty="0">
                <a:latin typeface="Times New Roman" panose="02020603050405020304" pitchFamily="18" charset="0"/>
                <a:cs typeface="B Nazanin" panose="00000400000000000000" pitchFamily="2" charset="-78"/>
              </a:rPr>
              <a:t> (</a:t>
            </a:r>
            <a:r>
              <a:rPr lang="en-US" dirty="0">
                <a:latin typeface="Times New Roman" panose="02020603050405020304" pitchFamily="18" charset="0"/>
                <a:cs typeface="B Nazanin" panose="00000400000000000000" pitchFamily="2" charset="-78"/>
              </a:rPr>
              <a:t>Elicitation</a:t>
            </a:r>
            <a:r>
              <a:rPr lang="fa-IR" dirty="0">
                <a:latin typeface="Times New Roman" panose="02020603050405020304" pitchFamily="18" charset="0"/>
                <a:cs typeface="B Nazanin" panose="00000400000000000000" pitchFamily="2" charset="-78"/>
              </a:rPr>
              <a:t>) </a:t>
            </a:r>
          </a:p>
          <a:p>
            <a:pPr marL="914400" lvl="2" indent="0" algn="r" rtl="1">
              <a:lnSpc>
                <a:spcPct val="100000"/>
              </a:lnSpc>
              <a:spcBef>
                <a:spcPts val="0"/>
              </a:spcBef>
              <a:spcAft>
                <a:spcPts val="500"/>
              </a:spcAft>
              <a:buNone/>
            </a:pPr>
            <a:r>
              <a:rPr lang="fa-IR" dirty="0">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تشریح</a:t>
            </a:r>
            <a:r>
              <a:rPr lang="fa-IR" dirty="0">
                <a:latin typeface="Times New Roman" panose="02020603050405020304" pitchFamily="18" charset="0"/>
                <a:cs typeface="B Nazanin" panose="00000400000000000000" pitchFamily="2" charset="-78"/>
              </a:rPr>
              <a:t> (</a:t>
            </a:r>
            <a:r>
              <a:rPr lang="en-US" dirty="0">
                <a:latin typeface="Times New Roman" panose="02020603050405020304" pitchFamily="18" charset="0"/>
                <a:cs typeface="B Nazanin" panose="00000400000000000000" pitchFamily="2" charset="-78"/>
              </a:rPr>
              <a:t>Elaboration</a:t>
            </a:r>
            <a:r>
              <a:rPr lang="fa-IR" dirty="0">
                <a:latin typeface="Times New Roman" panose="02020603050405020304" pitchFamily="18" charset="0"/>
                <a:cs typeface="B Nazanin" panose="00000400000000000000" pitchFamily="2" charset="-78"/>
              </a:rPr>
              <a:t>) </a:t>
            </a:r>
          </a:p>
          <a:p>
            <a:pPr marL="914400" lvl="2" indent="0" algn="r" rtl="1">
              <a:lnSpc>
                <a:spcPct val="100000"/>
              </a:lnSpc>
              <a:spcBef>
                <a:spcPts val="0"/>
              </a:spcBef>
              <a:spcAft>
                <a:spcPts val="500"/>
              </a:spcAft>
              <a:buNone/>
            </a:pPr>
            <a:r>
              <a:rPr lang="fa-IR" dirty="0">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مذاکره</a:t>
            </a:r>
            <a:r>
              <a:rPr lang="fa-IR" dirty="0">
                <a:latin typeface="Times New Roman" panose="02020603050405020304" pitchFamily="18" charset="0"/>
                <a:cs typeface="B Nazanin" panose="00000400000000000000" pitchFamily="2" charset="-78"/>
              </a:rPr>
              <a:t> (</a:t>
            </a:r>
            <a:r>
              <a:rPr lang="en-US" dirty="0">
                <a:latin typeface="Times New Roman" panose="02020603050405020304" pitchFamily="18" charset="0"/>
                <a:cs typeface="B Nazanin" panose="00000400000000000000" pitchFamily="2" charset="-78"/>
              </a:rPr>
              <a:t>Negotiation</a:t>
            </a:r>
            <a:r>
              <a:rPr lang="fa-IR" dirty="0">
                <a:latin typeface="Times New Roman" panose="02020603050405020304" pitchFamily="18" charset="0"/>
                <a:cs typeface="B Nazanin" panose="00000400000000000000" pitchFamily="2" charset="-78"/>
              </a:rPr>
              <a:t>) </a:t>
            </a:r>
          </a:p>
          <a:p>
            <a:pPr marL="914400" lvl="2" indent="0" algn="r" rtl="1">
              <a:lnSpc>
                <a:spcPct val="100000"/>
              </a:lnSpc>
              <a:spcBef>
                <a:spcPts val="0"/>
              </a:spcBef>
              <a:spcAft>
                <a:spcPts val="500"/>
              </a:spcAft>
              <a:buNone/>
            </a:pPr>
            <a:r>
              <a:rPr lang="fa-IR" dirty="0">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تعيين مشخصات </a:t>
            </a:r>
            <a:r>
              <a:rPr lang="fa-IR" dirty="0">
                <a:latin typeface="Times New Roman" panose="02020603050405020304" pitchFamily="18" charset="0"/>
                <a:cs typeface="B Nazanin" panose="00000400000000000000" pitchFamily="2" charset="-78"/>
              </a:rPr>
              <a:t>(</a:t>
            </a:r>
            <a:r>
              <a:rPr lang="en-US" dirty="0">
                <a:latin typeface="Times New Roman" panose="02020603050405020304" pitchFamily="18" charset="0"/>
                <a:cs typeface="B Nazanin" panose="00000400000000000000" pitchFamily="2" charset="-78"/>
              </a:rPr>
              <a:t>Specification</a:t>
            </a:r>
            <a:r>
              <a:rPr lang="fa-IR" dirty="0">
                <a:latin typeface="Times New Roman" panose="02020603050405020304" pitchFamily="18" charset="0"/>
                <a:cs typeface="B Nazanin" panose="00000400000000000000" pitchFamily="2" charset="-78"/>
              </a:rPr>
              <a:t>)</a:t>
            </a:r>
          </a:p>
          <a:p>
            <a:pPr marL="914400" lvl="2" indent="0" algn="r" rtl="1">
              <a:lnSpc>
                <a:spcPct val="100000"/>
              </a:lnSpc>
              <a:spcBef>
                <a:spcPts val="0"/>
              </a:spcBef>
              <a:spcAft>
                <a:spcPts val="500"/>
              </a:spcAft>
              <a:buNone/>
            </a:pPr>
            <a:r>
              <a:rPr lang="fa-IR" sz="2400" dirty="0">
                <a:latin typeface="Times New Roman" panose="02020603050405020304" pitchFamily="18" charset="0"/>
                <a:cs typeface="B Nazanin" panose="00000400000000000000" pitchFamily="2" charset="-78"/>
              </a:rPr>
              <a:t>اعتبار سنجی </a:t>
            </a:r>
            <a:r>
              <a:rPr lang="fa-IR" dirty="0">
                <a:latin typeface="Times New Roman" panose="02020603050405020304" pitchFamily="18" charset="0"/>
                <a:cs typeface="B Nazanin" panose="00000400000000000000" pitchFamily="2" charset="-78"/>
              </a:rPr>
              <a:t>(</a:t>
            </a:r>
            <a:r>
              <a:rPr lang="en-US" dirty="0">
                <a:latin typeface="Times New Roman" panose="02020603050405020304" pitchFamily="18" charset="0"/>
                <a:cs typeface="B Nazanin" panose="00000400000000000000" pitchFamily="2" charset="-78"/>
              </a:rPr>
              <a:t>Validation</a:t>
            </a:r>
            <a:r>
              <a:rPr lang="fa-IR" dirty="0">
                <a:latin typeface="Times New Roman" panose="02020603050405020304" pitchFamily="18" charset="0"/>
                <a:cs typeface="B Nazanin" panose="00000400000000000000" pitchFamily="2" charset="-78"/>
              </a:rPr>
              <a:t>) </a:t>
            </a:r>
          </a:p>
          <a:p>
            <a:pPr marL="0" indent="0" algn="r" rtl="1">
              <a:lnSpc>
                <a:spcPct val="100000"/>
              </a:lnSpc>
              <a:spcBef>
                <a:spcPts val="0"/>
              </a:spcBef>
              <a:spcAft>
                <a:spcPts val="500"/>
              </a:spcAft>
              <a:buNone/>
            </a:pPr>
            <a:endParaRPr lang="fa-IR" sz="2400" dirty="0">
              <a:latin typeface="Times New Roman" panose="02020603050405020304" pitchFamily="18" charset="0"/>
              <a:cs typeface="B Nazanin" panose="00000400000000000000" pitchFamily="2" charset="-78"/>
            </a:endParaRPr>
          </a:p>
          <a:p>
            <a:pPr marL="0" indent="0" algn="r" rtl="1">
              <a:lnSpc>
                <a:spcPct val="100000"/>
              </a:lnSpc>
              <a:spcBef>
                <a:spcPts val="0"/>
              </a:spcBef>
              <a:spcAft>
                <a:spcPts val="500"/>
              </a:spcAft>
              <a:buNone/>
            </a:pPr>
            <a:r>
              <a:rPr lang="fa-IR" sz="2400" dirty="0">
                <a:latin typeface="Times New Roman" panose="02020603050405020304" pitchFamily="18" charset="0"/>
                <a:cs typeface="B Nazanin" panose="00000400000000000000" pitchFamily="2" charset="-78"/>
              </a:rPr>
              <a:t>هر کدام از این اقدامات مهندسی نرم افزار دارای چندین </a:t>
            </a:r>
            <a:r>
              <a:rPr lang="fa-IR" sz="2400" b="1" dirty="0">
                <a:latin typeface="Times New Roman" panose="02020603050405020304" pitchFamily="18" charset="0"/>
                <a:cs typeface="B Nazanin" panose="00000400000000000000" pitchFamily="2" charset="-78"/>
              </a:rPr>
              <a:t>وظیفه</a:t>
            </a:r>
            <a:r>
              <a:rPr lang="fa-IR" sz="2400" dirty="0">
                <a:latin typeface="Times New Roman" panose="02020603050405020304" pitchFamily="18" charset="0"/>
                <a:cs typeface="B Nazanin" panose="00000400000000000000" pitchFamily="2" charset="-78"/>
              </a:rPr>
              <a:t> کاری و تعدادی محصولات کاری متمایزند</a:t>
            </a:r>
            <a:endParaRPr lang="en-US" sz="2400" dirty="0">
              <a:latin typeface="Times New Roman" panose="02020603050405020304" pitchFamily="18" charset="0"/>
              <a:cs typeface="B Nazanin" panose="00000400000000000000" pitchFamily="2" charset="-78"/>
            </a:endParaRPr>
          </a:p>
        </p:txBody>
      </p:sp>
      <p:sp>
        <p:nvSpPr>
          <p:cNvPr id="4" name="Slide Number Placeholder 3">
            <a:extLst>
              <a:ext uri="{FF2B5EF4-FFF2-40B4-BE49-F238E27FC236}">
                <a16:creationId xmlns:a16="http://schemas.microsoft.com/office/drawing/2014/main" id="{F66C62E9-3631-4777-9A8F-1543793F09C2}"/>
              </a:ext>
            </a:extLst>
          </p:cNvPr>
          <p:cNvSpPr>
            <a:spLocks noGrp="1"/>
          </p:cNvSpPr>
          <p:nvPr>
            <p:ph type="sldNum" sz="quarter" idx="12"/>
          </p:nvPr>
        </p:nvSpPr>
        <p:spPr/>
        <p:txBody>
          <a:bodyPr/>
          <a:lstStyle/>
          <a:p>
            <a:fld id="{9B3A9CD7-4CFF-4125-A835-47EB38E090BC}" type="slidenum">
              <a:rPr lang="en-US" smtClean="0"/>
              <a:t>16</a:t>
            </a:fld>
            <a:endParaRPr lang="en-US"/>
          </a:p>
        </p:txBody>
      </p:sp>
    </p:spTree>
    <p:extLst>
      <p:ext uri="{BB962C8B-B14F-4D97-AF65-F5344CB8AC3E}">
        <p14:creationId xmlns:p14="http://schemas.microsoft.com/office/powerpoint/2010/main" val="233570984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5880F-1ACD-45CD-BA00-A324414C9CA5}"/>
              </a:ext>
            </a:extLst>
          </p:cNvPr>
          <p:cNvSpPr>
            <a:spLocks noGrp="1"/>
          </p:cNvSpPr>
          <p:nvPr>
            <p:ph type="title"/>
          </p:nvPr>
        </p:nvSpPr>
        <p:spPr/>
        <p:txBody>
          <a:bodyPr>
            <a:normAutofit/>
          </a:bodyPr>
          <a:lstStyle/>
          <a:p>
            <a:pPr algn="r" rtl="1"/>
            <a:r>
              <a:rPr lang="fa-IR" sz="3600" b="1" dirty="0">
                <a:cs typeface="B Nazanin" panose="00000400000000000000" pitchFamily="2" charset="-78"/>
              </a:rPr>
              <a:t>1-3	فرآیند نرم افزار</a:t>
            </a:r>
            <a:r>
              <a:rPr kumimoji="0" lang="fa-IR" sz="36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اول- نرم افزار و مهندسی نرم افزار</a:t>
            </a:r>
            <a:br>
              <a:rPr lang="fa-IR" sz="3600" b="1" dirty="0">
                <a:cs typeface="B Nazanin" panose="00000400000000000000" pitchFamily="2" charset="-78"/>
              </a:rPr>
            </a:br>
            <a:endParaRPr lang="en-US" sz="3600" dirty="0"/>
          </a:p>
        </p:txBody>
      </p:sp>
      <p:sp>
        <p:nvSpPr>
          <p:cNvPr id="3" name="Content Placeholder 2">
            <a:extLst>
              <a:ext uri="{FF2B5EF4-FFF2-40B4-BE49-F238E27FC236}">
                <a16:creationId xmlns:a16="http://schemas.microsoft.com/office/drawing/2014/main" id="{051CCA03-46FE-4F21-AFA6-0D5859CCF272}"/>
              </a:ext>
            </a:extLst>
          </p:cNvPr>
          <p:cNvSpPr>
            <a:spLocks noGrp="1"/>
          </p:cNvSpPr>
          <p:nvPr>
            <p:ph idx="1"/>
          </p:nvPr>
        </p:nvSpPr>
        <p:spPr>
          <a:xfrm>
            <a:off x="0" y="1133371"/>
            <a:ext cx="11539330" cy="5359504"/>
          </a:xfrm>
        </p:spPr>
        <p:txBody>
          <a:bodyPr>
            <a:noAutofit/>
          </a:bodyPr>
          <a:lstStyle/>
          <a:p>
            <a:pPr algn="r" rtl="1">
              <a:lnSpc>
                <a:spcPct val="110000"/>
              </a:lnSpc>
              <a:buFont typeface="Wingdings" panose="05000000000000000000" pitchFamily="2" charset="2"/>
              <a:buChar char="ü"/>
            </a:pPr>
            <a:r>
              <a:rPr lang="en-US" sz="3200" dirty="0">
                <a:latin typeface="Times New Roman" panose="02020603050405020304" pitchFamily="18" charset="0"/>
                <a:cs typeface="B Nazanin" panose="00000400000000000000" pitchFamily="2" charset="-78"/>
              </a:rPr>
              <a:t>  </a:t>
            </a:r>
            <a:r>
              <a:rPr lang="fa-IR" sz="2400" b="1" dirty="0">
                <a:latin typeface="Times New Roman" panose="02020603050405020304" pitchFamily="18" charset="0"/>
                <a:cs typeface="B Nazanin" panose="00000400000000000000" pitchFamily="2" charset="-78"/>
              </a:rPr>
              <a:t>فرآیند</a:t>
            </a:r>
            <a:r>
              <a:rPr lang="en-US" sz="2400" dirty="0">
                <a:latin typeface="Times New Roman" panose="02020603050405020304" pitchFamily="18" charset="0"/>
                <a:cs typeface="B Nazanin" panose="00000400000000000000" pitchFamily="2" charset="-78"/>
              </a:rPr>
              <a:t>:</a:t>
            </a:r>
            <a:r>
              <a:rPr lang="fa-IR" sz="2400" dirty="0">
                <a:latin typeface="Times New Roman" panose="02020603050405020304" pitchFamily="18" charset="0"/>
                <a:cs typeface="B Nazanin" panose="00000400000000000000" pitchFamily="2" charset="-78"/>
              </a:rPr>
              <a:t> مجموعه ای از </a:t>
            </a:r>
            <a:r>
              <a:rPr lang="fa-IR" sz="2400" b="1" dirty="0">
                <a:latin typeface="Times New Roman" panose="02020603050405020304" pitchFamily="18" charset="0"/>
                <a:cs typeface="B Nazanin" panose="00000400000000000000" pitchFamily="2" charset="-78"/>
              </a:rPr>
              <a:t>فعالیت ها</a:t>
            </a:r>
            <a:r>
              <a:rPr lang="fa-IR" sz="2400" dirty="0">
                <a:latin typeface="Times New Roman" panose="02020603050405020304" pitchFamily="18" charset="0"/>
                <a:cs typeface="B Nazanin" panose="00000400000000000000" pitchFamily="2" charset="-78"/>
              </a:rPr>
              <a:t>، </a:t>
            </a:r>
            <a:r>
              <a:rPr lang="fa-IR" sz="2400" b="1" dirty="0">
                <a:latin typeface="Times New Roman" panose="02020603050405020304" pitchFamily="18" charset="0"/>
                <a:cs typeface="B Nazanin" panose="00000400000000000000" pitchFamily="2" charset="-78"/>
              </a:rPr>
              <a:t>اقدامات </a:t>
            </a:r>
            <a:r>
              <a:rPr lang="fa-IR" sz="2400" dirty="0">
                <a:latin typeface="Times New Roman" panose="02020603050405020304" pitchFamily="18" charset="0"/>
                <a:cs typeface="B Nazanin" panose="00000400000000000000" pitchFamily="2" charset="-78"/>
              </a:rPr>
              <a:t>و</a:t>
            </a:r>
            <a:r>
              <a:rPr lang="fa-IR" sz="2400" b="1" dirty="0">
                <a:latin typeface="Times New Roman" panose="02020603050405020304" pitchFamily="18" charset="0"/>
                <a:cs typeface="B Nazanin" panose="00000400000000000000" pitchFamily="2" charset="-78"/>
              </a:rPr>
              <a:t> وظایف </a:t>
            </a:r>
            <a:r>
              <a:rPr lang="fa-IR" sz="2400" dirty="0">
                <a:latin typeface="Times New Roman" panose="02020603050405020304" pitchFamily="18" charset="0"/>
                <a:cs typeface="B Nazanin" panose="00000400000000000000" pitchFamily="2" charset="-78"/>
              </a:rPr>
              <a:t>است که برای ایجاد یک محصول کاری اجرا می شوند.</a:t>
            </a:r>
          </a:p>
          <a:p>
            <a:pPr algn="r" rtl="1">
              <a:lnSpc>
                <a:spcPct val="110000"/>
              </a:lnSpc>
              <a:buFont typeface="Wingdings" panose="05000000000000000000" pitchFamily="2" charset="2"/>
              <a:buChar char="ü"/>
            </a:pPr>
            <a:endParaRPr lang="fa-IR" sz="2400" dirty="0">
              <a:latin typeface="Times New Roman" panose="02020603050405020304" pitchFamily="18" charset="0"/>
              <a:cs typeface="B Nazanin" panose="00000400000000000000" pitchFamily="2" charset="-78"/>
            </a:endParaRPr>
          </a:p>
          <a:p>
            <a:pPr algn="r" rtl="1">
              <a:lnSpc>
                <a:spcPct val="110000"/>
              </a:lnSpc>
              <a:spcAft>
                <a:spcPts val="500"/>
              </a:spcAft>
            </a:pPr>
            <a:r>
              <a:rPr lang="fa-IR" sz="2400" b="1" dirty="0">
                <a:latin typeface="Times New Roman" panose="02020603050405020304" pitchFamily="18" charset="0"/>
                <a:cs typeface="B Nazanin" panose="00000400000000000000" pitchFamily="2" charset="-78"/>
              </a:rPr>
              <a:t>فعالیت (</a:t>
            </a:r>
            <a:r>
              <a:rPr lang="en-US" sz="2400" dirty="0">
                <a:latin typeface="Times New Roman" panose="02020603050405020304" pitchFamily="18" charset="0"/>
                <a:cs typeface="B Nazanin" panose="00000400000000000000" pitchFamily="2" charset="-78"/>
              </a:rPr>
              <a:t>Activity</a:t>
            </a:r>
            <a:r>
              <a:rPr lang="fa-IR" sz="2400" b="1" dirty="0">
                <a:latin typeface="Times New Roman" panose="02020603050405020304" pitchFamily="18" charset="0"/>
                <a:cs typeface="B Nazanin" panose="00000400000000000000" pitchFamily="2" charset="-78"/>
              </a:rPr>
              <a:t>)</a:t>
            </a:r>
            <a:r>
              <a:rPr lang="fa-IR" sz="2400" dirty="0">
                <a:latin typeface="Times New Roman" panose="02020603050405020304" pitchFamily="18" charset="0"/>
                <a:cs typeface="B Nazanin" panose="00000400000000000000" pitchFamily="2" charset="-78"/>
              </a:rPr>
              <a:t>:</a:t>
            </a:r>
          </a:p>
          <a:p>
            <a:pPr marL="457200" lvl="1" indent="0" algn="r" rtl="1">
              <a:lnSpc>
                <a:spcPct val="110000"/>
              </a:lnSpc>
              <a:spcAft>
                <a:spcPts val="500"/>
              </a:spcAft>
              <a:buNone/>
            </a:pPr>
            <a:r>
              <a:rPr lang="fa-IR" dirty="0">
                <a:latin typeface="Times New Roman" panose="02020603050405020304" pitchFamily="18" charset="0"/>
                <a:cs typeface="B Nazanin" panose="00000400000000000000" pitchFamily="2" charset="-78"/>
              </a:rPr>
              <a:t>کوششی است در جهت رسیدن به هدفی گسترده (مانند برقراری ارتباط با افراد ذینفع)،</a:t>
            </a:r>
          </a:p>
          <a:p>
            <a:pPr marL="457200" lvl="1" indent="0" algn="r" rtl="1">
              <a:lnSpc>
                <a:spcPct val="110000"/>
              </a:lnSpc>
              <a:spcAft>
                <a:spcPts val="500"/>
              </a:spcAft>
              <a:buNone/>
            </a:pPr>
            <a:r>
              <a:rPr lang="fa-IR" dirty="0">
                <a:latin typeface="Times New Roman" panose="02020603050405020304" pitchFamily="18" charset="0"/>
                <a:cs typeface="B Nazanin" panose="00000400000000000000" pitchFamily="2" charset="-78"/>
              </a:rPr>
              <a:t> به طوری که دامنه ی کاربرد، اندازه ی پروژه، پیچیدگی تلاشها، یا میزان جدیت به کارگیری مهندسی نرم افزار هر چه که باشد، این فعالیت باید انجام شود.</a:t>
            </a:r>
          </a:p>
          <a:p>
            <a:pPr algn="r" rtl="1">
              <a:lnSpc>
                <a:spcPct val="110000"/>
              </a:lnSpc>
              <a:spcAft>
                <a:spcPts val="500"/>
              </a:spcAft>
            </a:pPr>
            <a:r>
              <a:rPr lang="fa-IR" sz="2400" b="1" dirty="0">
                <a:latin typeface="Times New Roman" panose="02020603050405020304" pitchFamily="18" charset="0"/>
                <a:cs typeface="B Nazanin" panose="00000400000000000000" pitchFamily="2" charset="-78"/>
              </a:rPr>
              <a:t>اقدام</a:t>
            </a:r>
            <a:r>
              <a:rPr lang="fa-IR" sz="2400" dirty="0">
                <a:latin typeface="Times New Roman" panose="02020603050405020304" pitchFamily="18" charset="0"/>
                <a:cs typeface="B Nazanin" panose="00000400000000000000" pitchFamily="2" charset="-78"/>
              </a:rPr>
              <a:t> (</a:t>
            </a:r>
            <a:r>
              <a:rPr lang="en-US" sz="2400" dirty="0">
                <a:latin typeface="Times New Roman" panose="02020603050405020304" pitchFamily="18" charset="0"/>
                <a:cs typeface="B Nazanin" panose="00000400000000000000" pitchFamily="2" charset="-78"/>
              </a:rPr>
              <a:t>Action</a:t>
            </a:r>
            <a:r>
              <a:rPr lang="fa-IR" sz="2400" dirty="0">
                <a:latin typeface="Times New Roman" panose="02020603050405020304" pitchFamily="18" charset="0"/>
                <a:cs typeface="B Nazanin" panose="00000400000000000000" pitchFamily="2" charset="-78"/>
              </a:rPr>
              <a:t>)</a:t>
            </a:r>
            <a:r>
              <a:rPr lang="en-US" sz="2400" dirty="0">
                <a:latin typeface="Times New Roman" panose="02020603050405020304" pitchFamily="18" charset="0"/>
                <a:cs typeface="B Nazanin" panose="00000400000000000000" pitchFamily="2" charset="-78"/>
              </a:rPr>
              <a:t>:</a:t>
            </a:r>
            <a:r>
              <a:rPr lang="fa-IR" sz="2400" dirty="0">
                <a:latin typeface="Times New Roman" panose="02020603050405020304" pitchFamily="18" charset="0"/>
                <a:cs typeface="B Nazanin" panose="00000400000000000000" pitchFamily="2" charset="-78"/>
              </a:rPr>
              <a:t>  (مانند طراحی معماری) </a:t>
            </a:r>
            <a:endParaRPr lang="en-US" sz="2400" dirty="0">
              <a:latin typeface="Times New Roman" panose="02020603050405020304" pitchFamily="18" charset="0"/>
              <a:cs typeface="B Nazanin" panose="00000400000000000000" pitchFamily="2" charset="-78"/>
            </a:endParaRPr>
          </a:p>
          <a:p>
            <a:pPr marL="457200" lvl="1" indent="0" algn="r" rtl="1">
              <a:lnSpc>
                <a:spcPct val="110000"/>
              </a:lnSpc>
              <a:spcAft>
                <a:spcPts val="500"/>
              </a:spcAft>
              <a:buNone/>
            </a:pPr>
            <a:r>
              <a:rPr lang="fa-IR" dirty="0">
                <a:latin typeface="Times New Roman" panose="02020603050405020304" pitchFamily="18" charset="0"/>
                <a:cs typeface="B Nazanin" panose="00000400000000000000" pitchFamily="2" charset="-78"/>
              </a:rPr>
              <a:t>شامل مجموعه ای از وظایف میشود که یک محصول کاری عمده را تولید میکنند </a:t>
            </a:r>
            <a:r>
              <a:rPr lang="en-US" dirty="0">
                <a:latin typeface="Times New Roman" panose="02020603050405020304" pitchFamily="18" charset="0"/>
                <a:cs typeface="B Nazanin" panose="00000400000000000000" pitchFamily="2" charset="-78"/>
              </a:rPr>
              <a:t>)</a:t>
            </a:r>
            <a:r>
              <a:rPr lang="fa-IR" dirty="0">
                <a:latin typeface="Times New Roman" panose="02020603050405020304" pitchFamily="18" charset="0"/>
                <a:cs typeface="B Nazanin" panose="00000400000000000000" pitchFamily="2" charset="-78"/>
              </a:rPr>
              <a:t>مانند مدل معماری)</a:t>
            </a:r>
          </a:p>
          <a:p>
            <a:pPr algn="r" rtl="1">
              <a:lnSpc>
                <a:spcPct val="110000"/>
              </a:lnSpc>
              <a:spcAft>
                <a:spcPts val="500"/>
              </a:spcAft>
            </a:pPr>
            <a:r>
              <a:rPr lang="fa-IR" sz="2400" dirty="0">
                <a:latin typeface="Times New Roman" panose="02020603050405020304" pitchFamily="18" charset="0"/>
                <a:cs typeface="B Nazanin" panose="00000400000000000000" pitchFamily="2" charset="-78"/>
              </a:rPr>
              <a:t> </a:t>
            </a:r>
            <a:r>
              <a:rPr lang="fa-IR" sz="2400" b="1" dirty="0">
                <a:latin typeface="Times New Roman" panose="02020603050405020304" pitchFamily="18" charset="0"/>
                <a:cs typeface="B Nazanin" panose="00000400000000000000" pitchFamily="2" charset="-78"/>
              </a:rPr>
              <a:t>وظیفه</a:t>
            </a:r>
            <a:r>
              <a:rPr lang="fa-IR" sz="2400" dirty="0">
                <a:latin typeface="Times New Roman" panose="02020603050405020304" pitchFamily="18" charset="0"/>
                <a:cs typeface="B Nazanin" panose="00000400000000000000" pitchFamily="2" charset="-78"/>
              </a:rPr>
              <a:t> (</a:t>
            </a:r>
            <a:r>
              <a:rPr lang="en-US" sz="2400" dirty="0">
                <a:latin typeface="Times New Roman" panose="02020603050405020304" pitchFamily="18" charset="0"/>
                <a:cs typeface="B Nazanin" panose="00000400000000000000" pitchFamily="2" charset="-78"/>
              </a:rPr>
              <a:t>Task</a:t>
            </a:r>
            <a:r>
              <a:rPr lang="fa-IR" sz="2400" dirty="0">
                <a:latin typeface="Times New Roman" panose="02020603050405020304" pitchFamily="18" charset="0"/>
                <a:cs typeface="B Nazanin" panose="00000400000000000000" pitchFamily="2" charset="-78"/>
              </a:rPr>
              <a:t>)</a:t>
            </a:r>
          </a:p>
          <a:p>
            <a:pPr marL="457200" lvl="1" indent="0" algn="r" rtl="1">
              <a:lnSpc>
                <a:spcPct val="110000"/>
              </a:lnSpc>
              <a:spcAft>
                <a:spcPts val="500"/>
              </a:spcAft>
              <a:buNone/>
            </a:pPr>
            <a:r>
              <a:rPr lang="fa-IR" dirty="0">
                <a:latin typeface="Times New Roman" panose="02020603050405020304" pitchFamily="18" charset="0"/>
                <a:cs typeface="B Nazanin" panose="00000400000000000000" pitchFamily="2" charset="-78"/>
              </a:rPr>
              <a:t> بر یک هدف کوچک ولی کاملاً معین </a:t>
            </a:r>
            <a:r>
              <a:rPr lang="en-US" dirty="0">
                <a:latin typeface="Times New Roman" panose="02020603050405020304" pitchFamily="18" charset="0"/>
                <a:cs typeface="B Nazanin" panose="00000400000000000000" pitchFamily="2" charset="-78"/>
              </a:rPr>
              <a:t>)</a:t>
            </a:r>
            <a:r>
              <a:rPr lang="fa-IR" dirty="0">
                <a:latin typeface="Times New Roman" panose="02020603050405020304" pitchFamily="18" charset="0"/>
                <a:cs typeface="B Nazanin" panose="00000400000000000000" pitchFamily="2" charset="-78"/>
              </a:rPr>
              <a:t>مانند اجرای آزمون واحد</a:t>
            </a:r>
            <a:r>
              <a:rPr lang="en-US" dirty="0">
                <a:latin typeface="Times New Roman" panose="02020603050405020304" pitchFamily="18" charset="0"/>
                <a:cs typeface="B Nazanin" panose="00000400000000000000" pitchFamily="2" charset="-78"/>
              </a:rPr>
              <a:t>(</a:t>
            </a:r>
            <a:r>
              <a:rPr lang="fa-IR" dirty="0">
                <a:latin typeface="Times New Roman" panose="02020603050405020304" pitchFamily="18" charset="0"/>
                <a:cs typeface="B Nazanin" panose="00000400000000000000" pitchFamily="2" charset="-78"/>
              </a:rPr>
              <a:t> تأکید دارد که نتیجه ای ملموس ایجاد کند.</a:t>
            </a:r>
            <a:endParaRPr lang="en-US" sz="2400" dirty="0">
              <a:cs typeface="B Nazanin" panose="00000400000000000000" pitchFamily="2" charset="-78"/>
            </a:endParaRPr>
          </a:p>
        </p:txBody>
      </p:sp>
      <p:sp>
        <p:nvSpPr>
          <p:cNvPr id="4" name="Slide Number Placeholder 3">
            <a:extLst>
              <a:ext uri="{FF2B5EF4-FFF2-40B4-BE49-F238E27FC236}">
                <a16:creationId xmlns:a16="http://schemas.microsoft.com/office/drawing/2014/main" id="{E1F33805-3FA9-429B-8E32-41BA17028F9D}"/>
              </a:ext>
            </a:extLst>
          </p:cNvPr>
          <p:cNvSpPr>
            <a:spLocks noGrp="1"/>
          </p:cNvSpPr>
          <p:nvPr>
            <p:ph type="sldNum" sz="quarter" idx="12"/>
          </p:nvPr>
        </p:nvSpPr>
        <p:spPr/>
        <p:txBody>
          <a:bodyPr/>
          <a:lstStyle/>
          <a:p>
            <a:fld id="{0BD2414D-2E17-4FB4-9E5A-621CC69CA5AB}" type="slidenum">
              <a:rPr lang="en-US" smtClean="0"/>
              <a:t>17</a:t>
            </a:fld>
            <a:endParaRPr lang="en-US" dirty="0"/>
          </a:p>
        </p:txBody>
      </p:sp>
    </p:spTree>
    <p:extLst>
      <p:ext uri="{BB962C8B-B14F-4D97-AF65-F5344CB8AC3E}">
        <p14:creationId xmlns:p14="http://schemas.microsoft.com/office/powerpoint/2010/main" val="1172976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7EB0-DBA9-4571-A19A-1AAC6C2AA4E8}"/>
              </a:ext>
            </a:extLst>
          </p:cNvPr>
          <p:cNvSpPr>
            <a:spLocks noGrp="1"/>
          </p:cNvSpPr>
          <p:nvPr>
            <p:ph type="title"/>
          </p:nvPr>
        </p:nvSpPr>
        <p:spPr/>
        <p:txBody>
          <a:bodyPr/>
          <a:lstStyle/>
          <a:p>
            <a:pPr algn="r" rtl="1"/>
            <a:r>
              <a:rPr kumimoji="0" lang="fa-IR" sz="3600" b="1" i="0" u="none" strike="noStrike" kern="1200" cap="none" spc="0" normalizeH="0" baseline="0" noProof="0" dirty="0">
                <a:ln>
                  <a:noFill/>
                </a:ln>
                <a:solidFill>
                  <a:prstClr val="black"/>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
        <p:nvSpPr>
          <p:cNvPr id="3" name="Content Placeholder 2">
            <a:extLst>
              <a:ext uri="{FF2B5EF4-FFF2-40B4-BE49-F238E27FC236}">
                <a16:creationId xmlns:a16="http://schemas.microsoft.com/office/drawing/2014/main" id="{E97AD1F2-F982-4ECA-99F9-8055E135DB9E}"/>
              </a:ext>
            </a:extLst>
          </p:cNvPr>
          <p:cNvSpPr>
            <a:spLocks noGrp="1"/>
          </p:cNvSpPr>
          <p:nvPr>
            <p:ph idx="1"/>
          </p:nvPr>
        </p:nvSpPr>
        <p:spPr>
          <a:xfrm>
            <a:off x="838200" y="1825625"/>
            <a:ext cx="8835887" cy="4351338"/>
          </a:xfrm>
        </p:spPr>
        <p:txBody>
          <a:bodyPr>
            <a:normAutofit lnSpcReduction="10000"/>
          </a:bodyPr>
          <a:lstStyle/>
          <a:p>
            <a:pPr marL="0" indent="0" algn="r" rtl="1">
              <a:lnSpc>
                <a:spcPct val="100000"/>
              </a:lnSpc>
              <a:buNone/>
            </a:pPr>
            <a:r>
              <a:rPr lang="fa-IR" b="1" dirty="0">
                <a:solidFill>
                  <a:schemeClr val="bg1">
                    <a:lumMod val="50000"/>
                  </a:schemeClr>
                </a:solidFill>
                <a:cs typeface="B Nazanin" panose="00000400000000000000" pitchFamily="2" charset="-78"/>
              </a:rPr>
              <a:t>2-0	مقدمه</a:t>
            </a:r>
          </a:p>
          <a:p>
            <a:pPr marL="0" indent="0" algn="r" rtl="1">
              <a:lnSpc>
                <a:spcPct val="100000"/>
              </a:lnSpc>
              <a:buNone/>
            </a:pPr>
            <a:r>
              <a:rPr lang="fa-IR" b="1" dirty="0">
                <a:solidFill>
                  <a:schemeClr val="bg1">
                    <a:lumMod val="50000"/>
                  </a:schemeClr>
                </a:solidFill>
                <a:cs typeface="B Nazanin" panose="00000400000000000000" pitchFamily="2" charset="-78"/>
              </a:rPr>
              <a:t>2-1	مدل فرآیند کلی</a:t>
            </a:r>
          </a:p>
          <a:p>
            <a:pPr marL="0" indent="0" algn="r" rtl="1">
              <a:lnSpc>
                <a:spcPct val="100000"/>
              </a:lnSpc>
              <a:buNone/>
            </a:pPr>
            <a:r>
              <a:rPr lang="fa-IR" b="1" dirty="0">
                <a:solidFill>
                  <a:schemeClr val="bg1">
                    <a:lumMod val="50000"/>
                  </a:schemeClr>
                </a:solidFill>
                <a:cs typeface="B Nazanin" panose="00000400000000000000" pitchFamily="2" charset="-78"/>
              </a:rPr>
              <a:t>2-2	تعریف فعالیت چارچوبی</a:t>
            </a:r>
          </a:p>
          <a:p>
            <a:pPr marL="0" indent="0" algn="r" rtl="1">
              <a:lnSpc>
                <a:spcPct val="100000"/>
              </a:lnSpc>
              <a:buNone/>
            </a:pPr>
            <a:r>
              <a:rPr lang="fa-IR" b="1" dirty="0">
                <a:cs typeface="B Nazanin" panose="00000400000000000000" pitchFamily="2" charset="-78"/>
              </a:rPr>
              <a:t>2-3	تعیین مجموعه وظایف</a:t>
            </a:r>
          </a:p>
          <a:p>
            <a:pPr marL="0" indent="0" algn="r" rtl="1">
              <a:lnSpc>
                <a:spcPct val="100000"/>
              </a:lnSpc>
              <a:buNone/>
            </a:pPr>
            <a:r>
              <a:rPr lang="fa-IR" b="1" dirty="0">
                <a:solidFill>
                  <a:schemeClr val="bg1">
                    <a:lumMod val="50000"/>
                  </a:schemeClr>
                </a:solidFill>
                <a:cs typeface="B Nazanin" panose="00000400000000000000" pitchFamily="2" charset="-78"/>
              </a:rPr>
              <a:t>2-4	ارزیابی و بهبود فرآیند</a:t>
            </a:r>
          </a:p>
          <a:p>
            <a:pPr marL="0" indent="0" algn="r" rtl="1">
              <a:lnSpc>
                <a:spcPct val="100000"/>
              </a:lnSpc>
              <a:buNone/>
            </a:pPr>
            <a:r>
              <a:rPr lang="fa-IR" b="1" dirty="0">
                <a:solidFill>
                  <a:schemeClr val="bg1">
                    <a:lumMod val="50000"/>
                  </a:schemeClr>
                </a:solidFill>
                <a:cs typeface="B Nazanin" panose="00000400000000000000" pitchFamily="2" charset="-78"/>
              </a:rPr>
              <a:t>2-5 	مدل های فرآیند تجویزی</a:t>
            </a:r>
          </a:p>
          <a:p>
            <a:pPr marL="0" indent="0" algn="r" rtl="1">
              <a:lnSpc>
                <a:spcPct val="100000"/>
              </a:lnSpc>
              <a:buNone/>
            </a:pPr>
            <a:r>
              <a:rPr lang="fa-IR" b="1" dirty="0">
                <a:solidFill>
                  <a:schemeClr val="bg1">
                    <a:lumMod val="50000"/>
                  </a:schemeClr>
                </a:solidFill>
                <a:cs typeface="B Nazanin" panose="00000400000000000000" pitchFamily="2" charset="-78"/>
              </a:rPr>
              <a:t>          </a:t>
            </a:r>
            <a:r>
              <a:rPr lang="fa-IR" dirty="0" err="1">
                <a:solidFill>
                  <a:schemeClr val="bg1">
                    <a:lumMod val="50000"/>
                  </a:schemeClr>
                </a:solidFill>
                <a:cs typeface="B Nazanin" panose="00000400000000000000" pitchFamily="2" charset="-78"/>
              </a:rPr>
              <a:t>آبشاری</a:t>
            </a:r>
            <a:r>
              <a:rPr lang="fa-IR" dirty="0">
                <a:solidFill>
                  <a:schemeClr val="bg1">
                    <a:lumMod val="50000"/>
                  </a:schemeClr>
                </a:solidFill>
                <a:cs typeface="B Nazanin" panose="00000400000000000000" pitchFamily="2" charset="-78"/>
              </a:rPr>
              <a:t>، ساخت نمونه اولیه، تکاملی، یکپارچه</a:t>
            </a:r>
          </a:p>
          <a:p>
            <a:pPr marL="0" indent="0" algn="r" rtl="1">
              <a:lnSpc>
                <a:spcPct val="100000"/>
              </a:lnSpc>
              <a:buNone/>
            </a:pPr>
            <a:r>
              <a:rPr lang="fa-IR" b="1" dirty="0">
                <a:solidFill>
                  <a:schemeClr val="bg1">
                    <a:lumMod val="50000"/>
                  </a:schemeClr>
                </a:solidFill>
                <a:cs typeface="B Nazanin" panose="00000400000000000000" pitchFamily="2" charset="-78"/>
              </a:rPr>
              <a:t>2-6	محصول و فرآیند</a:t>
            </a:r>
            <a:endParaRPr lang="en-US" b="1" dirty="0">
              <a:solidFill>
                <a:schemeClr val="bg1">
                  <a:lumMod val="50000"/>
                </a:schemeClr>
              </a:solidFill>
              <a:cs typeface="B Nazanin" panose="00000400000000000000" pitchFamily="2" charset="-78"/>
            </a:endParaRPr>
          </a:p>
          <a:p>
            <a:pPr algn="r" rtl="1">
              <a:lnSpc>
                <a:spcPct val="100000"/>
              </a:lnSpc>
            </a:pPr>
            <a:endParaRPr lang="fa-IR" b="1" dirty="0">
              <a:cs typeface="B Nazanin" panose="00000400000000000000" pitchFamily="2" charset="-78"/>
            </a:endParaRPr>
          </a:p>
          <a:p>
            <a:pPr algn="r" rtl="1">
              <a:lnSpc>
                <a:spcPct val="100000"/>
              </a:lnSpc>
            </a:pPr>
            <a:endParaRPr lang="fa-IR" b="1" dirty="0">
              <a:cs typeface="B Nazanin" panose="00000400000000000000" pitchFamily="2" charset="-78"/>
            </a:endParaRPr>
          </a:p>
        </p:txBody>
      </p:sp>
      <p:sp>
        <p:nvSpPr>
          <p:cNvPr id="4" name="Slide Number Placeholder 3">
            <a:extLst>
              <a:ext uri="{FF2B5EF4-FFF2-40B4-BE49-F238E27FC236}">
                <a16:creationId xmlns:a16="http://schemas.microsoft.com/office/drawing/2014/main" id="{C6C0FBA1-5FFB-4533-89E7-55BE3AE03835}"/>
              </a:ext>
            </a:extLst>
          </p:cNvPr>
          <p:cNvSpPr>
            <a:spLocks noGrp="1"/>
          </p:cNvSpPr>
          <p:nvPr>
            <p:ph type="sldNum" sz="quarter" idx="12"/>
          </p:nvPr>
        </p:nvSpPr>
        <p:spPr/>
        <p:txBody>
          <a:bodyPr/>
          <a:lstStyle/>
          <a:p>
            <a:fld id="{9B3A9CD7-4CFF-4125-A835-47EB38E090BC}" type="slidenum">
              <a:rPr lang="en-US" smtClean="0"/>
              <a:t>18</a:t>
            </a:fld>
            <a:endParaRPr lang="en-US"/>
          </a:p>
        </p:txBody>
      </p:sp>
    </p:spTree>
    <p:extLst>
      <p:ext uri="{BB962C8B-B14F-4D97-AF65-F5344CB8AC3E}">
        <p14:creationId xmlns:p14="http://schemas.microsoft.com/office/powerpoint/2010/main" val="46912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DF99A36-A3E5-4000-80C0-D3E4B68C07A1}"/>
              </a:ext>
            </a:extLst>
          </p:cNvPr>
          <p:cNvSpPr>
            <a:spLocks noGrp="1"/>
          </p:cNvSpPr>
          <p:nvPr>
            <p:ph type="title"/>
          </p:nvPr>
        </p:nvSpPr>
        <p:spPr>
          <a:xfrm>
            <a:off x="838200" y="114024"/>
            <a:ext cx="10515600" cy="1325563"/>
          </a:xfrm>
        </p:spPr>
        <p:txBody>
          <a:bodyPr/>
          <a:lstStyle/>
          <a:p>
            <a:pPr algn="r" rtl="1"/>
            <a:r>
              <a:rPr lang="fa-IR" sz="3600" b="1" dirty="0">
                <a:cs typeface="B Nazanin" panose="00000400000000000000" pitchFamily="2" charset="-78"/>
              </a:rPr>
              <a:t>2-3	تعیین مجموعه وظایف</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
        <p:nvSpPr>
          <p:cNvPr id="3" name="Content Placeholder 2">
            <a:extLst>
              <a:ext uri="{FF2B5EF4-FFF2-40B4-BE49-F238E27FC236}">
                <a16:creationId xmlns:a16="http://schemas.microsoft.com/office/drawing/2014/main" id="{FD46EF6C-D1F6-40B0-9F91-3A8DCABA29E3}"/>
              </a:ext>
            </a:extLst>
          </p:cNvPr>
          <p:cNvSpPr>
            <a:spLocks noGrp="1"/>
          </p:cNvSpPr>
          <p:nvPr>
            <p:ph idx="1"/>
          </p:nvPr>
        </p:nvSpPr>
        <p:spPr>
          <a:xfrm>
            <a:off x="838200" y="1439587"/>
            <a:ext cx="10515600" cy="5604669"/>
          </a:xfrm>
        </p:spPr>
        <p:txBody>
          <a:bodyPr>
            <a:normAutofit/>
          </a:bodyPr>
          <a:lstStyle/>
          <a:p>
            <a:pPr marL="0" indent="0" algn="r" rtl="1">
              <a:lnSpc>
                <a:spcPct val="100000"/>
              </a:lnSpc>
              <a:spcBef>
                <a:spcPts val="0"/>
              </a:spcBef>
              <a:spcAft>
                <a:spcPts val="500"/>
              </a:spcAft>
              <a:buNone/>
            </a:pPr>
            <a:r>
              <a:rPr lang="fa-IR" sz="2400" dirty="0">
                <a:latin typeface="Times New Roman" panose="02020603050405020304" pitchFamily="18" charset="0"/>
                <a:cs typeface="B Nazanin" panose="00000400000000000000" pitchFamily="2" charset="-78"/>
              </a:rPr>
              <a:t>با رجوع دوباره به شکل ۲-۱ ،</a:t>
            </a:r>
          </a:p>
          <a:p>
            <a:pPr marL="0" indent="0" algn="r" rtl="1">
              <a:lnSpc>
                <a:spcPct val="100000"/>
              </a:lnSpc>
              <a:spcBef>
                <a:spcPts val="0"/>
              </a:spcBef>
              <a:spcAft>
                <a:spcPts val="500"/>
              </a:spcAft>
              <a:buNone/>
            </a:pPr>
            <a:r>
              <a:rPr lang="fa-IR" sz="2400" dirty="0">
                <a:latin typeface="Times New Roman" panose="02020603050405020304" pitchFamily="18" charset="0"/>
                <a:cs typeface="B Nazanin" panose="00000400000000000000" pitchFamily="2" charset="-78"/>
              </a:rPr>
              <a:t> هر </a:t>
            </a:r>
            <a:r>
              <a:rPr lang="fa-IR" sz="2400" b="1" dirty="0">
                <a:latin typeface="Times New Roman" panose="02020603050405020304" pitchFamily="18" charset="0"/>
                <a:cs typeface="B Nazanin" panose="00000400000000000000" pitchFamily="2" charset="-78"/>
              </a:rPr>
              <a:t>اقدام</a:t>
            </a:r>
            <a:r>
              <a:rPr lang="fa-IR" sz="2400" dirty="0">
                <a:latin typeface="Times New Roman" panose="02020603050405020304" pitchFamily="18" charset="0"/>
                <a:cs typeface="B Nazanin" panose="00000400000000000000" pitchFamily="2" charset="-78"/>
              </a:rPr>
              <a:t> مهندسی نرم افزار (مثلاً استخراج که اقدامی مرتبط با فعالیت ارتباطات است) را میتوان با تعدادی از مجموعه </a:t>
            </a:r>
            <a:r>
              <a:rPr lang="fa-IR" sz="2400" b="1" dirty="0">
                <a:latin typeface="Times New Roman" panose="02020603050405020304" pitchFamily="18" charset="0"/>
                <a:cs typeface="B Nazanin" panose="00000400000000000000" pitchFamily="2" charset="-78"/>
              </a:rPr>
              <a:t>وظایف</a:t>
            </a:r>
            <a:r>
              <a:rPr lang="fa-IR" sz="2400" dirty="0">
                <a:latin typeface="Times New Roman" panose="02020603050405020304" pitchFamily="18" charset="0"/>
                <a:cs typeface="B Nazanin" panose="00000400000000000000" pitchFamily="2" charset="-78"/>
              </a:rPr>
              <a:t> متفاوت نشان داد که هر کدام مجموعه ای از </a:t>
            </a:r>
          </a:p>
          <a:p>
            <a:pPr marL="457200" indent="-457200" algn="r" rtl="1">
              <a:lnSpc>
                <a:spcPct val="100000"/>
              </a:lnSpc>
              <a:spcBef>
                <a:spcPts val="0"/>
              </a:spcBef>
              <a:spcAft>
                <a:spcPts val="500"/>
              </a:spcAft>
              <a:buAutoNum type="arabicParenR"/>
            </a:pPr>
            <a:r>
              <a:rPr lang="fa-IR" sz="2400" dirty="0">
                <a:latin typeface="Times New Roman" panose="02020603050405020304" pitchFamily="18" charset="0"/>
                <a:cs typeface="B Nazanin" panose="00000400000000000000" pitchFamily="2" charset="-78"/>
              </a:rPr>
              <a:t>وظایف کاری در مهندسی نرم افزار</a:t>
            </a:r>
          </a:p>
          <a:p>
            <a:pPr marL="457200" indent="-457200" algn="r" rtl="1">
              <a:lnSpc>
                <a:spcPct val="100000"/>
              </a:lnSpc>
              <a:spcBef>
                <a:spcPts val="0"/>
              </a:spcBef>
              <a:spcAft>
                <a:spcPts val="500"/>
              </a:spcAft>
              <a:buAutoNum type="arabicParenR"/>
            </a:pPr>
            <a:r>
              <a:rPr lang="fa-IR" sz="2400" dirty="0">
                <a:latin typeface="Times New Roman" panose="02020603050405020304" pitchFamily="18" charset="0"/>
                <a:cs typeface="B Nazanin" panose="00000400000000000000" pitchFamily="2" charset="-78"/>
              </a:rPr>
              <a:t> مرتبط با محصولات کاری</a:t>
            </a:r>
          </a:p>
          <a:p>
            <a:pPr marL="457200" indent="-457200" algn="r" rtl="1">
              <a:lnSpc>
                <a:spcPct val="100000"/>
              </a:lnSpc>
              <a:spcBef>
                <a:spcPts val="0"/>
              </a:spcBef>
              <a:spcAft>
                <a:spcPts val="500"/>
              </a:spcAft>
              <a:buAutoNum type="arabicParenR"/>
            </a:pPr>
            <a:r>
              <a:rPr lang="fa-IR" sz="2400" dirty="0">
                <a:latin typeface="Times New Roman" panose="02020603050405020304" pitchFamily="18" charset="0"/>
                <a:cs typeface="B Nazanin" panose="00000400000000000000" pitchFamily="2" charset="-78"/>
              </a:rPr>
              <a:t> نقاط تضمین کیفیت </a:t>
            </a:r>
          </a:p>
          <a:p>
            <a:pPr marL="457200" indent="-457200" algn="r" rtl="1">
              <a:lnSpc>
                <a:spcPct val="100000"/>
              </a:lnSpc>
              <a:spcBef>
                <a:spcPts val="0"/>
              </a:spcBef>
              <a:spcAft>
                <a:spcPts val="500"/>
              </a:spcAft>
              <a:buAutoNum type="arabicParenR"/>
            </a:pPr>
            <a:r>
              <a:rPr lang="fa-IR" sz="2400" dirty="0">
                <a:latin typeface="Times New Roman" panose="02020603050405020304" pitchFamily="18" charset="0"/>
                <a:cs typeface="B Nazanin" panose="00000400000000000000" pitchFamily="2" charset="-78"/>
              </a:rPr>
              <a:t>و نقاط عطف پروژه </a:t>
            </a:r>
            <a:r>
              <a:rPr lang="fa-IR" sz="2400" dirty="0" err="1">
                <a:latin typeface="Times New Roman" panose="02020603050405020304" pitchFamily="18" charset="0"/>
                <a:cs typeface="B Nazanin" panose="00000400000000000000" pitchFamily="2" charset="-78"/>
              </a:rPr>
              <a:t>اند</a:t>
            </a:r>
            <a:r>
              <a:rPr lang="fa-IR" sz="2400" dirty="0">
                <a:latin typeface="Times New Roman" panose="02020603050405020304" pitchFamily="18" charset="0"/>
                <a:cs typeface="B Nazanin" panose="00000400000000000000" pitchFamily="2" charset="-78"/>
              </a:rPr>
              <a:t> </a:t>
            </a:r>
          </a:p>
          <a:p>
            <a:pPr marL="457200" indent="-457200" algn="r" rtl="1">
              <a:lnSpc>
                <a:spcPct val="100000"/>
              </a:lnSpc>
              <a:spcBef>
                <a:spcPts val="0"/>
              </a:spcBef>
              <a:spcAft>
                <a:spcPts val="500"/>
              </a:spcAft>
              <a:buAutoNum type="arabicParenR"/>
            </a:pPr>
            <a:endParaRPr lang="fa-IR" sz="2400" dirty="0">
              <a:latin typeface="Times New Roman" panose="02020603050405020304" pitchFamily="18" charset="0"/>
              <a:cs typeface="B Nazanin" panose="00000400000000000000" pitchFamily="2" charset="-78"/>
            </a:endParaRPr>
          </a:p>
          <a:p>
            <a:pPr marL="457200" indent="-457200" algn="r" rtl="1">
              <a:lnSpc>
                <a:spcPct val="100000"/>
              </a:lnSpc>
              <a:spcBef>
                <a:spcPts val="0"/>
              </a:spcBef>
              <a:spcAft>
                <a:spcPts val="500"/>
              </a:spcAft>
              <a:buAutoNum type="arabicParenR"/>
            </a:pPr>
            <a:endParaRPr lang="fa-IR" sz="2400" dirty="0">
              <a:latin typeface="Times New Roman" panose="02020603050405020304" pitchFamily="18" charset="0"/>
              <a:cs typeface="B Nazanin" panose="00000400000000000000" pitchFamily="2" charset="-78"/>
            </a:endParaRPr>
          </a:p>
          <a:p>
            <a:pPr marL="457200" indent="-457200" algn="r" rtl="1">
              <a:lnSpc>
                <a:spcPct val="100000"/>
              </a:lnSpc>
              <a:spcBef>
                <a:spcPts val="0"/>
              </a:spcBef>
              <a:spcAft>
                <a:spcPts val="500"/>
              </a:spcAft>
              <a:buAutoNum type="arabicParenR"/>
            </a:pPr>
            <a:endParaRPr lang="fa-IR" sz="2400" dirty="0">
              <a:latin typeface="Times New Roman" panose="02020603050405020304" pitchFamily="18" charset="0"/>
              <a:cs typeface="B Nazanin" panose="00000400000000000000" pitchFamily="2" charset="-78"/>
            </a:endParaRPr>
          </a:p>
          <a:p>
            <a:pPr marL="0" indent="0" algn="r" rtl="1">
              <a:lnSpc>
                <a:spcPct val="100000"/>
              </a:lnSpc>
              <a:spcBef>
                <a:spcPts val="0"/>
              </a:spcBef>
              <a:spcAft>
                <a:spcPts val="500"/>
              </a:spcAft>
              <a:buNone/>
            </a:pPr>
            <a:r>
              <a:rPr lang="fa-IR" sz="2400" dirty="0">
                <a:latin typeface="Times New Roman" panose="02020603050405020304" pitchFamily="18" charset="0"/>
                <a:cs typeface="B Nazanin" panose="00000400000000000000" pitchFamily="2" charset="-78"/>
              </a:rPr>
              <a:t>یک </a:t>
            </a:r>
            <a:r>
              <a:rPr lang="fa-IR" sz="2400" b="1" dirty="0">
                <a:latin typeface="Times New Roman" panose="02020603050405020304" pitchFamily="18" charset="0"/>
                <a:cs typeface="B Nazanin" panose="00000400000000000000" pitchFamily="2" charset="-78"/>
              </a:rPr>
              <a:t>اقدام</a:t>
            </a:r>
            <a:r>
              <a:rPr lang="fa-IR" sz="2400" dirty="0">
                <a:latin typeface="Times New Roman" panose="02020603050405020304" pitchFamily="18" charset="0"/>
                <a:cs typeface="B Nazanin" panose="00000400000000000000" pitchFamily="2" charset="-78"/>
              </a:rPr>
              <a:t> مهندسی نرم افزار را میتوان بر </a:t>
            </a:r>
            <a:r>
              <a:rPr lang="fa-IR" sz="2400" b="1" dirty="0">
                <a:latin typeface="Times New Roman" panose="02020603050405020304" pitchFamily="18" charset="0"/>
                <a:cs typeface="B Nazanin" panose="00000400000000000000" pitchFamily="2" charset="-78"/>
              </a:rPr>
              <a:t>نیازهای</a:t>
            </a:r>
            <a:r>
              <a:rPr lang="fa-IR" sz="2400" dirty="0">
                <a:latin typeface="Times New Roman" panose="02020603050405020304" pitchFamily="18" charset="0"/>
                <a:cs typeface="B Nazanin" panose="00000400000000000000" pitchFamily="2" charset="-78"/>
              </a:rPr>
              <a:t> خاص پروژه نرم افزار و </a:t>
            </a:r>
            <a:r>
              <a:rPr lang="fa-IR" sz="2400" b="1" dirty="0">
                <a:latin typeface="Times New Roman" panose="02020603050405020304" pitchFamily="18" charset="0"/>
                <a:cs typeface="B Nazanin" panose="00000400000000000000" pitchFamily="2" charset="-78"/>
              </a:rPr>
              <a:t>خصوصیات</a:t>
            </a:r>
            <a:r>
              <a:rPr lang="fa-IR" sz="2400" dirty="0">
                <a:latin typeface="Times New Roman" panose="02020603050405020304" pitchFamily="18" charset="0"/>
                <a:cs typeface="B Nazanin" panose="00000400000000000000" pitchFamily="2" charset="-78"/>
              </a:rPr>
              <a:t> تیم نرم افزاری تطبیق داد.</a:t>
            </a:r>
            <a:br>
              <a:rPr lang="en-US" dirty="0"/>
            </a:br>
            <a:endParaRPr lang="en-US" dirty="0"/>
          </a:p>
        </p:txBody>
      </p:sp>
      <p:sp>
        <p:nvSpPr>
          <p:cNvPr id="4" name="Slide Number Placeholder 3">
            <a:extLst>
              <a:ext uri="{FF2B5EF4-FFF2-40B4-BE49-F238E27FC236}">
                <a16:creationId xmlns:a16="http://schemas.microsoft.com/office/drawing/2014/main" id="{F66C62E9-3631-4777-9A8F-1543793F09C2}"/>
              </a:ext>
            </a:extLst>
          </p:cNvPr>
          <p:cNvSpPr>
            <a:spLocks noGrp="1"/>
          </p:cNvSpPr>
          <p:nvPr>
            <p:ph type="sldNum" sz="quarter" idx="12"/>
          </p:nvPr>
        </p:nvSpPr>
        <p:spPr/>
        <p:txBody>
          <a:bodyPr/>
          <a:lstStyle/>
          <a:p>
            <a:fld id="{9B3A9CD7-4CFF-4125-A835-47EB38E090BC}" type="slidenum">
              <a:rPr lang="en-US" smtClean="0"/>
              <a:t>19</a:t>
            </a:fld>
            <a:endParaRPr lang="en-US"/>
          </a:p>
        </p:txBody>
      </p:sp>
      <p:pic>
        <p:nvPicPr>
          <p:cNvPr id="7" name="Picture 6">
            <a:extLst>
              <a:ext uri="{FF2B5EF4-FFF2-40B4-BE49-F238E27FC236}">
                <a16:creationId xmlns:a16="http://schemas.microsoft.com/office/drawing/2014/main" id="{88DE84B5-4655-4E29-A211-0B53AD26A91B}"/>
              </a:ext>
            </a:extLst>
          </p:cNvPr>
          <p:cNvPicPr>
            <a:picLocks noChangeAspect="1"/>
          </p:cNvPicPr>
          <p:nvPr/>
        </p:nvPicPr>
        <p:blipFill>
          <a:blip r:embed="rId3"/>
          <a:stretch>
            <a:fillRect/>
          </a:stretch>
        </p:blipFill>
        <p:spPr>
          <a:xfrm>
            <a:off x="1068457" y="2871968"/>
            <a:ext cx="6200939" cy="2052000"/>
          </a:xfrm>
          <a:prstGeom prst="rect">
            <a:avLst/>
          </a:prstGeom>
        </p:spPr>
      </p:pic>
    </p:spTree>
    <p:extLst>
      <p:ext uri="{BB962C8B-B14F-4D97-AF65-F5344CB8AC3E}">
        <p14:creationId xmlns:p14="http://schemas.microsoft.com/office/powerpoint/2010/main" val="244104091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7EB0-DBA9-4571-A19A-1AAC6C2AA4E8}"/>
              </a:ext>
            </a:extLst>
          </p:cNvPr>
          <p:cNvSpPr>
            <a:spLocks noGrp="1"/>
          </p:cNvSpPr>
          <p:nvPr>
            <p:ph type="title"/>
          </p:nvPr>
        </p:nvSpPr>
        <p:spPr/>
        <p:txBody>
          <a:bodyPr/>
          <a:lstStyle/>
          <a:p>
            <a:pPr algn="r" rtl="1"/>
            <a:r>
              <a:rPr kumimoji="0" lang="fa-IR" sz="3600" b="1" i="0" u="none" strike="noStrike" kern="1200" cap="none" spc="0" normalizeH="0" baseline="0" noProof="0" dirty="0">
                <a:ln>
                  <a:noFill/>
                </a:ln>
                <a:solidFill>
                  <a:prstClr val="black"/>
                </a:solidFill>
                <a:effectLst/>
                <a:uLnTx/>
                <a:uFillTx/>
                <a:latin typeface="Calibri Light" panose="020F0302020204030204"/>
                <a:ea typeface="+mj-ea"/>
                <a:cs typeface="B Nazanin" panose="00000400000000000000" pitchFamily="2" charset="-78"/>
              </a:rPr>
              <a:t>فصل دوم- مدل های فرآیند</a:t>
            </a:r>
            <a:r>
              <a:rPr kumimoji="0" lang="en-US" sz="3600" b="1" i="0" u="none" strike="noStrike" kern="1200" cap="none" spc="0" normalizeH="0" baseline="0" noProof="0" dirty="0">
                <a:ln>
                  <a:noFill/>
                </a:ln>
                <a:solidFill>
                  <a:prstClr val="black"/>
                </a:solidFill>
                <a:effectLst/>
                <a:uLnTx/>
                <a:uFillTx/>
                <a:latin typeface="Calibri Light" panose="020F0302020204030204"/>
                <a:ea typeface="+mj-ea"/>
                <a:cs typeface="B Nazanin" panose="00000400000000000000" pitchFamily="2" charset="-78"/>
              </a:rPr>
              <a:t>                         </a:t>
            </a:r>
            <a:r>
              <a:rPr kumimoji="0" lang="fa-IR" sz="3600" b="1" i="0" u="none" strike="noStrike" kern="1200" cap="none" spc="0" normalizeH="0" baseline="0" noProof="0" dirty="0">
                <a:ln>
                  <a:noFill/>
                </a:ln>
                <a:solidFill>
                  <a:prstClr val="black"/>
                </a:solidFill>
                <a:effectLst/>
                <a:uLnTx/>
                <a:uFillTx/>
                <a:latin typeface="Calibri Light" panose="020F0302020204030204"/>
                <a:ea typeface="+mj-ea"/>
                <a:cs typeface="B Nazanin" panose="00000400000000000000" pitchFamily="2" charset="-78"/>
              </a:rPr>
              <a:t> </a:t>
            </a:r>
            <a:endParaRPr lang="en-US" dirty="0"/>
          </a:p>
        </p:txBody>
      </p:sp>
      <p:sp>
        <p:nvSpPr>
          <p:cNvPr id="3" name="Content Placeholder 2">
            <a:extLst>
              <a:ext uri="{FF2B5EF4-FFF2-40B4-BE49-F238E27FC236}">
                <a16:creationId xmlns:a16="http://schemas.microsoft.com/office/drawing/2014/main" id="{E97AD1F2-F982-4ECA-99F9-8055E135DB9E}"/>
              </a:ext>
            </a:extLst>
          </p:cNvPr>
          <p:cNvSpPr>
            <a:spLocks noGrp="1"/>
          </p:cNvSpPr>
          <p:nvPr>
            <p:ph idx="1"/>
          </p:nvPr>
        </p:nvSpPr>
        <p:spPr>
          <a:xfrm>
            <a:off x="838200" y="1825625"/>
            <a:ext cx="8835887" cy="4351338"/>
          </a:xfrm>
        </p:spPr>
        <p:txBody>
          <a:bodyPr>
            <a:normAutofit lnSpcReduction="10000"/>
          </a:bodyPr>
          <a:lstStyle/>
          <a:p>
            <a:pPr marL="0" indent="0" algn="r" rtl="1">
              <a:lnSpc>
                <a:spcPct val="100000"/>
              </a:lnSpc>
              <a:buNone/>
            </a:pPr>
            <a:r>
              <a:rPr lang="fa-IR" b="1" dirty="0">
                <a:cs typeface="B Nazanin" panose="00000400000000000000" pitchFamily="2" charset="-78"/>
              </a:rPr>
              <a:t>2-0	مقدمه</a:t>
            </a:r>
          </a:p>
          <a:p>
            <a:pPr marL="0" indent="0" algn="r" rtl="1">
              <a:lnSpc>
                <a:spcPct val="100000"/>
              </a:lnSpc>
              <a:buNone/>
            </a:pPr>
            <a:r>
              <a:rPr lang="fa-IR" b="1" dirty="0">
                <a:solidFill>
                  <a:schemeClr val="bg1">
                    <a:lumMod val="50000"/>
                  </a:schemeClr>
                </a:solidFill>
                <a:cs typeface="B Nazanin" panose="00000400000000000000" pitchFamily="2" charset="-78"/>
              </a:rPr>
              <a:t>2-1	مدل فرآیند کلی</a:t>
            </a:r>
          </a:p>
          <a:p>
            <a:pPr marL="0" indent="0" algn="r" rtl="1">
              <a:lnSpc>
                <a:spcPct val="100000"/>
              </a:lnSpc>
              <a:buNone/>
            </a:pPr>
            <a:r>
              <a:rPr lang="fa-IR" b="1" dirty="0">
                <a:solidFill>
                  <a:schemeClr val="bg1">
                    <a:lumMod val="50000"/>
                  </a:schemeClr>
                </a:solidFill>
                <a:cs typeface="B Nazanin" panose="00000400000000000000" pitchFamily="2" charset="-78"/>
              </a:rPr>
              <a:t>2-2	تعریف فعالیت چارچوبی</a:t>
            </a:r>
          </a:p>
          <a:p>
            <a:pPr marL="0" indent="0" algn="r" rtl="1">
              <a:lnSpc>
                <a:spcPct val="100000"/>
              </a:lnSpc>
              <a:buNone/>
            </a:pPr>
            <a:r>
              <a:rPr lang="fa-IR" b="1" dirty="0">
                <a:solidFill>
                  <a:schemeClr val="bg1">
                    <a:lumMod val="50000"/>
                  </a:schemeClr>
                </a:solidFill>
                <a:cs typeface="B Nazanin" panose="00000400000000000000" pitchFamily="2" charset="-78"/>
              </a:rPr>
              <a:t>2-3	تعیین مجموعه وظایف</a:t>
            </a:r>
          </a:p>
          <a:p>
            <a:pPr marL="0" indent="0" algn="r" rtl="1">
              <a:lnSpc>
                <a:spcPct val="100000"/>
              </a:lnSpc>
              <a:buNone/>
            </a:pPr>
            <a:r>
              <a:rPr lang="fa-IR" b="1" dirty="0">
                <a:solidFill>
                  <a:schemeClr val="bg1">
                    <a:lumMod val="50000"/>
                  </a:schemeClr>
                </a:solidFill>
                <a:cs typeface="B Nazanin" panose="00000400000000000000" pitchFamily="2" charset="-78"/>
              </a:rPr>
              <a:t>2-4	ارزیابی و بهبود فرآیند</a:t>
            </a:r>
          </a:p>
          <a:p>
            <a:pPr marL="0" indent="0" algn="r" rtl="1">
              <a:lnSpc>
                <a:spcPct val="100000"/>
              </a:lnSpc>
              <a:buNone/>
            </a:pPr>
            <a:r>
              <a:rPr lang="fa-IR" b="1" dirty="0">
                <a:solidFill>
                  <a:schemeClr val="bg1">
                    <a:lumMod val="50000"/>
                  </a:schemeClr>
                </a:solidFill>
                <a:cs typeface="B Nazanin" panose="00000400000000000000" pitchFamily="2" charset="-78"/>
              </a:rPr>
              <a:t>2-5 	مدل های فرآیند تجویزی</a:t>
            </a:r>
          </a:p>
          <a:p>
            <a:pPr marL="0" indent="0" algn="r" rtl="1">
              <a:lnSpc>
                <a:spcPct val="100000"/>
              </a:lnSpc>
              <a:buNone/>
            </a:pPr>
            <a:r>
              <a:rPr lang="fa-IR" b="1" dirty="0">
                <a:solidFill>
                  <a:schemeClr val="bg1">
                    <a:lumMod val="50000"/>
                  </a:schemeClr>
                </a:solidFill>
                <a:cs typeface="B Nazanin" panose="00000400000000000000" pitchFamily="2" charset="-78"/>
              </a:rPr>
              <a:t>          </a:t>
            </a:r>
            <a:r>
              <a:rPr lang="fa-IR" dirty="0" err="1">
                <a:solidFill>
                  <a:schemeClr val="bg1">
                    <a:lumMod val="50000"/>
                  </a:schemeClr>
                </a:solidFill>
                <a:cs typeface="B Nazanin" panose="00000400000000000000" pitchFamily="2" charset="-78"/>
              </a:rPr>
              <a:t>آبشاری</a:t>
            </a:r>
            <a:r>
              <a:rPr lang="fa-IR" dirty="0">
                <a:solidFill>
                  <a:schemeClr val="bg1">
                    <a:lumMod val="50000"/>
                  </a:schemeClr>
                </a:solidFill>
                <a:cs typeface="B Nazanin" panose="00000400000000000000" pitchFamily="2" charset="-78"/>
              </a:rPr>
              <a:t>، ساخت نمونه اولیه، تکاملی، یکپارچه</a:t>
            </a:r>
          </a:p>
          <a:p>
            <a:pPr marL="0" indent="0" algn="r" rtl="1">
              <a:lnSpc>
                <a:spcPct val="100000"/>
              </a:lnSpc>
              <a:buNone/>
            </a:pPr>
            <a:r>
              <a:rPr lang="fa-IR" b="1" dirty="0">
                <a:solidFill>
                  <a:schemeClr val="bg1">
                    <a:lumMod val="50000"/>
                  </a:schemeClr>
                </a:solidFill>
                <a:cs typeface="B Nazanin" panose="00000400000000000000" pitchFamily="2" charset="-78"/>
              </a:rPr>
              <a:t>2-6	محصول و فرآیند</a:t>
            </a:r>
            <a:endParaRPr lang="en-US" b="1" dirty="0">
              <a:solidFill>
                <a:schemeClr val="bg1">
                  <a:lumMod val="50000"/>
                </a:schemeClr>
              </a:solidFill>
              <a:cs typeface="B Nazanin" panose="00000400000000000000" pitchFamily="2" charset="-78"/>
            </a:endParaRPr>
          </a:p>
          <a:p>
            <a:pPr algn="r" rtl="1">
              <a:lnSpc>
                <a:spcPct val="100000"/>
              </a:lnSpc>
            </a:pPr>
            <a:endParaRPr lang="fa-IR" b="1" dirty="0">
              <a:cs typeface="B Nazanin" panose="00000400000000000000" pitchFamily="2" charset="-78"/>
            </a:endParaRPr>
          </a:p>
          <a:p>
            <a:pPr algn="r" rtl="1">
              <a:lnSpc>
                <a:spcPct val="100000"/>
              </a:lnSpc>
            </a:pPr>
            <a:endParaRPr lang="fa-IR" b="1" dirty="0">
              <a:cs typeface="B Nazanin" panose="00000400000000000000" pitchFamily="2" charset="-78"/>
            </a:endParaRPr>
          </a:p>
        </p:txBody>
      </p:sp>
      <p:sp>
        <p:nvSpPr>
          <p:cNvPr id="4" name="Slide Number Placeholder 3">
            <a:extLst>
              <a:ext uri="{FF2B5EF4-FFF2-40B4-BE49-F238E27FC236}">
                <a16:creationId xmlns:a16="http://schemas.microsoft.com/office/drawing/2014/main" id="{C6C0FBA1-5FFB-4533-89E7-55BE3AE03835}"/>
              </a:ext>
            </a:extLst>
          </p:cNvPr>
          <p:cNvSpPr>
            <a:spLocks noGrp="1"/>
          </p:cNvSpPr>
          <p:nvPr>
            <p:ph type="sldNum" sz="quarter" idx="12"/>
          </p:nvPr>
        </p:nvSpPr>
        <p:spPr/>
        <p:txBody>
          <a:bodyPr/>
          <a:lstStyle/>
          <a:p>
            <a:fld id="{9B3A9CD7-4CFF-4125-A835-47EB38E090BC}" type="slidenum">
              <a:rPr lang="en-US" smtClean="0"/>
              <a:t>2</a:t>
            </a:fld>
            <a:endParaRPr lang="en-US"/>
          </a:p>
        </p:txBody>
      </p:sp>
    </p:spTree>
    <p:extLst>
      <p:ext uri="{BB962C8B-B14F-4D97-AF65-F5344CB8AC3E}">
        <p14:creationId xmlns:p14="http://schemas.microsoft.com/office/powerpoint/2010/main" val="3836409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E388E0-5C33-4696-9D40-CF7A155969F8}"/>
              </a:ext>
            </a:extLst>
          </p:cNvPr>
          <p:cNvSpPr>
            <a:spLocks noGrp="1"/>
          </p:cNvSpPr>
          <p:nvPr>
            <p:ph idx="1"/>
          </p:nvPr>
        </p:nvSpPr>
        <p:spPr>
          <a:xfrm>
            <a:off x="0" y="1134542"/>
            <a:ext cx="11353800" cy="5723457"/>
          </a:xfrm>
          <a:ln>
            <a:solidFill>
              <a:schemeClr val="bg1">
                <a:lumMod val="50000"/>
              </a:schemeClr>
            </a:solidFill>
          </a:ln>
        </p:spPr>
        <p:txBody>
          <a:bodyPr>
            <a:normAutofit lnSpcReduction="10000"/>
          </a:bodyPr>
          <a:lstStyle/>
          <a:p>
            <a:pPr marL="0" indent="0" algn="r" rtl="1">
              <a:spcBef>
                <a:spcPts val="0"/>
              </a:spcBef>
              <a:spcAft>
                <a:spcPts val="500"/>
              </a:spcAft>
              <a:buNone/>
            </a:pPr>
            <a:r>
              <a:rPr lang="fa-IR" sz="2400" b="1" dirty="0">
                <a:latin typeface="Times New Roman" panose="02020603050405020304" pitchFamily="18" charset="0"/>
                <a:cs typeface="B Nazanin" panose="00000400000000000000" pitchFamily="2" charset="-78"/>
              </a:rPr>
              <a:t>مجموعه وظایف</a:t>
            </a:r>
          </a:p>
          <a:p>
            <a:pPr algn="r" rtl="1">
              <a:lnSpc>
                <a:spcPct val="100000"/>
              </a:lnSpc>
              <a:spcBef>
                <a:spcPts val="0"/>
              </a:spcBef>
              <a:spcAft>
                <a:spcPts val="500"/>
              </a:spcAft>
            </a:pPr>
            <a:r>
              <a:rPr lang="fa-IR" sz="2400" dirty="0">
                <a:latin typeface="Times New Roman" panose="02020603050405020304" pitchFamily="18" charset="0"/>
                <a:cs typeface="B Nazanin" panose="00000400000000000000" pitchFamily="2" charset="-78"/>
              </a:rPr>
              <a:t>در یک مجموعه </a:t>
            </a:r>
            <a:r>
              <a:rPr lang="fa-IR" sz="2400" b="1" dirty="0">
                <a:latin typeface="Times New Roman" panose="02020603050405020304" pitchFamily="18" charset="0"/>
                <a:cs typeface="B Nazanin" panose="00000400000000000000" pitchFamily="2" charset="-78"/>
              </a:rPr>
              <a:t>وظایف</a:t>
            </a:r>
            <a:r>
              <a:rPr lang="fa-IR" sz="2400" dirty="0">
                <a:latin typeface="Times New Roman" panose="02020603050405020304" pitchFamily="18" charset="0"/>
                <a:cs typeface="B Nazanin" panose="00000400000000000000" pitchFamily="2" charset="-78"/>
              </a:rPr>
              <a:t>، </a:t>
            </a:r>
            <a:r>
              <a:rPr lang="fa-IR" sz="2400" b="1" dirty="0">
                <a:latin typeface="Times New Roman" panose="02020603050405020304" pitchFamily="18" charset="0"/>
                <a:cs typeface="B Nazanin" panose="00000400000000000000" pitchFamily="2" charset="-78"/>
              </a:rPr>
              <a:t>کارهای واقعی تعیین میشود که باید برای پیشبرد اهداف یک اقدام مهندسی نرم افزار انجام شوند. </a:t>
            </a:r>
          </a:p>
          <a:p>
            <a:pPr algn="r" rtl="1">
              <a:lnSpc>
                <a:spcPct val="100000"/>
              </a:lnSpc>
              <a:spcBef>
                <a:spcPts val="0"/>
              </a:spcBef>
              <a:spcAft>
                <a:spcPts val="500"/>
              </a:spcAft>
            </a:pPr>
            <a:r>
              <a:rPr lang="fa-IR" sz="2400" dirty="0">
                <a:latin typeface="Times New Roman" panose="02020603050405020304" pitchFamily="18" charset="0"/>
                <a:cs typeface="B Nazanin" panose="00000400000000000000" pitchFamily="2" charset="-78"/>
              </a:rPr>
              <a:t>برای مثال </a:t>
            </a:r>
            <a:r>
              <a:rPr lang="fa-IR" sz="2400" b="1" dirty="0">
                <a:latin typeface="Times New Roman" panose="02020603050405020304" pitchFamily="18" charset="0"/>
                <a:cs typeface="B Nazanin" panose="00000400000000000000" pitchFamily="2" charset="-78"/>
              </a:rPr>
              <a:t>استخراج،</a:t>
            </a:r>
            <a:r>
              <a:rPr lang="fa-IR" sz="2400" dirty="0">
                <a:latin typeface="Times New Roman" panose="02020603050405020304" pitchFamily="18" charset="0"/>
                <a:cs typeface="B Nazanin" panose="00000400000000000000" pitchFamily="2" charset="-78"/>
              </a:rPr>
              <a:t> یا به عبارت عوامانه تر آن </a:t>
            </a:r>
            <a:r>
              <a:rPr lang="fa-IR" sz="2400" u="sng" dirty="0">
                <a:latin typeface="Times New Roman" panose="02020603050405020304" pitchFamily="18" charset="0"/>
                <a:cs typeface="B Nazanin" panose="00000400000000000000" pitchFamily="2" charset="-78"/>
              </a:rPr>
              <a:t>جمع آوری نیازمندیها </a:t>
            </a:r>
            <a:r>
              <a:rPr lang="fa-IR" sz="2400" dirty="0">
                <a:latin typeface="Times New Roman" panose="02020603050405020304" pitchFamily="18" charset="0"/>
                <a:cs typeface="B Nazanin" panose="00000400000000000000" pitchFamily="2" charset="-78"/>
              </a:rPr>
              <a:t>یک </a:t>
            </a:r>
            <a:r>
              <a:rPr lang="fa-IR" sz="2400" b="1" dirty="0">
                <a:latin typeface="Times New Roman" panose="02020603050405020304" pitchFamily="18" charset="0"/>
                <a:cs typeface="B Nazanin" panose="00000400000000000000" pitchFamily="2" charset="-78"/>
              </a:rPr>
              <a:t>اقدام</a:t>
            </a:r>
            <a:r>
              <a:rPr lang="fa-IR" sz="2400" dirty="0">
                <a:latin typeface="Times New Roman" panose="02020603050405020304" pitchFamily="18" charset="0"/>
                <a:cs typeface="B Nazanin" panose="00000400000000000000" pitchFamily="2" charset="-78"/>
              </a:rPr>
              <a:t> مهم در مهندسی نرم افزار است که طی </a:t>
            </a:r>
            <a:r>
              <a:rPr lang="fa-IR" sz="2400" b="1" dirty="0">
                <a:latin typeface="Times New Roman" panose="02020603050405020304" pitchFamily="18" charset="0"/>
                <a:cs typeface="B Nazanin" panose="00000400000000000000" pitchFamily="2" charset="-78"/>
              </a:rPr>
              <a:t>فعالیت</a:t>
            </a:r>
            <a:r>
              <a:rPr lang="fa-IR" sz="2400" dirty="0">
                <a:latin typeface="Times New Roman" panose="02020603050405020304" pitchFamily="18" charset="0"/>
                <a:cs typeface="B Nazanin" panose="00000400000000000000" pitchFamily="2" charset="-78"/>
              </a:rPr>
              <a:t> </a:t>
            </a:r>
            <a:r>
              <a:rPr lang="fa-IR" sz="2400" u="sng" dirty="0">
                <a:latin typeface="Times New Roman" panose="02020603050405020304" pitchFamily="18" charset="0"/>
                <a:cs typeface="B Nazanin" panose="00000400000000000000" pitchFamily="2" charset="-78"/>
              </a:rPr>
              <a:t>ارتباطات</a:t>
            </a:r>
            <a:r>
              <a:rPr lang="fa-IR" sz="2400" dirty="0">
                <a:latin typeface="Times New Roman" panose="02020603050405020304" pitchFamily="18" charset="0"/>
                <a:cs typeface="B Nazanin" panose="00000400000000000000" pitchFamily="2" charset="-78"/>
              </a:rPr>
              <a:t> رخ میدهد.</a:t>
            </a:r>
          </a:p>
          <a:p>
            <a:pPr algn="r" rtl="1">
              <a:lnSpc>
                <a:spcPct val="100000"/>
              </a:lnSpc>
              <a:spcBef>
                <a:spcPts val="0"/>
              </a:spcBef>
              <a:spcAft>
                <a:spcPts val="500"/>
              </a:spcAft>
            </a:pPr>
            <a:r>
              <a:rPr lang="fa-IR" sz="2400" dirty="0">
                <a:latin typeface="Times New Roman" panose="02020603050405020304" pitchFamily="18" charset="0"/>
                <a:cs typeface="B Nazanin" panose="00000400000000000000" pitchFamily="2" charset="-78"/>
              </a:rPr>
              <a:t> </a:t>
            </a:r>
            <a:r>
              <a:rPr lang="fa-IR" sz="2400" b="1" dirty="0">
                <a:latin typeface="Times New Roman" panose="02020603050405020304" pitchFamily="18" charset="0"/>
                <a:cs typeface="B Nazanin" panose="00000400000000000000" pitchFamily="2" charset="-78"/>
              </a:rPr>
              <a:t>هدف</a:t>
            </a:r>
            <a:r>
              <a:rPr lang="fa-IR" sz="2400" dirty="0">
                <a:latin typeface="Times New Roman" panose="02020603050405020304" pitchFamily="18" charset="0"/>
                <a:cs typeface="B Nazanin" panose="00000400000000000000" pitchFamily="2" charset="-78"/>
              </a:rPr>
              <a:t> از جمع آوری نیازمندیها، آن است که بدانیم </a:t>
            </a:r>
            <a:r>
              <a:rPr lang="fa-IR" sz="2400" dirty="0" err="1">
                <a:latin typeface="Times New Roman" panose="02020603050405020304" pitchFamily="18" charset="0"/>
                <a:cs typeface="B Nazanin" panose="00000400000000000000" pitchFamily="2" charset="-78"/>
              </a:rPr>
              <a:t>ذینفعان</a:t>
            </a:r>
            <a:r>
              <a:rPr lang="fa-IR" sz="2400" dirty="0">
                <a:latin typeface="Times New Roman" panose="02020603050405020304" pitchFamily="18" charset="0"/>
                <a:cs typeface="B Nazanin" panose="00000400000000000000" pitchFamily="2" charset="-78"/>
              </a:rPr>
              <a:t> گوناگون، از نرم افزاری که قرار است ساخته شود چه </a:t>
            </a:r>
            <a:r>
              <a:rPr lang="fa-IR" sz="2400" b="1" dirty="0">
                <a:latin typeface="Times New Roman" panose="02020603050405020304" pitchFamily="18" charset="0"/>
                <a:cs typeface="B Nazanin" panose="00000400000000000000" pitchFamily="2" charset="-78"/>
              </a:rPr>
              <a:t>انتظاری</a:t>
            </a:r>
            <a:r>
              <a:rPr lang="fa-IR" sz="2400" dirty="0">
                <a:latin typeface="Times New Roman" panose="02020603050405020304" pitchFamily="18" charset="0"/>
                <a:cs typeface="B Nazanin" panose="00000400000000000000" pitchFamily="2" charset="-78"/>
              </a:rPr>
              <a:t> دارند.</a:t>
            </a:r>
          </a:p>
          <a:p>
            <a:pPr algn="r" rtl="1">
              <a:lnSpc>
                <a:spcPct val="100000"/>
              </a:lnSpc>
              <a:spcBef>
                <a:spcPts val="0"/>
              </a:spcBef>
              <a:spcAft>
                <a:spcPts val="500"/>
              </a:spcAft>
            </a:pPr>
            <a:endParaRPr lang="fa-IR" sz="2400" dirty="0">
              <a:latin typeface="Times New Roman" panose="02020603050405020304" pitchFamily="18" charset="0"/>
              <a:cs typeface="B Nazanin" panose="00000400000000000000" pitchFamily="2" charset="-78"/>
            </a:endParaRPr>
          </a:p>
          <a:p>
            <a:pPr algn="r" rtl="1">
              <a:lnSpc>
                <a:spcPct val="100000"/>
              </a:lnSpc>
              <a:spcBef>
                <a:spcPts val="0"/>
              </a:spcBef>
              <a:spcAft>
                <a:spcPts val="500"/>
              </a:spcAft>
            </a:pPr>
            <a:r>
              <a:rPr lang="fa-IR" sz="2400" dirty="0">
                <a:latin typeface="Times New Roman" panose="02020603050405020304" pitchFamily="18" charset="0"/>
                <a:cs typeface="B Nazanin" panose="00000400000000000000" pitchFamily="2" charset="-78"/>
              </a:rPr>
              <a:t> برای یک پروژه ی </a:t>
            </a:r>
            <a:r>
              <a:rPr lang="fa-IR" sz="2400" b="1" dirty="0">
                <a:latin typeface="Times New Roman" panose="02020603050405020304" pitchFamily="18" charset="0"/>
                <a:cs typeface="B Nazanin" panose="00000400000000000000" pitchFamily="2" charset="-78"/>
              </a:rPr>
              <a:t>ساده</a:t>
            </a:r>
            <a:r>
              <a:rPr lang="fa-IR" sz="2400" dirty="0">
                <a:latin typeface="Times New Roman" panose="02020603050405020304" pitchFamily="18" charset="0"/>
                <a:cs typeface="B Nazanin" panose="00000400000000000000" pitchFamily="2" charset="-78"/>
              </a:rPr>
              <a:t> و نسبتاً </a:t>
            </a:r>
            <a:r>
              <a:rPr lang="fa-IR" sz="2400" b="1" dirty="0">
                <a:latin typeface="Times New Roman" panose="02020603050405020304" pitchFamily="18" charset="0"/>
                <a:cs typeface="B Nazanin" panose="00000400000000000000" pitchFamily="2" charset="-78"/>
              </a:rPr>
              <a:t>کوچک،</a:t>
            </a:r>
            <a:r>
              <a:rPr lang="fa-IR" sz="2400" dirty="0">
                <a:latin typeface="Times New Roman" panose="02020603050405020304" pitchFamily="18" charset="0"/>
                <a:cs typeface="B Nazanin" panose="00000400000000000000" pitchFamily="2" charset="-78"/>
              </a:rPr>
              <a:t> مجموعه وظایف برای جمع آوری نیازمندیها ممکن است به صورت زیر باشد.</a:t>
            </a:r>
          </a:p>
          <a:p>
            <a:pPr marL="457200" lvl="1" indent="0" algn="r" rtl="1">
              <a:lnSpc>
                <a:spcPct val="100000"/>
              </a:lnSpc>
              <a:spcBef>
                <a:spcPts val="0"/>
              </a:spcBef>
              <a:spcAft>
                <a:spcPts val="500"/>
              </a:spcAft>
              <a:buNone/>
            </a:pPr>
            <a:r>
              <a:rPr lang="fa-IR" sz="2000" dirty="0">
                <a:latin typeface="Times New Roman" panose="02020603050405020304" pitchFamily="18" charset="0"/>
                <a:cs typeface="B Nazanin" panose="00000400000000000000" pitchFamily="2" charset="-78"/>
              </a:rPr>
              <a:t>۱ تهیه فهرستی از </a:t>
            </a:r>
            <a:r>
              <a:rPr lang="fa-IR" sz="2000" dirty="0" err="1">
                <a:latin typeface="Times New Roman" panose="02020603050405020304" pitchFamily="18" charset="0"/>
                <a:cs typeface="B Nazanin" panose="00000400000000000000" pitchFamily="2" charset="-78"/>
              </a:rPr>
              <a:t>ذینفعان</a:t>
            </a:r>
            <a:r>
              <a:rPr lang="fa-IR" sz="2000" dirty="0">
                <a:latin typeface="Times New Roman" panose="02020603050405020304" pitchFamily="18" charset="0"/>
                <a:cs typeface="B Nazanin" panose="00000400000000000000" pitchFamily="2" charset="-78"/>
              </a:rPr>
              <a:t> در پروژه</a:t>
            </a:r>
          </a:p>
          <a:p>
            <a:pPr marL="457200" lvl="1" indent="0" algn="r" rtl="1">
              <a:lnSpc>
                <a:spcPct val="100000"/>
              </a:lnSpc>
              <a:spcBef>
                <a:spcPts val="0"/>
              </a:spcBef>
              <a:spcAft>
                <a:spcPts val="500"/>
              </a:spcAft>
              <a:buNone/>
            </a:pPr>
            <a:r>
              <a:rPr lang="fa-IR" sz="2000" dirty="0">
                <a:latin typeface="Times New Roman" panose="02020603050405020304" pitchFamily="18" charset="0"/>
                <a:cs typeface="B Nazanin" panose="00000400000000000000" pitchFamily="2" charset="-78"/>
              </a:rPr>
              <a:t>2 دعوت از همه ی </a:t>
            </a:r>
            <a:r>
              <a:rPr lang="fa-IR" sz="2000" dirty="0" err="1">
                <a:latin typeface="Times New Roman" panose="02020603050405020304" pitchFamily="18" charset="0"/>
                <a:cs typeface="B Nazanin" panose="00000400000000000000" pitchFamily="2" charset="-78"/>
              </a:rPr>
              <a:t>ذینفعان</a:t>
            </a:r>
            <a:r>
              <a:rPr lang="fa-IR" sz="2000" dirty="0">
                <a:latin typeface="Times New Roman" panose="02020603050405020304" pitchFamily="18" charset="0"/>
                <a:cs typeface="B Nazanin" panose="00000400000000000000" pitchFamily="2" charset="-78"/>
              </a:rPr>
              <a:t> برای یک جلسه غیر رسمی</a:t>
            </a:r>
          </a:p>
          <a:p>
            <a:pPr marL="457200" lvl="1" indent="0" algn="r" rtl="1">
              <a:lnSpc>
                <a:spcPct val="100000"/>
              </a:lnSpc>
              <a:spcBef>
                <a:spcPts val="0"/>
              </a:spcBef>
              <a:spcAft>
                <a:spcPts val="500"/>
              </a:spcAft>
              <a:buNone/>
            </a:pPr>
            <a:r>
              <a:rPr lang="fa-IR" sz="2000" dirty="0">
                <a:latin typeface="Times New Roman" panose="02020603050405020304" pitchFamily="18" charset="0"/>
                <a:cs typeface="B Nazanin" panose="00000400000000000000" pitchFamily="2" charset="-78"/>
              </a:rPr>
              <a:t>3 درخواست از </a:t>
            </a:r>
            <a:r>
              <a:rPr lang="fa-IR" sz="2000" dirty="0" err="1">
                <a:latin typeface="Times New Roman" panose="02020603050405020304" pitchFamily="18" charset="0"/>
                <a:cs typeface="B Nazanin" panose="00000400000000000000" pitchFamily="2" charset="-78"/>
              </a:rPr>
              <a:t>ذینفعان</a:t>
            </a:r>
            <a:r>
              <a:rPr lang="fa-IR" sz="2000" dirty="0">
                <a:latin typeface="Times New Roman" panose="02020603050405020304" pitchFamily="18" charset="0"/>
                <a:cs typeface="B Nazanin" panose="00000400000000000000" pitchFamily="2" charset="-78"/>
              </a:rPr>
              <a:t> برای تهیه فهرستی از ویژگیها و قابلیتهای مورد نیاز</a:t>
            </a:r>
          </a:p>
          <a:p>
            <a:pPr marL="457200" lvl="1" indent="0" algn="r" rtl="1">
              <a:lnSpc>
                <a:spcPct val="100000"/>
              </a:lnSpc>
              <a:spcBef>
                <a:spcPts val="0"/>
              </a:spcBef>
              <a:spcAft>
                <a:spcPts val="500"/>
              </a:spcAft>
              <a:buNone/>
            </a:pPr>
            <a:r>
              <a:rPr lang="fa-IR" sz="2000" dirty="0">
                <a:latin typeface="Times New Roman" panose="02020603050405020304" pitchFamily="18" charset="0"/>
                <a:cs typeface="B Nazanin" panose="00000400000000000000" pitchFamily="2" charset="-78"/>
              </a:rPr>
              <a:t>4 بحث درباره نیازمندیها و تهیه فهرست نهایی</a:t>
            </a:r>
          </a:p>
          <a:p>
            <a:pPr marL="457200" lvl="1" indent="0" algn="r" rtl="1">
              <a:lnSpc>
                <a:spcPct val="100000"/>
              </a:lnSpc>
              <a:spcBef>
                <a:spcPts val="0"/>
              </a:spcBef>
              <a:spcAft>
                <a:spcPts val="500"/>
              </a:spcAft>
              <a:buNone/>
            </a:pPr>
            <a:r>
              <a:rPr lang="fa-IR" sz="2000" dirty="0">
                <a:latin typeface="Times New Roman" panose="02020603050405020304" pitchFamily="18" charset="0"/>
                <a:cs typeface="B Nazanin" panose="00000400000000000000" pitchFamily="2" charset="-78"/>
              </a:rPr>
              <a:t>۵ اولویت بندی نیازمندیها </a:t>
            </a:r>
          </a:p>
          <a:p>
            <a:pPr marL="457200" lvl="1" indent="0" algn="r" rtl="1">
              <a:lnSpc>
                <a:spcPct val="100000"/>
              </a:lnSpc>
              <a:spcBef>
                <a:spcPts val="0"/>
              </a:spcBef>
              <a:spcAft>
                <a:spcPts val="500"/>
              </a:spcAft>
              <a:buNone/>
            </a:pPr>
            <a:r>
              <a:rPr lang="fa-IR" sz="2000" dirty="0">
                <a:latin typeface="Times New Roman" panose="02020603050405020304" pitchFamily="18" charset="0"/>
                <a:cs typeface="B Nazanin" panose="00000400000000000000" pitchFamily="2" charset="-78"/>
              </a:rPr>
              <a:t>6 ذکر حوزه های عدم قطعیت</a:t>
            </a:r>
          </a:p>
          <a:p>
            <a:pPr marL="0" indent="0">
              <a:buNone/>
            </a:pPr>
            <a:endParaRPr lang="en-US" dirty="0"/>
          </a:p>
        </p:txBody>
      </p:sp>
      <p:sp>
        <p:nvSpPr>
          <p:cNvPr id="4" name="Slide Number Placeholder 3">
            <a:extLst>
              <a:ext uri="{FF2B5EF4-FFF2-40B4-BE49-F238E27FC236}">
                <a16:creationId xmlns:a16="http://schemas.microsoft.com/office/drawing/2014/main" id="{4AFAD43D-F0A5-454C-9F95-A5478C2D8A77}"/>
              </a:ext>
            </a:extLst>
          </p:cNvPr>
          <p:cNvSpPr>
            <a:spLocks noGrp="1"/>
          </p:cNvSpPr>
          <p:nvPr>
            <p:ph type="sldNum" sz="quarter" idx="12"/>
          </p:nvPr>
        </p:nvSpPr>
        <p:spPr/>
        <p:txBody>
          <a:bodyPr/>
          <a:lstStyle/>
          <a:p>
            <a:fld id="{9B3A9CD7-4CFF-4125-A835-47EB38E090BC}" type="slidenum">
              <a:rPr lang="en-US" smtClean="0"/>
              <a:t>20</a:t>
            </a:fld>
            <a:endParaRPr lang="en-US" dirty="0"/>
          </a:p>
        </p:txBody>
      </p:sp>
      <p:sp>
        <p:nvSpPr>
          <p:cNvPr id="5" name="Title 1">
            <a:extLst>
              <a:ext uri="{FF2B5EF4-FFF2-40B4-BE49-F238E27FC236}">
                <a16:creationId xmlns:a16="http://schemas.microsoft.com/office/drawing/2014/main" id="{FDE8F5C9-835E-43D3-97F6-1883A75EB3BD}"/>
              </a:ext>
            </a:extLst>
          </p:cNvPr>
          <p:cNvSpPr>
            <a:spLocks noGrp="1"/>
          </p:cNvSpPr>
          <p:nvPr>
            <p:ph type="title"/>
          </p:nvPr>
        </p:nvSpPr>
        <p:spPr>
          <a:xfrm>
            <a:off x="692426" y="-26504"/>
            <a:ext cx="10515600" cy="1325563"/>
          </a:xfrm>
        </p:spPr>
        <p:txBody>
          <a:bodyPr/>
          <a:lstStyle/>
          <a:p>
            <a:pPr algn="r" rtl="1"/>
            <a:r>
              <a:rPr lang="fa-IR" sz="3600" b="1" dirty="0">
                <a:solidFill>
                  <a:schemeClr val="bg1">
                    <a:lumMod val="50000"/>
                  </a:schemeClr>
                </a:solidFill>
                <a:cs typeface="B Nazanin" panose="00000400000000000000" pitchFamily="2" charset="-78"/>
              </a:rPr>
              <a:t>2-4	</a:t>
            </a:r>
            <a:r>
              <a:rPr lang="fa-IR" sz="3600" b="1" dirty="0">
                <a:cs typeface="B Nazanin" panose="00000400000000000000" pitchFamily="2" charset="-78"/>
              </a:rPr>
              <a:t> </a:t>
            </a:r>
            <a:r>
              <a:rPr lang="fa-IR" sz="3600" b="1" dirty="0">
                <a:solidFill>
                  <a:schemeClr val="bg1">
                    <a:lumMod val="50000"/>
                  </a:schemeClr>
                </a:solidFill>
                <a:cs typeface="B Nazanin" panose="00000400000000000000" pitchFamily="2" charset="-78"/>
              </a:rPr>
              <a:t>تعیین مجموعه وظایف</a:t>
            </a:r>
            <a:r>
              <a:rPr lang="fa-IR" sz="3600" dirty="0">
                <a:solidFill>
                  <a:schemeClr val="bg1">
                    <a:lumMod val="50000"/>
                  </a:schemeClr>
                </a:solidFill>
                <a:cs typeface="B Nazanin" panose="00000400000000000000" pitchFamily="2" charset="-78"/>
              </a:rPr>
              <a:t>(ادامه)</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Tree>
    <p:extLst>
      <p:ext uri="{BB962C8B-B14F-4D97-AF65-F5344CB8AC3E}">
        <p14:creationId xmlns:p14="http://schemas.microsoft.com/office/powerpoint/2010/main" val="1097215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E388E0-5C33-4696-9D40-CF7A155969F8}"/>
              </a:ext>
            </a:extLst>
          </p:cNvPr>
          <p:cNvSpPr>
            <a:spLocks noGrp="1"/>
          </p:cNvSpPr>
          <p:nvPr>
            <p:ph idx="1"/>
          </p:nvPr>
        </p:nvSpPr>
        <p:spPr>
          <a:xfrm>
            <a:off x="0" y="1325562"/>
            <a:ext cx="11565835" cy="5532437"/>
          </a:xfrm>
          <a:ln>
            <a:solidFill>
              <a:schemeClr val="bg1">
                <a:lumMod val="50000"/>
              </a:schemeClr>
            </a:solidFill>
          </a:ln>
        </p:spPr>
        <p:txBody>
          <a:bodyPr>
            <a:normAutofit lnSpcReduction="10000"/>
          </a:bodyPr>
          <a:lstStyle/>
          <a:p>
            <a:pPr algn="r" rtl="1">
              <a:spcBef>
                <a:spcPts val="0"/>
              </a:spcBef>
              <a:spcAft>
                <a:spcPts val="500"/>
              </a:spcAft>
            </a:pPr>
            <a:r>
              <a:rPr lang="fa-IR" sz="2400" dirty="0">
                <a:latin typeface="Times New Roman" panose="02020603050405020304" pitchFamily="18" charset="0"/>
                <a:cs typeface="B Nazanin" panose="00000400000000000000" pitchFamily="2" charset="-78"/>
              </a:rPr>
              <a:t>برای یک پروژه ی نرم افزاری </a:t>
            </a:r>
            <a:r>
              <a:rPr lang="fa-IR" sz="2400" b="1" dirty="0">
                <a:latin typeface="Times New Roman" panose="02020603050405020304" pitchFamily="18" charset="0"/>
                <a:cs typeface="B Nazanin" panose="00000400000000000000" pitchFamily="2" charset="-78"/>
              </a:rPr>
              <a:t>بزرگتر</a:t>
            </a:r>
            <a:r>
              <a:rPr lang="fa-IR" sz="2400" dirty="0">
                <a:latin typeface="Times New Roman" panose="02020603050405020304" pitchFamily="18" charset="0"/>
                <a:cs typeface="B Nazanin" panose="00000400000000000000" pitchFamily="2" charset="-78"/>
              </a:rPr>
              <a:t> و </a:t>
            </a:r>
            <a:r>
              <a:rPr lang="fa-IR" sz="2400" b="1" dirty="0">
                <a:latin typeface="Times New Roman" panose="02020603050405020304" pitchFamily="18" charset="0"/>
                <a:cs typeface="B Nazanin" panose="00000400000000000000" pitchFamily="2" charset="-78"/>
              </a:rPr>
              <a:t>پیچیده تر </a:t>
            </a:r>
            <a:r>
              <a:rPr lang="fa-IR" sz="2400" dirty="0">
                <a:latin typeface="Times New Roman" panose="02020603050405020304" pitchFamily="18" charset="0"/>
                <a:cs typeface="B Nazanin" panose="00000400000000000000" pitchFamily="2" charset="-78"/>
              </a:rPr>
              <a:t>ممکن است به مجموعه وظایف متفاوتی نیاز باشد، </a:t>
            </a:r>
            <a:r>
              <a:rPr lang="fa-IR" sz="1900" dirty="0">
                <a:latin typeface="Times New Roman" panose="02020603050405020304" pitchFamily="18" charset="0"/>
                <a:cs typeface="B Nazanin" panose="00000400000000000000" pitchFamily="2" charset="-78"/>
              </a:rPr>
              <a:t>این مجموعه وظایف عبارتند از:</a:t>
            </a:r>
          </a:p>
          <a:p>
            <a:pPr marL="914400" lvl="2" indent="0" algn="r" rtl="1">
              <a:spcBef>
                <a:spcPts val="0"/>
              </a:spcBef>
              <a:spcAft>
                <a:spcPts val="500"/>
              </a:spcAft>
              <a:buNone/>
            </a:pPr>
            <a:r>
              <a:rPr lang="fa-IR" sz="1600" dirty="0">
                <a:latin typeface="Times New Roman" panose="02020603050405020304" pitchFamily="18" charset="0"/>
                <a:cs typeface="B Nazanin" panose="00000400000000000000" pitchFamily="2" charset="-78"/>
              </a:rPr>
              <a:t>۱ تهیه فهرستی از </a:t>
            </a:r>
            <a:r>
              <a:rPr lang="fa-IR" sz="1600" dirty="0" err="1">
                <a:latin typeface="Times New Roman" panose="02020603050405020304" pitchFamily="18" charset="0"/>
                <a:cs typeface="B Nazanin" panose="00000400000000000000" pitchFamily="2" charset="-78"/>
              </a:rPr>
              <a:t>ذینفعان</a:t>
            </a:r>
            <a:r>
              <a:rPr lang="fa-IR" sz="1600" dirty="0">
                <a:latin typeface="Times New Roman" panose="02020603050405020304" pitchFamily="18" charset="0"/>
                <a:cs typeface="B Nazanin" panose="00000400000000000000" pitchFamily="2" charset="-78"/>
              </a:rPr>
              <a:t> در پروژه</a:t>
            </a:r>
          </a:p>
          <a:p>
            <a:pPr marL="914400" lvl="2" indent="0" algn="r" rtl="1">
              <a:spcBef>
                <a:spcPts val="0"/>
              </a:spcBef>
              <a:spcAft>
                <a:spcPts val="500"/>
              </a:spcAft>
              <a:buNone/>
            </a:pPr>
            <a:r>
              <a:rPr lang="fa-IR" sz="1600" dirty="0">
                <a:latin typeface="Times New Roman" panose="02020603050405020304" pitchFamily="18" charset="0"/>
                <a:cs typeface="B Nazanin" panose="00000400000000000000" pitchFamily="2" charset="-78"/>
              </a:rPr>
              <a:t>.۲ مصاحبه جداگانه با هر کدام از </a:t>
            </a:r>
            <a:r>
              <a:rPr lang="fa-IR" sz="1600" dirty="0" err="1">
                <a:latin typeface="Times New Roman" panose="02020603050405020304" pitchFamily="18" charset="0"/>
                <a:cs typeface="B Nazanin" panose="00000400000000000000" pitchFamily="2" charset="-78"/>
              </a:rPr>
              <a:t>ذینفعان</a:t>
            </a:r>
            <a:r>
              <a:rPr lang="fa-IR" sz="1600" dirty="0">
                <a:latin typeface="Times New Roman" panose="02020603050405020304" pitchFamily="18" charset="0"/>
                <a:cs typeface="B Nazanin" panose="00000400000000000000" pitchFamily="2" charset="-78"/>
              </a:rPr>
              <a:t> برای تعیین نیازمندیها و نیازهای کلی</a:t>
            </a:r>
          </a:p>
          <a:p>
            <a:pPr marL="914400" lvl="2" indent="0" algn="r" rtl="1">
              <a:spcBef>
                <a:spcPts val="0"/>
              </a:spcBef>
              <a:spcAft>
                <a:spcPts val="500"/>
              </a:spcAft>
              <a:buNone/>
            </a:pPr>
            <a:r>
              <a:rPr lang="fa-IR" sz="1600" dirty="0">
                <a:latin typeface="Times New Roman" panose="02020603050405020304" pitchFamily="18" charset="0"/>
                <a:cs typeface="B Nazanin" panose="00000400000000000000" pitchFamily="2" charset="-78"/>
              </a:rPr>
              <a:t>3. تهیه فهرستی مقدماتی از </a:t>
            </a:r>
            <a:r>
              <a:rPr lang="fa-IR" sz="1600" dirty="0" err="1">
                <a:latin typeface="Times New Roman" panose="02020603050405020304" pitchFamily="18" charset="0"/>
                <a:cs typeface="B Nazanin" panose="00000400000000000000" pitchFamily="2" charset="-78"/>
              </a:rPr>
              <a:t>قابلیتها</a:t>
            </a:r>
            <a:r>
              <a:rPr lang="fa-IR" sz="1600" dirty="0">
                <a:latin typeface="Times New Roman" panose="02020603050405020304" pitchFamily="18" charset="0"/>
                <a:cs typeface="B Nazanin" panose="00000400000000000000" pitchFamily="2" charset="-78"/>
              </a:rPr>
              <a:t> و ویژگیها بر اساس ورودی </a:t>
            </a:r>
            <a:r>
              <a:rPr lang="fa-IR" sz="1600" dirty="0" err="1">
                <a:latin typeface="Times New Roman" panose="02020603050405020304" pitchFamily="18" charset="0"/>
                <a:cs typeface="B Nazanin" panose="00000400000000000000" pitchFamily="2" charset="-78"/>
              </a:rPr>
              <a:t>ذینفعان</a:t>
            </a:r>
            <a:r>
              <a:rPr lang="fa-IR" sz="1600" dirty="0">
                <a:latin typeface="Times New Roman" panose="02020603050405020304" pitchFamily="18" charset="0"/>
                <a:cs typeface="B Nazanin" panose="00000400000000000000" pitchFamily="2" charset="-78"/>
              </a:rPr>
              <a:t> </a:t>
            </a:r>
          </a:p>
          <a:p>
            <a:pPr marL="914400" lvl="2" indent="0" algn="r" rtl="1">
              <a:spcBef>
                <a:spcPts val="0"/>
              </a:spcBef>
              <a:spcAft>
                <a:spcPts val="500"/>
              </a:spcAft>
              <a:buNone/>
            </a:pPr>
            <a:r>
              <a:rPr lang="fa-IR" sz="1600" dirty="0">
                <a:latin typeface="Times New Roman" panose="02020603050405020304" pitchFamily="18" charset="0"/>
                <a:cs typeface="B Nazanin" panose="00000400000000000000" pitchFamily="2" charset="-78"/>
              </a:rPr>
              <a:t>۴ زمان بندی برای یک سری جلسات برای تسهیل تعیین مشخصات برنامه های کاربردی </a:t>
            </a:r>
          </a:p>
          <a:p>
            <a:pPr marL="914400" lvl="2" indent="0" algn="r" rtl="1">
              <a:spcBef>
                <a:spcPts val="0"/>
              </a:spcBef>
              <a:spcAft>
                <a:spcPts val="500"/>
              </a:spcAft>
              <a:buNone/>
            </a:pPr>
            <a:r>
              <a:rPr lang="fa-IR" sz="1600" dirty="0">
                <a:latin typeface="Times New Roman" panose="02020603050405020304" pitchFamily="18" charset="0"/>
                <a:cs typeface="B Nazanin" panose="00000400000000000000" pitchFamily="2" charset="-78"/>
              </a:rPr>
              <a:t>۵ برگزاری جلسات</a:t>
            </a:r>
          </a:p>
          <a:p>
            <a:pPr marL="914400" lvl="2" indent="0" algn="r" rtl="1">
              <a:spcBef>
                <a:spcPts val="0"/>
              </a:spcBef>
              <a:spcAft>
                <a:spcPts val="500"/>
              </a:spcAft>
              <a:buNone/>
            </a:pPr>
            <a:r>
              <a:rPr lang="fa-IR" sz="1600" dirty="0">
                <a:latin typeface="Times New Roman" panose="02020603050405020304" pitchFamily="18" charset="0"/>
                <a:cs typeface="B Nazanin" panose="00000400000000000000" pitchFamily="2" charset="-78"/>
              </a:rPr>
              <a:t>۶ تولید </a:t>
            </a:r>
            <a:r>
              <a:rPr lang="fa-IR" sz="1600" dirty="0" err="1">
                <a:latin typeface="Times New Roman" panose="02020603050405020304" pitchFamily="18" charset="0"/>
                <a:cs typeface="B Nazanin" panose="00000400000000000000" pitchFamily="2" charset="-78"/>
              </a:rPr>
              <a:t>سناریوهای</a:t>
            </a:r>
            <a:r>
              <a:rPr lang="fa-IR" sz="1600" dirty="0">
                <a:latin typeface="Times New Roman" panose="02020603050405020304" pitchFamily="18" charset="0"/>
                <a:cs typeface="B Nazanin" panose="00000400000000000000" pitchFamily="2" charset="-78"/>
              </a:rPr>
              <a:t> کاربری غیررسمی به عنوان بخشی از هر جلسه</a:t>
            </a:r>
          </a:p>
          <a:p>
            <a:pPr marL="914400" lvl="2" indent="0" algn="r" rtl="1">
              <a:spcBef>
                <a:spcPts val="0"/>
              </a:spcBef>
              <a:spcAft>
                <a:spcPts val="500"/>
              </a:spcAft>
              <a:buNone/>
            </a:pPr>
            <a:r>
              <a:rPr lang="fa-IR" sz="1600" dirty="0">
                <a:latin typeface="Times New Roman" panose="02020603050405020304" pitchFamily="18" charset="0"/>
                <a:cs typeface="B Nazanin" panose="00000400000000000000" pitchFamily="2" charset="-78"/>
              </a:rPr>
              <a:t>.۷ پالایش </a:t>
            </a:r>
            <a:r>
              <a:rPr lang="fa-IR" sz="1600" dirty="0" err="1">
                <a:latin typeface="Times New Roman" panose="02020603050405020304" pitchFamily="18" charset="0"/>
                <a:cs typeface="B Nazanin" panose="00000400000000000000" pitchFamily="2" charset="-78"/>
              </a:rPr>
              <a:t>سناریوهای</a:t>
            </a:r>
            <a:r>
              <a:rPr lang="fa-IR" sz="1600" dirty="0">
                <a:latin typeface="Times New Roman" panose="02020603050405020304" pitchFamily="18" charset="0"/>
                <a:cs typeface="B Nazanin" panose="00000400000000000000" pitchFamily="2" charset="-78"/>
              </a:rPr>
              <a:t> کاربری بر اساس بازخورد از </a:t>
            </a:r>
            <a:r>
              <a:rPr lang="fa-IR" sz="1600" dirty="0" err="1">
                <a:latin typeface="Times New Roman" panose="02020603050405020304" pitchFamily="18" charset="0"/>
                <a:cs typeface="B Nazanin" panose="00000400000000000000" pitchFamily="2" charset="-78"/>
              </a:rPr>
              <a:t>ذینفعان</a:t>
            </a:r>
            <a:r>
              <a:rPr lang="fa-IR" sz="1600" dirty="0">
                <a:latin typeface="Times New Roman" panose="02020603050405020304" pitchFamily="18" charset="0"/>
                <a:cs typeface="B Nazanin" panose="00000400000000000000" pitchFamily="2" charset="-78"/>
              </a:rPr>
              <a:t> .</a:t>
            </a:r>
          </a:p>
          <a:p>
            <a:pPr marL="914400" lvl="2" indent="0" algn="r" rtl="1">
              <a:spcBef>
                <a:spcPts val="0"/>
              </a:spcBef>
              <a:spcAft>
                <a:spcPts val="500"/>
              </a:spcAft>
              <a:buNone/>
            </a:pPr>
            <a:r>
              <a:rPr lang="fa-IR" sz="1600" dirty="0">
                <a:latin typeface="Times New Roman" panose="02020603050405020304" pitchFamily="18" charset="0"/>
                <a:cs typeface="B Nazanin" panose="00000400000000000000" pitchFamily="2" charset="-78"/>
              </a:rPr>
              <a:t>8  تهیه فهرست مرور شدهی نیازمندیهای </a:t>
            </a:r>
            <a:r>
              <a:rPr lang="fa-IR" sz="1600" dirty="0" err="1">
                <a:latin typeface="Times New Roman" panose="02020603050405020304" pitchFamily="18" charset="0"/>
                <a:cs typeface="B Nazanin" panose="00000400000000000000" pitchFamily="2" charset="-78"/>
              </a:rPr>
              <a:t>ذینفعان</a:t>
            </a:r>
            <a:endParaRPr lang="fa-IR" sz="1600" dirty="0">
              <a:latin typeface="Times New Roman" panose="02020603050405020304" pitchFamily="18" charset="0"/>
              <a:cs typeface="B Nazanin" panose="00000400000000000000" pitchFamily="2" charset="-78"/>
            </a:endParaRPr>
          </a:p>
          <a:p>
            <a:pPr marL="914400" lvl="2" indent="0" algn="r" rtl="1">
              <a:spcBef>
                <a:spcPts val="0"/>
              </a:spcBef>
              <a:spcAft>
                <a:spcPts val="500"/>
              </a:spcAft>
              <a:buNone/>
            </a:pPr>
            <a:r>
              <a:rPr lang="fa-IR" sz="1600" dirty="0">
                <a:latin typeface="Times New Roman" panose="02020603050405020304" pitchFamily="18" charset="0"/>
                <a:cs typeface="B Nazanin" panose="00000400000000000000" pitchFamily="2" charset="-78"/>
              </a:rPr>
              <a:t>۹ استفاده از فنون استقرار عملیات کیفیتی برای اولویت بندی نیازمندیها </a:t>
            </a:r>
          </a:p>
          <a:p>
            <a:pPr marL="914400" lvl="2" indent="0" algn="r" rtl="1">
              <a:spcBef>
                <a:spcPts val="0"/>
              </a:spcBef>
              <a:spcAft>
                <a:spcPts val="500"/>
              </a:spcAft>
              <a:buNone/>
            </a:pPr>
            <a:r>
              <a:rPr lang="fa-IR" sz="1600" dirty="0">
                <a:latin typeface="Times New Roman" panose="02020603050405020304" pitchFamily="18" charset="0"/>
                <a:cs typeface="B Nazanin" panose="00000400000000000000" pitchFamily="2" charset="-78"/>
              </a:rPr>
              <a:t>۱۰ بسته بندی نیازمندیها به طوری که به صورت افزایشی قابل تحویل باشند.</a:t>
            </a:r>
          </a:p>
          <a:p>
            <a:pPr marL="914400" lvl="2" indent="0" algn="r" rtl="1">
              <a:spcBef>
                <a:spcPts val="0"/>
              </a:spcBef>
              <a:spcAft>
                <a:spcPts val="500"/>
              </a:spcAft>
              <a:buNone/>
            </a:pPr>
            <a:r>
              <a:rPr lang="fa-IR" sz="1600" dirty="0">
                <a:latin typeface="Times New Roman" panose="02020603050405020304" pitchFamily="18" charset="0"/>
                <a:cs typeface="B Nazanin" panose="00000400000000000000" pitchFamily="2" charset="-78"/>
              </a:rPr>
              <a:t> ۱۱ ذکر محدودیتهایی که برای سیستم منظور خواهد شد.</a:t>
            </a:r>
          </a:p>
          <a:p>
            <a:pPr marL="914400" lvl="2" indent="0" algn="r" rtl="1">
              <a:spcBef>
                <a:spcPts val="0"/>
              </a:spcBef>
              <a:spcAft>
                <a:spcPts val="500"/>
              </a:spcAft>
              <a:buNone/>
            </a:pPr>
            <a:r>
              <a:rPr lang="fa-IR" sz="1600" dirty="0">
                <a:latin typeface="Times New Roman" panose="02020603050405020304" pitchFamily="18" charset="0"/>
                <a:cs typeface="B Nazanin" panose="00000400000000000000" pitchFamily="2" charset="-78"/>
              </a:rPr>
              <a:t>۱۲. بحث درباره روشهای اعتبار سنجی سیستم.</a:t>
            </a:r>
          </a:p>
          <a:p>
            <a:pPr marL="0" indent="0" algn="r" rtl="1">
              <a:spcBef>
                <a:spcPts val="0"/>
              </a:spcBef>
              <a:spcAft>
                <a:spcPts val="500"/>
              </a:spcAft>
              <a:buNone/>
            </a:pPr>
            <a:endParaRPr lang="fa-IR" sz="2400" dirty="0">
              <a:latin typeface="Times New Roman" panose="02020603050405020304" pitchFamily="18" charset="0"/>
              <a:cs typeface="B Nazanin" panose="00000400000000000000" pitchFamily="2" charset="-78"/>
            </a:endParaRPr>
          </a:p>
          <a:p>
            <a:pPr algn="r" rtl="1">
              <a:lnSpc>
                <a:spcPct val="100000"/>
              </a:lnSpc>
              <a:spcBef>
                <a:spcPts val="0"/>
              </a:spcBef>
              <a:spcAft>
                <a:spcPts val="500"/>
              </a:spcAft>
            </a:pPr>
            <a:r>
              <a:rPr lang="fa-IR" sz="2400" dirty="0">
                <a:latin typeface="Times New Roman" panose="02020603050405020304" pitchFamily="18" charset="0"/>
                <a:cs typeface="B Nazanin" panose="00000400000000000000" pitchFamily="2" charset="-78"/>
              </a:rPr>
              <a:t>هر دو مجموعه وظایف فوق، </a:t>
            </a:r>
            <a:r>
              <a:rPr lang="fa-IR" sz="2400" b="1" dirty="0">
                <a:latin typeface="Times New Roman" panose="02020603050405020304" pitchFamily="18" charset="0"/>
                <a:cs typeface="B Nazanin" panose="00000400000000000000" pitchFamily="2" charset="-78"/>
              </a:rPr>
              <a:t>جمع آوری نیازمندیها </a:t>
            </a:r>
            <a:r>
              <a:rPr lang="fa-IR" sz="2400" dirty="0">
                <a:latin typeface="Times New Roman" panose="02020603050405020304" pitchFamily="18" charset="0"/>
                <a:cs typeface="B Nazanin" panose="00000400000000000000" pitchFamily="2" charset="-78"/>
              </a:rPr>
              <a:t>را پیش میبرند ولی از نظر </a:t>
            </a:r>
            <a:r>
              <a:rPr lang="fa-IR" sz="2400" b="1" dirty="0">
                <a:latin typeface="Times New Roman" panose="02020603050405020304" pitchFamily="18" charset="0"/>
                <a:cs typeface="B Nazanin" panose="00000400000000000000" pitchFamily="2" charset="-78"/>
              </a:rPr>
              <a:t>عمق و رسمیت </a:t>
            </a:r>
            <a:r>
              <a:rPr lang="fa-IR" sz="2400" dirty="0" err="1">
                <a:latin typeface="Times New Roman" panose="02020603050405020304" pitchFamily="18" charset="0"/>
                <a:cs typeface="B Nazanin" panose="00000400000000000000" pitchFamily="2" charset="-78"/>
              </a:rPr>
              <a:t>كاملاً</a:t>
            </a:r>
            <a:r>
              <a:rPr lang="en-US" sz="2400" dirty="0">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متفاوت هستند </a:t>
            </a:r>
          </a:p>
          <a:p>
            <a:pPr algn="r" rtl="1">
              <a:lnSpc>
                <a:spcPct val="100000"/>
              </a:lnSpc>
              <a:spcBef>
                <a:spcPts val="0"/>
              </a:spcBef>
              <a:spcAft>
                <a:spcPts val="500"/>
              </a:spcAft>
            </a:pPr>
            <a:r>
              <a:rPr lang="fa-IR" sz="2400" dirty="0">
                <a:latin typeface="Times New Roman" panose="02020603050405020304" pitchFamily="18" charset="0"/>
                <a:cs typeface="B Nazanin" panose="00000400000000000000" pitchFamily="2" charset="-78"/>
              </a:rPr>
              <a:t>تیم نرم افزار مجموعه وظایفی را انتخاب میکند که به کمک آن بتواند به </a:t>
            </a:r>
            <a:r>
              <a:rPr lang="fa-IR" sz="2400" b="1" dirty="0">
                <a:latin typeface="Times New Roman" panose="02020603050405020304" pitchFamily="18" charset="0"/>
                <a:cs typeface="B Nazanin" panose="00000400000000000000" pitchFamily="2" charset="-78"/>
              </a:rPr>
              <a:t>هدف</a:t>
            </a:r>
            <a:r>
              <a:rPr lang="fa-IR" sz="2400" dirty="0">
                <a:latin typeface="Times New Roman" panose="02020603050405020304" pitchFamily="18" charset="0"/>
                <a:cs typeface="B Nazanin" panose="00000400000000000000" pitchFamily="2" charset="-78"/>
              </a:rPr>
              <a:t> هر اقدام دست پیدا کند و در عین حال </a:t>
            </a:r>
            <a:r>
              <a:rPr lang="fa-IR" sz="2400" b="1" dirty="0">
                <a:latin typeface="Times New Roman" panose="02020603050405020304" pitchFamily="18" charset="0"/>
                <a:cs typeface="B Nazanin" panose="00000400000000000000" pitchFamily="2" charset="-78"/>
              </a:rPr>
              <a:t>کیفیت</a:t>
            </a:r>
            <a:r>
              <a:rPr lang="fa-IR" sz="2400" dirty="0">
                <a:latin typeface="Times New Roman" panose="02020603050405020304" pitchFamily="18" charset="0"/>
                <a:cs typeface="B Nazanin" panose="00000400000000000000" pitchFamily="2" charset="-78"/>
              </a:rPr>
              <a:t> و </a:t>
            </a:r>
            <a:r>
              <a:rPr lang="fa-IR" sz="2400" b="1" dirty="0">
                <a:latin typeface="Times New Roman" panose="02020603050405020304" pitchFamily="18" charset="0"/>
                <a:cs typeface="B Nazanin" panose="00000400000000000000" pitchFamily="2" charset="-78"/>
              </a:rPr>
              <a:t>چابکی</a:t>
            </a:r>
            <a:r>
              <a:rPr lang="fa-IR" sz="2400" dirty="0">
                <a:latin typeface="Times New Roman" panose="02020603050405020304" pitchFamily="18" charset="0"/>
                <a:cs typeface="B Nazanin" panose="00000400000000000000" pitchFamily="2" charset="-78"/>
              </a:rPr>
              <a:t> را حفظ کند</a:t>
            </a:r>
            <a:endParaRPr lang="en-US" dirty="0"/>
          </a:p>
        </p:txBody>
      </p:sp>
      <p:sp>
        <p:nvSpPr>
          <p:cNvPr id="4" name="Slide Number Placeholder 3">
            <a:extLst>
              <a:ext uri="{FF2B5EF4-FFF2-40B4-BE49-F238E27FC236}">
                <a16:creationId xmlns:a16="http://schemas.microsoft.com/office/drawing/2014/main" id="{4AFAD43D-F0A5-454C-9F95-A5478C2D8A77}"/>
              </a:ext>
            </a:extLst>
          </p:cNvPr>
          <p:cNvSpPr>
            <a:spLocks noGrp="1"/>
          </p:cNvSpPr>
          <p:nvPr>
            <p:ph type="sldNum" sz="quarter" idx="12"/>
          </p:nvPr>
        </p:nvSpPr>
        <p:spPr/>
        <p:txBody>
          <a:bodyPr/>
          <a:lstStyle/>
          <a:p>
            <a:fld id="{9B3A9CD7-4CFF-4125-A835-47EB38E090BC}" type="slidenum">
              <a:rPr lang="en-US" smtClean="0"/>
              <a:t>21</a:t>
            </a:fld>
            <a:endParaRPr lang="en-US" dirty="0"/>
          </a:p>
        </p:txBody>
      </p:sp>
      <p:sp>
        <p:nvSpPr>
          <p:cNvPr id="8" name="Title 1">
            <a:extLst>
              <a:ext uri="{FF2B5EF4-FFF2-40B4-BE49-F238E27FC236}">
                <a16:creationId xmlns:a16="http://schemas.microsoft.com/office/drawing/2014/main" id="{F3A2D88F-C5E7-4FE4-901A-3C24A420DC04}"/>
              </a:ext>
            </a:extLst>
          </p:cNvPr>
          <p:cNvSpPr>
            <a:spLocks noGrp="1"/>
          </p:cNvSpPr>
          <p:nvPr>
            <p:ph type="title"/>
          </p:nvPr>
        </p:nvSpPr>
        <p:spPr>
          <a:xfrm>
            <a:off x="838200" y="0"/>
            <a:ext cx="10515600" cy="1325563"/>
          </a:xfrm>
        </p:spPr>
        <p:txBody>
          <a:bodyPr/>
          <a:lstStyle/>
          <a:p>
            <a:pPr algn="r" rtl="1"/>
            <a:r>
              <a:rPr lang="fa-IR" sz="3600" b="1" dirty="0">
                <a:solidFill>
                  <a:schemeClr val="bg1">
                    <a:lumMod val="50000"/>
                  </a:schemeClr>
                </a:solidFill>
                <a:cs typeface="B Nazanin" panose="00000400000000000000" pitchFamily="2" charset="-78"/>
              </a:rPr>
              <a:t>2-4	</a:t>
            </a:r>
            <a:r>
              <a:rPr lang="fa-IR" sz="3600" b="1" dirty="0">
                <a:cs typeface="B Nazanin" panose="00000400000000000000" pitchFamily="2" charset="-78"/>
              </a:rPr>
              <a:t> </a:t>
            </a:r>
            <a:r>
              <a:rPr lang="fa-IR" sz="3600" b="1" dirty="0">
                <a:solidFill>
                  <a:schemeClr val="bg1">
                    <a:lumMod val="50000"/>
                  </a:schemeClr>
                </a:solidFill>
                <a:cs typeface="B Nazanin" panose="00000400000000000000" pitchFamily="2" charset="-78"/>
              </a:rPr>
              <a:t>تعیین مجموعه وظایف</a:t>
            </a:r>
            <a:r>
              <a:rPr lang="fa-IR" sz="3600" dirty="0">
                <a:solidFill>
                  <a:schemeClr val="bg1">
                    <a:lumMod val="50000"/>
                  </a:schemeClr>
                </a:solidFill>
                <a:cs typeface="B Nazanin" panose="00000400000000000000" pitchFamily="2" charset="-78"/>
              </a:rPr>
              <a:t>(ادامه)</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Tree>
    <p:extLst>
      <p:ext uri="{BB962C8B-B14F-4D97-AF65-F5344CB8AC3E}">
        <p14:creationId xmlns:p14="http://schemas.microsoft.com/office/powerpoint/2010/main" val="2974665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7EB0-DBA9-4571-A19A-1AAC6C2AA4E8}"/>
              </a:ext>
            </a:extLst>
          </p:cNvPr>
          <p:cNvSpPr>
            <a:spLocks noGrp="1"/>
          </p:cNvSpPr>
          <p:nvPr>
            <p:ph type="title"/>
          </p:nvPr>
        </p:nvSpPr>
        <p:spPr/>
        <p:txBody>
          <a:bodyPr/>
          <a:lstStyle/>
          <a:p>
            <a:pPr algn="r" rtl="1"/>
            <a:r>
              <a:rPr kumimoji="0" lang="fa-IR" sz="3600" b="1" i="0" u="none" strike="noStrike" kern="1200" cap="none" spc="0" normalizeH="0" baseline="0" noProof="0" dirty="0">
                <a:ln>
                  <a:noFill/>
                </a:ln>
                <a:solidFill>
                  <a:prstClr val="black"/>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
        <p:nvSpPr>
          <p:cNvPr id="3" name="Content Placeholder 2">
            <a:extLst>
              <a:ext uri="{FF2B5EF4-FFF2-40B4-BE49-F238E27FC236}">
                <a16:creationId xmlns:a16="http://schemas.microsoft.com/office/drawing/2014/main" id="{E97AD1F2-F982-4ECA-99F9-8055E135DB9E}"/>
              </a:ext>
            </a:extLst>
          </p:cNvPr>
          <p:cNvSpPr>
            <a:spLocks noGrp="1"/>
          </p:cNvSpPr>
          <p:nvPr>
            <p:ph idx="1"/>
          </p:nvPr>
        </p:nvSpPr>
        <p:spPr>
          <a:xfrm>
            <a:off x="838200" y="1825625"/>
            <a:ext cx="8835887" cy="4351338"/>
          </a:xfrm>
        </p:spPr>
        <p:txBody>
          <a:bodyPr>
            <a:normAutofit lnSpcReduction="10000"/>
          </a:bodyPr>
          <a:lstStyle/>
          <a:p>
            <a:pPr marL="0" indent="0" algn="r" rtl="1">
              <a:lnSpc>
                <a:spcPct val="100000"/>
              </a:lnSpc>
              <a:buNone/>
            </a:pPr>
            <a:r>
              <a:rPr lang="fa-IR" b="1" dirty="0">
                <a:solidFill>
                  <a:schemeClr val="bg1">
                    <a:lumMod val="50000"/>
                  </a:schemeClr>
                </a:solidFill>
                <a:cs typeface="B Nazanin" panose="00000400000000000000" pitchFamily="2" charset="-78"/>
              </a:rPr>
              <a:t>2-0	مقدمه</a:t>
            </a:r>
          </a:p>
          <a:p>
            <a:pPr marL="0" indent="0" algn="r" rtl="1">
              <a:lnSpc>
                <a:spcPct val="100000"/>
              </a:lnSpc>
              <a:buNone/>
            </a:pPr>
            <a:r>
              <a:rPr lang="fa-IR" b="1" dirty="0">
                <a:solidFill>
                  <a:schemeClr val="bg1">
                    <a:lumMod val="50000"/>
                  </a:schemeClr>
                </a:solidFill>
                <a:cs typeface="B Nazanin" panose="00000400000000000000" pitchFamily="2" charset="-78"/>
              </a:rPr>
              <a:t>2-1	مدل فرآیند کلی</a:t>
            </a:r>
          </a:p>
          <a:p>
            <a:pPr marL="0" indent="0" algn="r" rtl="1">
              <a:lnSpc>
                <a:spcPct val="100000"/>
              </a:lnSpc>
              <a:buNone/>
            </a:pPr>
            <a:r>
              <a:rPr lang="fa-IR" b="1" dirty="0">
                <a:solidFill>
                  <a:schemeClr val="bg1">
                    <a:lumMod val="50000"/>
                  </a:schemeClr>
                </a:solidFill>
                <a:cs typeface="B Nazanin" panose="00000400000000000000" pitchFamily="2" charset="-78"/>
              </a:rPr>
              <a:t>2-2	تعریف فعالیت چارچوبی</a:t>
            </a:r>
          </a:p>
          <a:p>
            <a:pPr marL="0" indent="0" algn="r" rtl="1">
              <a:lnSpc>
                <a:spcPct val="100000"/>
              </a:lnSpc>
              <a:buNone/>
            </a:pPr>
            <a:r>
              <a:rPr lang="fa-IR" b="1" dirty="0">
                <a:solidFill>
                  <a:schemeClr val="bg1">
                    <a:lumMod val="50000"/>
                  </a:schemeClr>
                </a:solidFill>
                <a:cs typeface="B Nazanin" panose="00000400000000000000" pitchFamily="2" charset="-78"/>
              </a:rPr>
              <a:t>2-3	تعیین مجموعه وظایف</a:t>
            </a:r>
          </a:p>
          <a:p>
            <a:pPr marL="0" indent="0" algn="r" rtl="1">
              <a:lnSpc>
                <a:spcPct val="100000"/>
              </a:lnSpc>
              <a:buNone/>
            </a:pPr>
            <a:r>
              <a:rPr lang="fa-IR" b="1" dirty="0">
                <a:cs typeface="B Nazanin" panose="00000400000000000000" pitchFamily="2" charset="-78"/>
              </a:rPr>
              <a:t>2-4	ارزیابی و بهبود فرآیند</a:t>
            </a:r>
          </a:p>
          <a:p>
            <a:pPr marL="0" indent="0" algn="r" rtl="1">
              <a:lnSpc>
                <a:spcPct val="100000"/>
              </a:lnSpc>
              <a:buNone/>
            </a:pPr>
            <a:r>
              <a:rPr lang="fa-IR" b="1" dirty="0">
                <a:solidFill>
                  <a:schemeClr val="bg1">
                    <a:lumMod val="50000"/>
                  </a:schemeClr>
                </a:solidFill>
                <a:cs typeface="B Nazanin" panose="00000400000000000000" pitchFamily="2" charset="-78"/>
              </a:rPr>
              <a:t>2-5 	مدل های فرآیند تجویزی</a:t>
            </a:r>
          </a:p>
          <a:p>
            <a:pPr marL="0" indent="0" algn="r" rtl="1">
              <a:lnSpc>
                <a:spcPct val="100000"/>
              </a:lnSpc>
              <a:buNone/>
            </a:pPr>
            <a:r>
              <a:rPr lang="fa-IR" b="1" dirty="0">
                <a:solidFill>
                  <a:schemeClr val="bg1">
                    <a:lumMod val="50000"/>
                  </a:schemeClr>
                </a:solidFill>
                <a:cs typeface="B Nazanin" panose="00000400000000000000" pitchFamily="2" charset="-78"/>
              </a:rPr>
              <a:t>          </a:t>
            </a:r>
            <a:r>
              <a:rPr lang="fa-IR" dirty="0" err="1">
                <a:solidFill>
                  <a:schemeClr val="bg1">
                    <a:lumMod val="50000"/>
                  </a:schemeClr>
                </a:solidFill>
                <a:cs typeface="B Nazanin" panose="00000400000000000000" pitchFamily="2" charset="-78"/>
              </a:rPr>
              <a:t>آبشاری</a:t>
            </a:r>
            <a:r>
              <a:rPr lang="fa-IR" dirty="0">
                <a:solidFill>
                  <a:schemeClr val="bg1">
                    <a:lumMod val="50000"/>
                  </a:schemeClr>
                </a:solidFill>
                <a:cs typeface="B Nazanin" panose="00000400000000000000" pitchFamily="2" charset="-78"/>
              </a:rPr>
              <a:t>، ساخت نمونه اولیه، تکاملی، یکپارچه</a:t>
            </a:r>
          </a:p>
          <a:p>
            <a:pPr marL="0" indent="0" algn="r" rtl="1">
              <a:lnSpc>
                <a:spcPct val="100000"/>
              </a:lnSpc>
              <a:buNone/>
            </a:pPr>
            <a:r>
              <a:rPr lang="fa-IR" b="1" dirty="0">
                <a:solidFill>
                  <a:schemeClr val="bg1">
                    <a:lumMod val="50000"/>
                  </a:schemeClr>
                </a:solidFill>
                <a:cs typeface="B Nazanin" panose="00000400000000000000" pitchFamily="2" charset="-78"/>
              </a:rPr>
              <a:t>2-6	محصول و فرآیند</a:t>
            </a:r>
            <a:endParaRPr lang="en-US" b="1" dirty="0">
              <a:solidFill>
                <a:schemeClr val="bg1">
                  <a:lumMod val="50000"/>
                </a:schemeClr>
              </a:solidFill>
              <a:cs typeface="B Nazanin" panose="00000400000000000000" pitchFamily="2" charset="-78"/>
            </a:endParaRPr>
          </a:p>
          <a:p>
            <a:pPr algn="r" rtl="1">
              <a:lnSpc>
                <a:spcPct val="100000"/>
              </a:lnSpc>
            </a:pPr>
            <a:endParaRPr lang="fa-IR" b="1" dirty="0">
              <a:cs typeface="B Nazanin" panose="00000400000000000000" pitchFamily="2" charset="-78"/>
            </a:endParaRPr>
          </a:p>
          <a:p>
            <a:pPr algn="r" rtl="1">
              <a:lnSpc>
                <a:spcPct val="100000"/>
              </a:lnSpc>
            </a:pPr>
            <a:endParaRPr lang="fa-IR" b="1" dirty="0">
              <a:cs typeface="B Nazanin" panose="00000400000000000000" pitchFamily="2" charset="-78"/>
            </a:endParaRPr>
          </a:p>
        </p:txBody>
      </p:sp>
      <p:sp>
        <p:nvSpPr>
          <p:cNvPr id="4" name="Slide Number Placeholder 3">
            <a:extLst>
              <a:ext uri="{FF2B5EF4-FFF2-40B4-BE49-F238E27FC236}">
                <a16:creationId xmlns:a16="http://schemas.microsoft.com/office/drawing/2014/main" id="{C6C0FBA1-5FFB-4533-89E7-55BE3AE03835}"/>
              </a:ext>
            </a:extLst>
          </p:cNvPr>
          <p:cNvSpPr>
            <a:spLocks noGrp="1"/>
          </p:cNvSpPr>
          <p:nvPr>
            <p:ph type="sldNum" sz="quarter" idx="12"/>
          </p:nvPr>
        </p:nvSpPr>
        <p:spPr/>
        <p:txBody>
          <a:bodyPr/>
          <a:lstStyle/>
          <a:p>
            <a:fld id="{9B3A9CD7-4CFF-4125-A835-47EB38E090BC}" type="slidenum">
              <a:rPr lang="en-US" smtClean="0"/>
              <a:t>22</a:t>
            </a:fld>
            <a:endParaRPr lang="en-US"/>
          </a:p>
        </p:txBody>
      </p:sp>
    </p:spTree>
    <p:extLst>
      <p:ext uri="{BB962C8B-B14F-4D97-AF65-F5344CB8AC3E}">
        <p14:creationId xmlns:p14="http://schemas.microsoft.com/office/powerpoint/2010/main" val="1709811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46EF6C-D1F6-40B0-9F91-3A8DCABA29E3}"/>
              </a:ext>
            </a:extLst>
          </p:cNvPr>
          <p:cNvSpPr>
            <a:spLocks noGrp="1"/>
          </p:cNvSpPr>
          <p:nvPr>
            <p:ph idx="1"/>
          </p:nvPr>
        </p:nvSpPr>
        <p:spPr>
          <a:xfrm>
            <a:off x="838200" y="1636989"/>
            <a:ext cx="10515600" cy="5202756"/>
          </a:xfrm>
        </p:spPr>
        <p:txBody>
          <a:bodyPr>
            <a:normAutofit/>
          </a:bodyPr>
          <a:lstStyle/>
          <a:p>
            <a:pPr marL="0" indent="0" algn="r" rtl="1">
              <a:lnSpc>
                <a:spcPct val="110000"/>
              </a:lnSpc>
              <a:spcBef>
                <a:spcPts val="0"/>
              </a:spcBef>
              <a:spcAft>
                <a:spcPts val="500"/>
              </a:spcAft>
              <a:buNone/>
            </a:pPr>
            <a:r>
              <a:rPr lang="fa-IR" sz="2400" dirty="0">
                <a:latin typeface="Times New Roman" panose="02020603050405020304" pitchFamily="18" charset="0"/>
                <a:cs typeface="B Nazanin" panose="00000400000000000000" pitchFamily="2" charset="-78"/>
              </a:rPr>
              <a:t>وجود یک فرآیند نرم افزاری تضمین نمیکند که نرم افزار </a:t>
            </a:r>
            <a:r>
              <a:rPr lang="fa-IR" sz="2400" b="1" dirty="0">
                <a:latin typeface="Times New Roman" panose="02020603050405020304" pitchFamily="18" charset="0"/>
                <a:cs typeface="B Nazanin" panose="00000400000000000000" pitchFamily="2" charset="-78"/>
              </a:rPr>
              <a:t>به موقع </a:t>
            </a:r>
            <a:r>
              <a:rPr lang="fa-IR" sz="2400" dirty="0">
                <a:latin typeface="Times New Roman" panose="02020603050405020304" pitchFamily="18" charset="0"/>
                <a:cs typeface="B Nazanin" panose="00000400000000000000" pitchFamily="2" charset="-78"/>
              </a:rPr>
              <a:t>تحویل شود نرم افزار </a:t>
            </a:r>
            <a:r>
              <a:rPr lang="fa-IR" sz="2400" b="1" dirty="0">
                <a:latin typeface="Times New Roman" panose="02020603050405020304" pitchFamily="18" charset="0"/>
                <a:cs typeface="B Nazanin" panose="00000400000000000000" pitchFamily="2" charset="-78"/>
              </a:rPr>
              <a:t>نیازهای مشتری </a:t>
            </a:r>
            <a:r>
              <a:rPr lang="fa-IR" sz="2400" dirty="0">
                <a:latin typeface="Times New Roman" panose="02020603050405020304" pitchFamily="18" charset="0"/>
                <a:cs typeface="B Nazanin" panose="00000400000000000000" pitchFamily="2" charset="-78"/>
              </a:rPr>
              <a:t>را بر طرف کند یا خصوصیات فنی را ارائه دهد که به خصوصیات </a:t>
            </a:r>
            <a:r>
              <a:rPr lang="fa-IR" sz="2400" b="1" dirty="0">
                <a:latin typeface="Times New Roman" panose="02020603050405020304" pitchFamily="18" charset="0"/>
                <a:cs typeface="B Nazanin" panose="00000400000000000000" pitchFamily="2" charset="-78"/>
              </a:rPr>
              <a:t>کیفیتی</a:t>
            </a:r>
            <a:r>
              <a:rPr lang="fa-IR" sz="2400" dirty="0">
                <a:latin typeface="Times New Roman" panose="02020603050405020304" pitchFamily="18" charset="0"/>
                <a:cs typeface="B Nazanin" panose="00000400000000000000" pitchFamily="2" charset="-78"/>
              </a:rPr>
              <a:t> دراز مدت منجر شود (فصل ۱۵)</a:t>
            </a:r>
          </a:p>
          <a:p>
            <a:pPr marL="0" indent="0" algn="r" rtl="1">
              <a:lnSpc>
                <a:spcPct val="110000"/>
              </a:lnSpc>
              <a:spcBef>
                <a:spcPts val="0"/>
              </a:spcBef>
              <a:spcAft>
                <a:spcPts val="500"/>
              </a:spcAft>
              <a:buNone/>
            </a:pPr>
            <a:endParaRPr lang="fa-IR" sz="2400" dirty="0">
              <a:latin typeface="Times New Roman" panose="02020603050405020304" pitchFamily="18" charset="0"/>
              <a:cs typeface="B Nazanin" panose="00000400000000000000" pitchFamily="2" charset="-78"/>
            </a:endParaRPr>
          </a:p>
          <a:p>
            <a:pPr marL="0" indent="0" algn="r" rtl="1">
              <a:lnSpc>
                <a:spcPct val="110000"/>
              </a:lnSpc>
              <a:spcBef>
                <a:spcPts val="0"/>
              </a:spcBef>
              <a:spcAft>
                <a:spcPts val="500"/>
              </a:spcAft>
              <a:buNone/>
            </a:pPr>
            <a:r>
              <a:rPr lang="fa-IR" sz="2400" b="1" dirty="0">
                <a:latin typeface="Times New Roman" panose="02020603050405020304" pitchFamily="18" charset="0"/>
                <a:cs typeface="B Nazanin" panose="00000400000000000000" pitchFamily="2" charset="-78"/>
              </a:rPr>
              <a:t>الگوهای فرآیند </a:t>
            </a:r>
            <a:r>
              <a:rPr lang="fa-IR" sz="2400" dirty="0">
                <a:latin typeface="Times New Roman" panose="02020603050405020304" pitchFamily="18" charset="0"/>
                <a:cs typeface="B Nazanin" panose="00000400000000000000" pitchFamily="2" charset="-78"/>
              </a:rPr>
              <a:t>باید با کار مهندسی نرم افزار </a:t>
            </a:r>
            <a:r>
              <a:rPr lang="en-US" sz="2400" dirty="0">
                <a:latin typeface="Times New Roman" panose="02020603050405020304" pitchFamily="18" charset="0"/>
                <a:cs typeface="B Nazanin" panose="00000400000000000000" pitchFamily="2" charset="-78"/>
              </a:rPr>
              <a:t>)</a:t>
            </a:r>
            <a:r>
              <a:rPr lang="fa-IR" sz="2400" dirty="0">
                <a:latin typeface="Times New Roman" panose="02020603050405020304" pitchFamily="18" charset="0"/>
                <a:cs typeface="B Nazanin" panose="00000400000000000000" pitchFamily="2" charset="-78"/>
              </a:rPr>
              <a:t>بخش دوم</a:t>
            </a:r>
            <a:r>
              <a:rPr lang="en-US" sz="2400" dirty="0">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کتاب</a:t>
            </a:r>
            <a:r>
              <a:rPr lang="en-US" sz="2400" dirty="0">
                <a:latin typeface="Times New Roman" panose="02020603050405020304" pitchFamily="18" charset="0"/>
                <a:cs typeface="B Nazanin" panose="00000400000000000000" pitchFamily="2" charset="-78"/>
              </a:rPr>
              <a:t>(</a:t>
            </a:r>
            <a:r>
              <a:rPr lang="fa-IR" sz="2400" dirty="0">
                <a:latin typeface="Times New Roman" panose="02020603050405020304" pitchFamily="18" charset="0"/>
                <a:cs typeface="B Nazanin" panose="00000400000000000000" pitchFamily="2" charset="-78"/>
              </a:rPr>
              <a:t> همراه .شود </a:t>
            </a:r>
          </a:p>
          <a:p>
            <a:pPr marL="0" indent="0" algn="r" rtl="1">
              <a:lnSpc>
                <a:spcPct val="110000"/>
              </a:lnSpc>
              <a:spcBef>
                <a:spcPts val="0"/>
              </a:spcBef>
              <a:spcAft>
                <a:spcPts val="500"/>
              </a:spcAft>
              <a:buNone/>
            </a:pPr>
            <a:r>
              <a:rPr lang="fa-IR" sz="2400" dirty="0">
                <a:latin typeface="Times New Roman" panose="02020603050405020304" pitchFamily="18" charset="0"/>
                <a:cs typeface="B Nazanin" panose="00000400000000000000" pitchFamily="2" charset="-78"/>
              </a:rPr>
              <a:t>به علاوه، خود فرآیند را می توان مورد </a:t>
            </a:r>
            <a:r>
              <a:rPr lang="fa-IR" sz="2400" b="1" dirty="0">
                <a:latin typeface="Times New Roman" panose="02020603050405020304" pitchFamily="18" charset="0"/>
                <a:cs typeface="B Nazanin" panose="00000400000000000000" pitchFamily="2" charset="-78"/>
              </a:rPr>
              <a:t>ارزیابی</a:t>
            </a:r>
            <a:r>
              <a:rPr lang="fa-IR" sz="2400" dirty="0">
                <a:latin typeface="Times New Roman" panose="02020603050405020304" pitchFamily="18" charset="0"/>
                <a:cs typeface="B Nazanin" panose="00000400000000000000" pitchFamily="2" charset="-78"/>
              </a:rPr>
              <a:t> قرار داد تا اطمینان حاصل شود که ضروری بودن مجموعه ای از معیارهای اساسی برای یک مهندسی نرم افزار موفق ، نشان داده شده است</a:t>
            </a:r>
          </a:p>
          <a:p>
            <a:pPr marL="0" indent="0" algn="r" rtl="1">
              <a:lnSpc>
                <a:spcPct val="110000"/>
              </a:lnSpc>
              <a:spcBef>
                <a:spcPts val="0"/>
              </a:spcBef>
              <a:spcAft>
                <a:spcPts val="500"/>
              </a:spcAft>
              <a:buNone/>
            </a:pPr>
            <a:br>
              <a:rPr lang="en-US" dirty="0"/>
            </a:br>
            <a:endParaRPr lang="en-US" dirty="0"/>
          </a:p>
        </p:txBody>
      </p:sp>
      <p:sp>
        <p:nvSpPr>
          <p:cNvPr id="4" name="Slide Number Placeholder 3">
            <a:extLst>
              <a:ext uri="{FF2B5EF4-FFF2-40B4-BE49-F238E27FC236}">
                <a16:creationId xmlns:a16="http://schemas.microsoft.com/office/drawing/2014/main" id="{F66C62E9-3631-4777-9A8F-1543793F09C2}"/>
              </a:ext>
            </a:extLst>
          </p:cNvPr>
          <p:cNvSpPr>
            <a:spLocks noGrp="1"/>
          </p:cNvSpPr>
          <p:nvPr>
            <p:ph type="sldNum" sz="quarter" idx="12"/>
          </p:nvPr>
        </p:nvSpPr>
        <p:spPr/>
        <p:txBody>
          <a:bodyPr/>
          <a:lstStyle/>
          <a:p>
            <a:fld id="{9B3A9CD7-4CFF-4125-A835-47EB38E090BC}" type="slidenum">
              <a:rPr lang="en-US" smtClean="0"/>
              <a:t>23</a:t>
            </a:fld>
            <a:endParaRPr lang="en-US"/>
          </a:p>
        </p:txBody>
      </p:sp>
      <p:sp>
        <p:nvSpPr>
          <p:cNvPr id="5" name="Title 1">
            <a:extLst>
              <a:ext uri="{FF2B5EF4-FFF2-40B4-BE49-F238E27FC236}">
                <a16:creationId xmlns:a16="http://schemas.microsoft.com/office/drawing/2014/main" id="{AD601CB5-45F7-4004-AC4E-5809B4048FDC}"/>
              </a:ext>
            </a:extLst>
          </p:cNvPr>
          <p:cNvSpPr>
            <a:spLocks noGrp="1"/>
          </p:cNvSpPr>
          <p:nvPr>
            <p:ph type="title"/>
          </p:nvPr>
        </p:nvSpPr>
        <p:spPr>
          <a:xfrm>
            <a:off x="679174" y="18255"/>
            <a:ext cx="10515600" cy="1325563"/>
          </a:xfrm>
        </p:spPr>
        <p:txBody>
          <a:bodyPr/>
          <a:lstStyle/>
          <a:p>
            <a:pPr algn="r" rtl="1"/>
            <a:r>
              <a:rPr lang="fa-IR" sz="3600" b="1" dirty="0">
                <a:cs typeface="B Nazanin" panose="00000400000000000000" pitchFamily="2" charset="-78"/>
              </a:rPr>
              <a:t>2-4	ارزیابی و بهبود فرآیند</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Tree>
    <p:extLst>
      <p:ext uri="{BB962C8B-B14F-4D97-AF65-F5344CB8AC3E}">
        <p14:creationId xmlns:p14="http://schemas.microsoft.com/office/powerpoint/2010/main" val="3860148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7EB0-DBA9-4571-A19A-1AAC6C2AA4E8}"/>
              </a:ext>
            </a:extLst>
          </p:cNvPr>
          <p:cNvSpPr>
            <a:spLocks noGrp="1"/>
          </p:cNvSpPr>
          <p:nvPr>
            <p:ph type="title"/>
          </p:nvPr>
        </p:nvSpPr>
        <p:spPr/>
        <p:txBody>
          <a:bodyPr/>
          <a:lstStyle/>
          <a:p>
            <a:pPr algn="r" rtl="1"/>
            <a:r>
              <a:rPr kumimoji="0" lang="fa-IR" sz="3600" b="1" i="0" u="none" strike="noStrike" kern="1200" cap="none" spc="0" normalizeH="0" baseline="0" noProof="0" dirty="0">
                <a:ln>
                  <a:noFill/>
                </a:ln>
                <a:solidFill>
                  <a:prstClr val="black"/>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
        <p:nvSpPr>
          <p:cNvPr id="3" name="Content Placeholder 2">
            <a:extLst>
              <a:ext uri="{FF2B5EF4-FFF2-40B4-BE49-F238E27FC236}">
                <a16:creationId xmlns:a16="http://schemas.microsoft.com/office/drawing/2014/main" id="{E97AD1F2-F982-4ECA-99F9-8055E135DB9E}"/>
              </a:ext>
            </a:extLst>
          </p:cNvPr>
          <p:cNvSpPr>
            <a:spLocks noGrp="1"/>
          </p:cNvSpPr>
          <p:nvPr>
            <p:ph idx="1"/>
          </p:nvPr>
        </p:nvSpPr>
        <p:spPr>
          <a:xfrm>
            <a:off x="838200" y="1825625"/>
            <a:ext cx="8835887" cy="4351338"/>
          </a:xfrm>
        </p:spPr>
        <p:txBody>
          <a:bodyPr>
            <a:normAutofit lnSpcReduction="10000"/>
          </a:bodyPr>
          <a:lstStyle/>
          <a:p>
            <a:pPr marL="0" indent="0" algn="r" rtl="1">
              <a:lnSpc>
                <a:spcPct val="100000"/>
              </a:lnSpc>
              <a:buNone/>
            </a:pPr>
            <a:r>
              <a:rPr lang="fa-IR" b="1" dirty="0">
                <a:solidFill>
                  <a:schemeClr val="bg1">
                    <a:lumMod val="50000"/>
                  </a:schemeClr>
                </a:solidFill>
                <a:cs typeface="B Nazanin" panose="00000400000000000000" pitchFamily="2" charset="-78"/>
              </a:rPr>
              <a:t>2-0	مقدمه</a:t>
            </a:r>
          </a:p>
          <a:p>
            <a:pPr marL="0" indent="0" algn="r" rtl="1">
              <a:lnSpc>
                <a:spcPct val="100000"/>
              </a:lnSpc>
              <a:buNone/>
            </a:pPr>
            <a:r>
              <a:rPr lang="fa-IR" b="1" dirty="0">
                <a:solidFill>
                  <a:schemeClr val="bg1">
                    <a:lumMod val="50000"/>
                  </a:schemeClr>
                </a:solidFill>
                <a:cs typeface="B Nazanin" panose="00000400000000000000" pitchFamily="2" charset="-78"/>
              </a:rPr>
              <a:t>2-1	مدل فرآیند کلی</a:t>
            </a:r>
          </a:p>
          <a:p>
            <a:pPr marL="0" indent="0" algn="r" rtl="1">
              <a:lnSpc>
                <a:spcPct val="100000"/>
              </a:lnSpc>
              <a:buNone/>
            </a:pPr>
            <a:r>
              <a:rPr lang="fa-IR" b="1" dirty="0">
                <a:solidFill>
                  <a:schemeClr val="bg1">
                    <a:lumMod val="50000"/>
                  </a:schemeClr>
                </a:solidFill>
                <a:cs typeface="B Nazanin" panose="00000400000000000000" pitchFamily="2" charset="-78"/>
              </a:rPr>
              <a:t>2-2	تعریف فعالیت چارچوبی</a:t>
            </a:r>
          </a:p>
          <a:p>
            <a:pPr marL="0" indent="0" algn="r" rtl="1">
              <a:lnSpc>
                <a:spcPct val="100000"/>
              </a:lnSpc>
              <a:buNone/>
            </a:pPr>
            <a:r>
              <a:rPr lang="fa-IR" b="1" dirty="0">
                <a:solidFill>
                  <a:schemeClr val="bg1">
                    <a:lumMod val="50000"/>
                  </a:schemeClr>
                </a:solidFill>
                <a:cs typeface="B Nazanin" panose="00000400000000000000" pitchFamily="2" charset="-78"/>
              </a:rPr>
              <a:t>2-3	تعیین مجموعه وظایف</a:t>
            </a:r>
          </a:p>
          <a:p>
            <a:pPr marL="0" indent="0" algn="r" rtl="1">
              <a:lnSpc>
                <a:spcPct val="100000"/>
              </a:lnSpc>
              <a:buNone/>
            </a:pPr>
            <a:r>
              <a:rPr lang="fa-IR" b="1" dirty="0">
                <a:solidFill>
                  <a:schemeClr val="bg1">
                    <a:lumMod val="50000"/>
                  </a:schemeClr>
                </a:solidFill>
                <a:cs typeface="B Nazanin" panose="00000400000000000000" pitchFamily="2" charset="-78"/>
              </a:rPr>
              <a:t>2-4	ارزیابی و بهبود فرآیند</a:t>
            </a:r>
          </a:p>
          <a:p>
            <a:pPr marL="0" indent="0" algn="r" rtl="1">
              <a:lnSpc>
                <a:spcPct val="100000"/>
              </a:lnSpc>
              <a:buNone/>
            </a:pPr>
            <a:r>
              <a:rPr lang="fa-IR" b="1" dirty="0">
                <a:cs typeface="B Nazanin" panose="00000400000000000000" pitchFamily="2" charset="-78"/>
              </a:rPr>
              <a:t>2-5 	مدل های فرآیند تجویزی</a:t>
            </a:r>
          </a:p>
          <a:p>
            <a:pPr marL="0" indent="0" algn="r" rtl="1">
              <a:lnSpc>
                <a:spcPct val="100000"/>
              </a:lnSpc>
              <a:buNone/>
            </a:pPr>
            <a:r>
              <a:rPr lang="fa-IR" b="1" dirty="0">
                <a:solidFill>
                  <a:schemeClr val="bg1">
                    <a:lumMod val="50000"/>
                  </a:schemeClr>
                </a:solidFill>
                <a:cs typeface="B Nazanin" panose="00000400000000000000" pitchFamily="2" charset="-78"/>
              </a:rPr>
              <a:t>          </a:t>
            </a:r>
            <a:r>
              <a:rPr lang="fa-IR" dirty="0" err="1">
                <a:solidFill>
                  <a:schemeClr val="bg1">
                    <a:lumMod val="50000"/>
                  </a:schemeClr>
                </a:solidFill>
                <a:cs typeface="B Nazanin" panose="00000400000000000000" pitchFamily="2" charset="-78"/>
              </a:rPr>
              <a:t>آبشاری</a:t>
            </a:r>
            <a:r>
              <a:rPr lang="fa-IR" dirty="0">
                <a:solidFill>
                  <a:schemeClr val="bg1">
                    <a:lumMod val="50000"/>
                  </a:schemeClr>
                </a:solidFill>
                <a:cs typeface="B Nazanin" panose="00000400000000000000" pitchFamily="2" charset="-78"/>
              </a:rPr>
              <a:t>، ساخت نمونه اولیه، تکاملی، یکپارچه</a:t>
            </a:r>
          </a:p>
          <a:p>
            <a:pPr marL="0" indent="0" algn="r" rtl="1">
              <a:lnSpc>
                <a:spcPct val="100000"/>
              </a:lnSpc>
              <a:buNone/>
            </a:pPr>
            <a:r>
              <a:rPr lang="fa-IR" b="1" dirty="0">
                <a:solidFill>
                  <a:schemeClr val="bg1">
                    <a:lumMod val="50000"/>
                  </a:schemeClr>
                </a:solidFill>
                <a:cs typeface="B Nazanin" panose="00000400000000000000" pitchFamily="2" charset="-78"/>
              </a:rPr>
              <a:t>2-6	محصول و فرآیند</a:t>
            </a:r>
            <a:endParaRPr lang="en-US" b="1" dirty="0">
              <a:solidFill>
                <a:schemeClr val="bg1">
                  <a:lumMod val="50000"/>
                </a:schemeClr>
              </a:solidFill>
              <a:cs typeface="B Nazanin" panose="00000400000000000000" pitchFamily="2" charset="-78"/>
            </a:endParaRPr>
          </a:p>
          <a:p>
            <a:pPr algn="r" rtl="1">
              <a:lnSpc>
                <a:spcPct val="100000"/>
              </a:lnSpc>
            </a:pPr>
            <a:endParaRPr lang="fa-IR" b="1" dirty="0">
              <a:cs typeface="B Nazanin" panose="00000400000000000000" pitchFamily="2" charset="-78"/>
            </a:endParaRPr>
          </a:p>
          <a:p>
            <a:pPr algn="r" rtl="1">
              <a:lnSpc>
                <a:spcPct val="100000"/>
              </a:lnSpc>
            </a:pPr>
            <a:endParaRPr lang="fa-IR" b="1" dirty="0">
              <a:cs typeface="B Nazanin" panose="00000400000000000000" pitchFamily="2" charset="-78"/>
            </a:endParaRPr>
          </a:p>
        </p:txBody>
      </p:sp>
      <p:sp>
        <p:nvSpPr>
          <p:cNvPr id="4" name="Slide Number Placeholder 3">
            <a:extLst>
              <a:ext uri="{FF2B5EF4-FFF2-40B4-BE49-F238E27FC236}">
                <a16:creationId xmlns:a16="http://schemas.microsoft.com/office/drawing/2014/main" id="{C6C0FBA1-5FFB-4533-89E7-55BE3AE03835}"/>
              </a:ext>
            </a:extLst>
          </p:cNvPr>
          <p:cNvSpPr>
            <a:spLocks noGrp="1"/>
          </p:cNvSpPr>
          <p:nvPr>
            <p:ph type="sldNum" sz="quarter" idx="12"/>
          </p:nvPr>
        </p:nvSpPr>
        <p:spPr/>
        <p:txBody>
          <a:bodyPr/>
          <a:lstStyle/>
          <a:p>
            <a:fld id="{9B3A9CD7-4CFF-4125-A835-47EB38E090BC}" type="slidenum">
              <a:rPr lang="en-US" smtClean="0"/>
              <a:t>24</a:t>
            </a:fld>
            <a:endParaRPr lang="en-US"/>
          </a:p>
        </p:txBody>
      </p:sp>
    </p:spTree>
    <p:extLst>
      <p:ext uri="{BB962C8B-B14F-4D97-AF65-F5344CB8AC3E}">
        <p14:creationId xmlns:p14="http://schemas.microsoft.com/office/powerpoint/2010/main" val="2623442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2F0E92-0F84-4F7B-B2DB-9214DF80302F}"/>
              </a:ext>
            </a:extLst>
          </p:cNvPr>
          <p:cNvSpPr>
            <a:spLocks noGrp="1"/>
          </p:cNvSpPr>
          <p:nvPr>
            <p:ph idx="1"/>
          </p:nvPr>
        </p:nvSpPr>
        <p:spPr>
          <a:xfrm>
            <a:off x="132522" y="1521724"/>
            <a:ext cx="11221278" cy="5336276"/>
          </a:xfrm>
        </p:spPr>
        <p:txBody>
          <a:bodyPr>
            <a:normAutofit lnSpcReduction="10000"/>
          </a:bodyPr>
          <a:lstStyle/>
          <a:p>
            <a:pPr algn="r" rtl="1">
              <a:lnSpc>
                <a:spcPct val="100000"/>
              </a:lnSpc>
              <a:spcBef>
                <a:spcPts val="0"/>
              </a:spcBef>
              <a:spcAft>
                <a:spcPts val="500"/>
              </a:spcAft>
            </a:pPr>
            <a:r>
              <a:rPr lang="fa-IR" sz="2400" dirty="0">
                <a:latin typeface="Times New Roman" panose="02020603050405020304" pitchFamily="18" charset="0"/>
                <a:cs typeface="B Nazanin" panose="00000400000000000000" pitchFamily="2" charset="-78"/>
              </a:rPr>
              <a:t>مدل های فرآیند تجویزی برای </a:t>
            </a:r>
            <a:r>
              <a:rPr lang="fa-IR" sz="2400" b="1" dirty="0" err="1">
                <a:latin typeface="Times New Roman" panose="02020603050405020304" pitchFamily="18" charset="0"/>
                <a:cs typeface="B Nazanin" panose="00000400000000000000" pitchFamily="2" charset="-78"/>
              </a:rPr>
              <a:t>ساختاردهی</a:t>
            </a:r>
            <a:r>
              <a:rPr lang="fa-IR" sz="2400" b="1" dirty="0">
                <a:latin typeface="Times New Roman" panose="02020603050405020304" pitchFamily="18" charset="0"/>
                <a:cs typeface="B Nazanin" panose="00000400000000000000" pitchFamily="2" charset="-78"/>
              </a:rPr>
              <a:t> و نظم </a:t>
            </a:r>
            <a:r>
              <a:rPr lang="fa-IR" sz="2400" dirty="0">
                <a:latin typeface="Times New Roman" panose="02020603050405020304" pitchFamily="18" charset="0"/>
                <a:cs typeface="B Nazanin" panose="00000400000000000000" pitchFamily="2" charset="-78"/>
              </a:rPr>
              <a:t>در توسعه ی نرم افزار تلاش میکنند. </a:t>
            </a:r>
          </a:p>
          <a:p>
            <a:pPr marL="0" indent="0" algn="r" rtl="1">
              <a:lnSpc>
                <a:spcPct val="100000"/>
              </a:lnSpc>
              <a:spcBef>
                <a:spcPts val="0"/>
              </a:spcBef>
              <a:spcAft>
                <a:spcPts val="500"/>
              </a:spcAft>
              <a:buNone/>
            </a:pPr>
            <a:r>
              <a:rPr lang="fa-IR" sz="2400" dirty="0">
                <a:latin typeface="Times New Roman" panose="02020603050405020304" pitchFamily="18" charset="0"/>
                <a:cs typeface="B Nazanin" panose="00000400000000000000" pitchFamily="2" charset="-78"/>
              </a:rPr>
              <a:t>فعالیتها و وظایف، به ترتیب و بر اساس </a:t>
            </a:r>
            <a:r>
              <a:rPr lang="fa-IR" sz="2400" dirty="0" err="1">
                <a:latin typeface="Times New Roman" panose="02020603050405020304" pitchFamily="18" charset="0"/>
                <a:cs typeface="B Nazanin" panose="00000400000000000000" pitchFamily="2" charset="-78"/>
              </a:rPr>
              <a:t>رهنمودهای</a:t>
            </a:r>
            <a:r>
              <a:rPr lang="fa-IR" sz="2400" dirty="0">
                <a:latin typeface="Times New Roman" panose="02020603050405020304" pitchFamily="18" charset="0"/>
                <a:cs typeface="B Nazanin" panose="00000400000000000000" pitchFamily="2" charset="-78"/>
              </a:rPr>
              <a:t> تعریف شده برای پیشروی رخ میدهند. </a:t>
            </a:r>
            <a:endParaRPr lang="en-US" sz="2400" dirty="0">
              <a:latin typeface="Times New Roman" panose="02020603050405020304" pitchFamily="18" charset="0"/>
              <a:cs typeface="B Nazanin" panose="00000400000000000000" pitchFamily="2" charset="-78"/>
            </a:endParaRPr>
          </a:p>
          <a:p>
            <a:pPr marL="0" indent="0" algn="r" rtl="1">
              <a:lnSpc>
                <a:spcPct val="100000"/>
              </a:lnSpc>
              <a:spcBef>
                <a:spcPts val="0"/>
              </a:spcBef>
              <a:spcAft>
                <a:spcPts val="500"/>
              </a:spcAft>
              <a:buNone/>
            </a:pPr>
            <a:r>
              <a:rPr lang="fa-IR" sz="2400" dirty="0">
                <a:latin typeface="Times New Roman" panose="02020603050405020304" pitchFamily="18" charset="0"/>
                <a:cs typeface="B Nazanin" panose="00000400000000000000" pitchFamily="2" charset="-78"/>
              </a:rPr>
              <a:t>در ادامه به بررسی روش فرآیند تجویزی می پردازیم که در آن، </a:t>
            </a:r>
            <a:r>
              <a:rPr lang="fa-IR" sz="2400" b="1" dirty="0">
                <a:latin typeface="Times New Roman" panose="02020603050405020304" pitchFamily="18" charset="0"/>
                <a:cs typeface="B Nazanin" panose="00000400000000000000" pitchFamily="2" charset="-78"/>
              </a:rPr>
              <a:t>نظم و سازگاری </a:t>
            </a:r>
            <a:r>
              <a:rPr lang="fa-IR" sz="2400" dirty="0">
                <a:latin typeface="Times New Roman" panose="02020603050405020304" pitchFamily="18" charset="0"/>
                <a:cs typeface="B Nazanin" panose="00000400000000000000" pitchFamily="2" charset="-78"/>
              </a:rPr>
              <a:t>،پروژه مسائل عمده به شمار میروند </a:t>
            </a:r>
          </a:p>
          <a:p>
            <a:pPr algn="r" rtl="1">
              <a:lnSpc>
                <a:spcPct val="100000"/>
              </a:lnSpc>
              <a:spcBef>
                <a:spcPts val="0"/>
              </a:spcBef>
              <a:spcAft>
                <a:spcPts val="500"/>
              </a:spcAft>
            </a:pPr>
            <a:endParaRPr lang="fa-IR" sz="2400" dirty="0">
              <a:latin typeface="Times New Roman" panose="02020603050405020304" pitchFamily="18" charset="0"/>
              <a:cs typeface="B Nazanin" panose="00000400000000000000" pitchFamily="2" charset="-78"/>
            </a:endParaRPr>
          </a:p>
          <a:p>
            <a:pPr algn="r" rtl="1">
              <a:lnSpc>
                <a:spcPct val="100000"/>
              </a:lnSpc>
              <a:spcBef>
                <a:spcPts val="0"/>
              </a:spcBef>
              <a:spcAft>
                <a:spcPts val="500"/>
              </a:spcAft>
            </a:pPr>
            <a:r>
              <a:rPr lang="fa-IR" sz="2400" dirty="0">
                <a:latin typeface="Times New Roman" panose="02020603050405020304" pitchFamily="18" charset="0"/>
                <a:cs typeface="B Nazanin" panose="00000400000000000000" pitchFamily="2" charset="-78"/>
              </a:rPr>
              <a:t>آنها را </a:t>
            </a:r>
            <a:r>
              <a:rPr lang="fa-IR" sz="2400" b="1" dirty="0">
                <a:latin typeface="Times New Roman" panose="02020603050405020304" pitchFamily="18" charset="0"/>
                <a:cs typeface="B Nazanin" panose="00000400000000000000" pitchFamily="2" charset="-78"/>
              </a:rPr>
              <a:t>تجویزی</a:t>
            </a:r>
            <a:r>
              <a:rPr lang="fa-IR" sz="2400" dirty="0">
                <a:latin typeface="Times New Roman" panose="02020603050405020304" pitchFamily="18" charset="0"/>
                <a:cs typeface="B Nazanin" panose="00000400000000000000" pitchFamily="2" charset="-78"/>
              </a:rPr>
              <a:t> میخوانیم زیرا مجموعه ای از عناصر فرآیند، مثل </a:t>
            </a:r>
            <a:r>
              <a:rPr lang="fa-IR" sz="2400" b="1" dirty="0">
                <a:latin typeface="Times New Roman" panose="02020603050405020304" pitchFamily="18" charset="0"/>
                <a:cs typeface="B Nazanin" panose="00000400000000000000" pitchFamily="2" charset="-78"/>
              </a:rPr>
              <a:t>فعالیتهای چارچوبی، اقدامات مهندسی نرم افزار، وظایف، محصولات کاری، تضمین کیفیت و راهکارهای کنترل تغییرات </a:t>
            </a:r>
            <a:r>
              <a:rPr lang="fa-IR" sz="2400" dirty="0">
                <a:latin typeface="Times New Roman" panose="02020603050405020304" pitchFamily="18" charset="0"/>
                <a:cs typeface="B Nazanin" panose="00000400000000000000" pitchFamily="2" charset="-78"/>
              </a:rPr>
              <a:t>را برای هر پروژه تجویز می کنند.</a:t>
            </a:r>
          </a:p>
          <a:p>
            <a:pPr algn="r" rtl="1">
              <a:lnSpc>
                <a:spcPct val="100000"/>
              </a:lnSpc>
              <a:spcBef>
                <a:spcPts val="0"/>
              </a:spcBef>
              <a:spcAft>
                <a:spcPts val="500"/>
              </a:spcAft>
            </a:pPr>
            <a:endParaRPr lang="fa-IR" sz="2400" dirty="0">
              <a:latin typeface="Times New Roman" panose="02020603050405020304" pitchFamily="18" charset="0"/>
              <a:cs typeface="B Nazanin" panose="00000400000000000000" pitchFamily="2" charset="-78"/>
            </a:endParaRPr>
          </a:p>
          <a:p>
            <a:pPr algn="r" rtl="1">
              <a:lnSpc>
                <a:spcPct val="100000"/>
              </a:lnSpc>
              <a:spcBef>
                <a:spcPts val="0"/>
              </a:spcBef>
              <a:spcAft>
                <a:spcPts val="500"/>
              </a:spcAft>
            </a:pPr>
            <a:r>
              <a:rPr lang="fa-IR" sz="2400" dirty="0">
                <a:latin typeface="Times New Roman" panose="02020603050405020304" pitchFamily="18" charset="0"/>
                <a:cs typeface="B Nazanin" panose="00000400000000000000" pitchFamily="2" charset="-78"/>
              </a:rPr>
              <a:t>هر مدل فرآیند همچنین یک </a:t>
            </a:r>
            <a:r>
              <a:rPr lang="fa-IR" sz="2400" b="1" dirty="0">
                <a:latin typeface="Times New Roman" panose="02020603050405020304" pitchFamily="18" charset="0"/>
                <a:cs typeface="B Nazanin" panose="00000400000000000000" pitchFamily="2" charset="-78"/>
              </a:rPr>
              <a:t>جریان</a:t>
            </a:r>
            <a:r>
              <a:rPr lang="en-US" sz="2400" b="1" dirty="0">
                <a:latin typeface="Times New Roman" panose="02020603050405020304" pitchFamily="18" charset="0"/>
                <a:cs typeface="B Nazanin" panose="00000400000000000000" pitchFamily="2" charset="-78"/>
              </a:rPr>
              <a:t> </a:t>
            </a:r>
            <a:r>
              <a:rPr lang="fa-IR" sz="2400" b="1" dirty="0">
                <a:latin typeface="Times New Roman" panose="02020603050405020304" pitchFamily="18" charset="0"/>
                <a:cs typeface="B Nazanin" panose="00000400000000000000" pitchFamily="2" charset="-78"/>
              </a:rPr>
              <a:t>فرآیند </a:t>
            </a:r>
            <a:r>
              <a:rPr lang="fa-IR" sz="2400" dirty="0">
                <a:latin typeface="Times New Roman" panose="02020603050405020304" pitchFamily="18" charset="0"/>
                <a:cs typeface="B Nazanin" panose="00000400000000000000" pitchFamily="2" charset="-78"/>
              </a:rPr>
              <a:t>(یا جریان کاری) را تعریف میکند که </a:t>
            </a:r>
            <a:r>
              <a:rPr lang="fa-IR" sz="2400" b="1" dirty="0">
                <a:latin typeface="Times New Roman" panose="02020603050405020304" pitchFamily="18" charset="0"/>
                <a:cs typeface="B Nazanin" panose="00000400000000000000" pitchFamily="2" charset="-78"/>
              </a:rPr>
              <a:t>شیوه ارتباط میان عناصر فرآیند </a:t>
            </a:r>
            <a:r>
              <a:rPr lang="fa-IR" sz="2400" dirty="0">
                <a:latin typeface="Times New Roman" panose="02020603050405020304" pitchFamily="18" charset="0"/>
                <a:cs typeface="B Nazanin" panose="00000400000000000000" pitchFamily="2" charset="-78"/>
              </a:rPr>
              <a:t>را تعریف میکند</a:t>
            </a:r>
          </a:p>
          <a:p>
            <a:pPr lvl="8" algn="r" rtl="1">
              <a:lnSpc>
                <a:spcPct val="100000"/>
              </a:lnSpc>
              <a:spcBef>
                <a:spcPts val="0"/>
              </a:spcBef>
              <a:spcAft>
                <a:spcPts val="500"/>
              </a:spcAft>
            </a:pPr>
            <a:r>
              <a:rPr lang="fa-IR" sz="2400" dirty="0" err="1">
                <a:cs typeface="B Nazanin" panose="00000400000000000000" pitchFamily="2" charset="-78"/>
              </a:rPr>
              <a:t>آبشاری</a:t>
            </a:r>
            <a:endParaRPr lang="fa-IR" sz="2400" dirty="0">
              <a:cs typeface="B Nazanin" panose="00000400000000000000" pitchFamily="2" charset="-78"/>
            </a:endParaRPr>
          </a:p>
          <a:p>
            <a:pPr lvl="8" algn="r" rtl="1">
              <a:lnSpc>
                <a:spcPct val="100000"/>
              </a:lnSpc>
              <a:spcBef>
                <a:spcPts val="0"/>
              </a:spcBef>
              <a:spcAft>
                <a:spcPts val="500"/>
              </a:spcAft>
            </a:pPr>
            <a:r>
              <a:rPr lang="fa-IR" sz="2400" dirty="0">
                <a:cs typeface="B Nazanin" panose="00000400000000000000" pitchFamily="2" charset="-78"/>
              </a:rPr>
              <a:t>ساخت نمونه اولیه</a:t>
            </a:r>
          </a:p>
          <a:p>
            <a:pPr lvl="8" algn="r" rtl="1">
              <a:lnSpc>
                <a:spcPct val="100000"/>
              </a:lnSpc>
              <a:spcBef>
                <a:spcPts val="0"/>
              </a:spcBef>
              <a:spcAft>
                <a:spcPts val="500"/>
              </a:spcAft>
            </a:pPr>
            <a:r>
              <a:rPr lang="fa-IR" sz="2400" dirty="0">
                <a:cs typeface="B Nazanin" panose="00000400000000000000" pitchFamily="2" charset="-78"/>
              </a:rPr>
              <a:t>تکاملی</a:t>
            </a:r>
          </a:p>
          <a:p>
            <a:pPr lvl="8" algn="r" rtl="1">
              <a:lnSpc>
                <a:spcPct val="100000"/>
              </a:lnSpc>
              <a:spcBef>
                <a:spcPts val="0"/>
              </a:spcBef>
              <a:spcAft>
                <a:spcPts val="500"/>
              </a:spcAft>
            </a:pPr>
            <a:r>
              <a:rPr lang="fa-IR" sz="2400" dirty="0">
                <a:cs typeface="B Nazanin" panose="00000400000000000000" pitchFamily="2" charset="-78"/>
              </a:rPr>
              <a:t> یکپارچه</a:t>
            </a:r>
            <a:endParaRPr lang="en-US" sz="2400" dirty="0">
              <a:latin typeface="Times New Roman" panose="02020603050405020304" pitchFamily="18" charset="0"/>
              <a:cs typeface="B Nazanin" panose="00000400000000000000" pitchFamily="2" charset="-78"/>
            </a:endParaRPr>
          </a:p>
        </p:txBody>
      </p:sp>
      <p:sp>
        <p:nvSpPr>
          <p:cNvPr id="4" name="Slide Number Placeholder 3">
            <a:extLst>
              <a:ext uri="{FF2B5EF4-FFF2-40B4-BE49-F238E27FC236}">
                <a16:creationId xmlns:a16="http://schemas.microsoft.com/office/drawing/2014/main" id="{0AB2659E-8D05-4A4A-A5F6-CFCE988A0557}"/>
              </a:ext>
            </a:extLst>
          </p:cNvPr>
          <p:cNvSpPr>
            <a:spLocks noGrp="1"/>
          </p:cNvSpPr>
          <p:nvPr>
            <p:ph type="sldNum" sz="quarter" idx="12"/>
          </p:nvPr>
        </p:nvSpPr>
        <p:spPr/>
        <p:txBody>
          <a:bodyPr/>
          <a:lstStyle/>
          <a:p>
            <a:fld id="{9B3A9CD7-4CFF-4125-A835-47EB38E090BC}" type="slidenum">
              <a:rPr lang="en-US" smtClean="0"/>
              <a:t>25</a:t>
            </a:fld>
            <a:endParaRPr lang="en-US" dirty="0"/>
          </a:p>
        </p:txBody>
      </p:sp>
      <p:sp>
        <p:nvSpPr>
          <p:cNvPr id="5" name="Title 1">
            <a:extLst>
              <a:ext uri="{FF2B5EF4-FFF2-40B4-BE49-F238E27FC236}">
                <a16:creationId xmlns:a16="http://schemas.microsoft.com/office/drawing/2014/main" id="{7497805E-94B1-4E7D-BCCE-A4A09FBE7A56}"/>
              </a:ext>
            </a:extLst>
          </p:cNvPr>
          <p:cNvSpPr>
            <a:spLocks noGrp="1"/>
          </p:cNvSpPr>
          <p:nvPr>
            <p:ph type="title"/>
          </p:nvPr>
        </p:nvSpPr>
        <p:spPr>
          <a:xfrm>
            <a:off x="838200" y="0"/>
            <a:ext cx="10515600" cy="1325563"/>
          </a:xfrm>
        </p:spPr>
        <p:txBody>
          <a:bodyPr/>
          <a:lstStyle/>
          <a:p>
            <a:pPr algn="r" rtl="1"/>
            <a:r>
              <a:rPr lang="fa-IR" sz="3600" b="1" dirty="0">
                <a:cs typeface="B Nazanin" panose="00000400000000000000" pitchFamily="2" charset="-78"/>
              </a:rPr>
              <a:t>2-5 	مدل های فرآیند تجویزی       </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Tree>
    <p:extLst>
      <p:ext uri="{BB962C8B-B14F-4D97-AF65-F5344CB8AC3E}">
        <p14:creationId xmlns:p14="http://schemas.microsoft.com/office/powerpoint/2010/main" val="2685105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2F0E92-0F84-4F7B-B2DB-9214DF80302F}"/>
              </a:ext>
            </a:extLst>
          </p:cNvPr>
          <p:cNvSpPr>
            <a:spLocks noGrp="1"/>
          </p:cNvSpPr>
          <p:nvPr>
            <p:ph idx="1"/>
          </p:nvPr>
        </p:nvSpPr>
        <p:spPr>
          <a:xfrm>
            <a:off x="172278" y="1325563"/>
            <a:ext cx="11181522" cy="5213904"/>
          </a:xfrm>
        </p:spPr>
        <p:txBody>
          <a:bodyPr>
            <a:normAutofit/>
          </a:bodyPr>
          <a:lstStyle/>
          <a:p>
            <a:pPr marL="0" indent="0" algn="r" rtl="1">
              <a:spcBef>
                <a:spcPts val="0"/>
              </a:spcBef>
              <a:spcAft>
                <a:spcPts val="500"/>
              </a:spcAft>
              <a:buNone/>
            </a:pPr>
            <a:r>
              <a:rPr lang="fa-IR" sz="2400" b="1" dirty="0">
                <a:latin typeface="Times New Roman" panose="02020603050405020304" pitchFamily="18" charset="0"/>
                <a:cs typeface="B Nazanin" panose="00000400000000000000" pitchFamily="2" charset="-78"/>
              </a:rPr>
              <a:t>۱</a:t>
            </a:r>
            <a:r>
              <a:rPr lang="fa-IR" sz="2400" dirty="0">
                <a:latin typeface="Times New Roman" panose="02020603050405020304" pitchFamily="18" charset="0"/>
                <a:cs typeface="B Nazanin" panose="00000400000000000000" pitchFamily="2" charset="-78"/>
              </a:rPr>
              <a:t>-۵-۲  </a:t>
            </a:r>
            <a:r>
              <a:rPr lang="fa-IR" dirty="0">
                <a:latin typeface="Times New Roman" panose="02020603050405020304" pitchFamily="18" charset="0"/>
                <a:cs typeface="B Nazanin" panose="00000400000000000000" pitchFamily="2" charset="-78"/>
              </a:rPr>
              <a:t>مدل </a:t>
            </a:r>
            <a:r>
              <a:rPr lang="fa-IR" sz="2800" dirty="0">
                <a:latin typeface="Times New Roman" panose="02020603050405020304" pitchFamily="18" charset="0"/>
                <a:cs typeface="B Nazanin" panose="00000400000000000000" pitchFamily="2" charset="-78"/>
              </a:rPr>
              <a:t>فرآیند</a:t>
            </a:r>
            <a:r>
              <a:rPr lang="fa-IR" b="1" dirty="0">
                <a:latin typeface="Times New Roman" panose="02020603050405020304" pitchFamily="18" charset="0"/>
                <a:cs typeface="B Nazanin" panose="00000400000000000000" pitchFamily="2" charset="-78"/>
              </a:rPr>
              <a:t> </a:t>
            </a:r>
            <a:r>
              <a:rPr lang="fa-IR" b="1" dirty="0" err="1">
                <a:latin typeface="Times New Roman" panose="02020603050405020304" pitchFamily="18" charset="0"/>
                <a:cs typeface="B Nazanin" panose="00000400000000000000" pitchFamily="2" charset="-78"/>
              </a:rPr>
              <a:t>آبشاری</a:t>
            </a:r>
            <a:r>
              <a:rPr lang="fa-IR" b="1" dirty="0">
                <a:latin typeface="Times New Roman" panose="02020603050405020304" pitchFamily="18" charset="0"/>
                <a:cs typeface="B Nazanin" panose="00000400000000000000" pitchFamily="2" charset="-78"/>
              </a:rPr>
              <a:t> (</a:t>
            </a:r>
            <a:r>
              <a:rPr lang="en-US" sz="2200" dirty="0">
                <a:latin typeface="Times New Roman" panose="02020603050405020304" pitchFamily="18" charset="0"/>
                <a:cs typeface="B Nazanin" panose="00000400000000000000" pitchFamily="2" charset="-78"/>
              </a:rPr>
              <a:t>Waterfall process model</a:t>
            </a:r>
            <a:r>
              <a:rPr lang="fa-IR" sz="2200" dirty="0">
                <a:latin typeface="Times New Roman" panose="02020603050405020304" pitchFamily="18" charset="0"/>
                <a:cs typeface="B Nazanin" panose="00000400000000000000" pitchFamily="2" charset="-78"/>
              </a:rPr>
              <a:t>)</a:t>
            </a:r>
          </a:p>
          <a:p>
            <a:pPr marL="0" indent="0" algn="r" rtl="1">
              <a:spcBef>
                <a:spcPts val="0"/>
              </a:spcBef>
              <a:spcAft>
                <a:spcPts val="500"/>
              </a:spcAft>
              <a:buNone/>
            </a:pPr>
            <a:endParaRPr lang="fa-IR" sz="2200" dirty="0">
              <a:latin typeface="Times New Roman" panose="02020603050405020304" pitchFamily="18" charset="0"/>
              <a:cs typeface="B Nazanin" panose="00000400000000000000" pitchFamily="2" charset="-78"/>
            </a:endParaRPr>
          </a:p>
          <a:p>
            <a:pPr algn="r" rtl="1">
              <a:spcBef>
                <a:spcPts val="0"/>
              </a:spcBef>
              <a:spcAft>
                <a:spcPts val="500"/>
              </a:spcAft>
            </a:pPr>
            <a:r>
              <a:rPr lang="fa-IR" sz="2400" dirty="0">
                <a:latin typeface="Times New Roman" panose="02020603050405020304" pitchFamily="18" charset="0"/>
                <a:cs typeface="B Nazanin" panose="00000400000000000000" pitchFamily="2" charset="-78"/>
              </a:rPr>
              <a:t>گاه پیش میآید که </a:t>
            </a:r>
            <a:r>
              <a:rPr lang="fa-IR" sz="2400" b="1" dirty="0">
                <a:latin typeface="Times New Roman" panose="02020603050405020304" pitchFamily="18" charset="0"/>
                <a:cs typeface="B Nazanin" panose="00000400000000000000" pitchFamily="2" charset="-78"/>
              </a:rPr>
              <a:t>نیازمندیهای مربوط به یک مسأله به خوبی شناخته شده </a:t>
            </a:r>
            <a:r>
              <a:rPr lang="fa-IR" sz="2400" b="1" dirty="0" err="1">
                <a:latin typeface="Times New Roman" panose="02020603050405020304" pitchFamily="18" charset="0"/>
                <a:cs typeface="B Nazanin" panose="00000400000000000000" pitchFamily="2" charset="-78"/>
              </a:rPr>
              <a:t>اند</a:t>
            </a:r>
            <a:r>
              <a:rPr lang="fa-IR" sz="2400" b="1" dirty="0">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در اینصورت، کار به روش </a:t>
            </a:r>
            <a:r>
              <a:rPr lang="fa-IR" sz="2400" b="1" dirty="0">
                <a:latin typeface="Times New Roman" panose="02020603050405020304" pitchFamily="18" charset="0"/>
                <a:cs typeface="B Nazanin" panose="00000400000000000000" pitchFamily="2" charset="-78"/>
              </a:rPr>
              <a:t>خطی</a:t>
            </a:r>
            <a:r>
              <a:rPr lang="fa-IR" sz="2400" dirty="0">
                <a:latin typeface="Times New Roman" panose="02020603050405020304" pitchFamily="18" charset="0"/>
                <a:cs typeface="B Nazanin" panose="00000400000000000000" pitchFamily="2" charset="-78"/>
              </a:rPr>
              <a:t>، (از برقراری ارتباط تا استقرار) جریان پیدا میکند.</a:t>
            </a:r>
          </a:p>
          <a:p>
            <a:pPr marL="0" indent="0" algn="r" rtl="1">
              <a:spcBef>
                <a:spcPts val="0"/>
              </a:spcBef>
              <a:spcAft>
                <a:spcPts val="500"/>
              </a:spcAft>
              <a:buNone/>
            </a:pPr>
            <a:endParaRPr lang="fa-IR" sz="2400" dirty="0">
              <a:latin typeface="Times New Roman" panose="02020603050405020304" pitchFamily="18" charset="0"/>
              <a:cs typeface="B Nazanin" panose="00000400000000000000" pitchFamily="2" charset="-78"/>
            </a:endParaRPr>
          </a:p>
          <a:p>
            <a:pPr algn="r" rtl="1">
              <a:spcBef>
                <a:spcPts val="0"/>
              </a:spcBef>
              <a:spcAft>
                <a:spcPts val="500"/>
              </a:spcAft>
            </a:pPr>
            <a:r>
              <a:rPr lang="fa-IR" sz="2400" dirty="0">
                <a:latin typeface="Times New Roman" panose="02020603050405020304" pitchFamily="18" charset="0"/>
                <a:cs typeface="B Nazanin" panose="00000400000000000000" pitchFamily="2" charset="-78"/>
              </a:rPr>
              <a:t>گاهی این وضعیت در </a:t>
            </a:r>
            <a:r>
              <a:rPr lang="fa-IR" sz="2400" dirty="0" err="1">
                <a:latin typeface="Times New Roman" panose="02020603050405020304" pitchFamily="18" charset="0"/>
                <a:cs typeface="B Nazanin" panose="00000400000000000000" pitchFamily="2" charset="-78"/>
              </a:rPr>
              <a:t>مواردی</a:t>
            </a:r>
            <a:r>
              <a:rPr lang="fa-IR" sz="2400" dirty="0">
                <a:latin typeface="Times New Roman" panose="02020603050405020304" pitchFamily="18" charset="0"/>
                <a:cs typeface="B Nazanin" panose="00000400000000000000" pitchFamily="2" charset="-78"/>
              </a:rPr>
              <a:t> مشاهده میشود که </a:t>
            </a:r>
            <a:r>
              <a:rPr lang="fa-IR" sz="2400" b="1" dirty="0">
                <a:latin typeface="Times New Roman" panose="02020603050405020304" pitchFamily="18" charset="0"/>
                <a:cs typeface="B Nazanin" panose="00000400000000000000" pitchFamily="2" charset="-78"/>
              </a:rPr>
              <a:t>انطباق های خوش تعریف </a:t>
            </a:r>
            <a:r>
              <a:rPr lang="fa-IR" sz="2400" dirty="0">
                <a:latin typeface="Times New Roman" panose="02020603050405020304" pitchFamily="18" charset="0"/>
                <a:cs typeface="B Nazanin" panose="00000400000000000000" pitchFamily="2" charset="-78"/>
              </a:rPr>
              <a:t>یا </a:t>
            </a:r>
            <a:r>
              <a:rPr lang="fa-IR" sz="2400" b="1" dirty="0">
                <a:latin typeface="Times New Roman" panose="02020603050405020304" pitchFamily="18" charset="0"/>
                <a:cs typeface="B Nazanin" panose="00000400000000000000" pitchFamily="2" charset="-78"/>
              </a:rPr>
              <a:t>ارتقای</a:t>
            </a:r>
            <a:r>
              <a:rPr lang="fa-IR" sz="2400" dirty="0">
                <a:latin typeface="Times New Roman" panose="02020603050405020304" pitchFamily="18" charset="0"/>
                <a:cs typeface="B Nazanin" panose="00000400000000000000" pitchFamily="2" charset="-78"/>
              </a:rPr>
              <a:t> یک سیستم موجود ضرورت پیدا میکند (نظیر تغییر نرم افزار حسابداری که به دلیل تغییرات در ساختار دولت ضرورت پیدا کرده است)</a:t>
            </a:r>
          </a:p>
          <a:p>
            <a:pPr algn="r" rtl="1">
              <a:spcBef>
                <a:spcPts val="0"/>
              </a:spcBef>
              <a:spcAft>
                <a:spcPts val="500"/>
              </a:spcAft>
            </a:pPr>
            <a:r>
              <a:rPr lang="fa-IR" sz="2400" dirty="0">
                <a:latin typeface="Times New Roman" panose="02020603050405020304" pitchFamily="18" charset="0"/>
                <a:cs typeface="B Nazanin" panose="00000400000000000000" pitchFamily="2" charset="-78"/>
              </a:rPr>
              <a:t>مدل </a:t>
            </a:r>
            <a:r>
              <a:rPr lang="fa-IR" sz="2400" dirty="0" err="1">
                <a:latin typeface="Times New Roman" panose="02020603050405020304" pitchFamily="18" charset="0"/>
                <a:cs typeface="B Nazanin" panose="00000400000000000000" pitchFamily="2" charset="-78"/>
              </a:rPr>
              <a:t>آبشاری</a:t>
            </a:r>
            <a:r>
              <a:rPr lang="fa-IR" sz="2400" dirty="0">
                <a:latin typeface="Times New Roman" panose="02020603050405020304" pitchFamily="18" charset="0"/>
                <a:cs typeface="B Nazanin" panose="00000400000000000000" pitchFamily="2" charset="-78"/>
              </a:rPr>
              <a:t>، تنها هنگامی که </a:t>
            </a:r>
            <a:r>
              <a:rPr lang="fa-IR" sz="2400" b="1" dirty="0">
                <a:latin typeface="Times New Roman" panose="02020603050405020304" pitchFamily="18" charset="0"/>
                <a:cs typeface="B Nazanin" panose="00000400000000000000" pitchFamily="2" charset="-78"/>
              </a:rPr>
              <a:t>نیازمندیها به خوبی تعریف شده باشند </a:t>
            </a:r>
            <a:r>
              <a:rPr lang="fa-IR" sz="2400" dirty="0">
                <a:latin typeface="Times New Roman" panose="02020603050405020304" pitchFamily="18" charset="0"/>
                <a:cs typeface="B Nazanin" panose="00000400000000000000" pitchFamily="2" charset="-78"/>
              </a:rPr>
              <a:t>و از </a:t>
            </a:r>
            <a:r>
              <a:rPr lang="fa-IR" sz="2400" b="1" dirty="0">
                <a:latin typeface="Times New Roman" panose="02020603050405020304" pitchFamily="18" charset="0"/>
                <a:cs typeface="B Nazanin" panose="00000400000000000000" pitchFamily="2" charset="-78"/>
              </a:rPr>
              <a:t>پایداری مناسبی </a:t>
            </a:r>
            <a:r>
              <a:rPr lang="fa-IR" sz="2400" dirty="0">
                <a:latin typeface="Times New Roman" panose="02020603050405020304" pitchFamily="18" charset="0"/>
                <a:cs typeface="B Nazanin" panose="00000400000000000000" pitchFamily="2" charset="-78"/>
              </a:rPr>
              <a:t>برخوردار باشند، مورد استفاده قرار میگیرد.</a:t>
            </a:r>
          </a:p>
          <a:p>
            <a:pPr algn="r" rtl="1">
              <a:spcBef>
                <a:spcPts val="0"/>
              </a:spcBef>
              <a:spcAft>
                <a:spcPts val="500"/>
              </a:spcAft>
            </a:pPr>
            <a:endParaRPr lang="fa-IR" sz="2400" dirty="0">
              <a:latin typeface="Times New Roman" panose="02020603050405020304" pitchFamily="18" charset="0"/>
              <a:cs typeface="B Nazanin" panose="00000400000000000000" pitchFamily="2" charset="-78"/>
            </a:endParaRPr>
          </a:p>
          <a:p>
            <a:pPr algn="r" rtl="1">
              <a:spcBef>
                <a:spcPts val="0"/>
              </a:spcBef>
              <a:spcAft>
                <a:spcPts val="500"/>
              </a:spcAft>
            </a:pPr>
            <a:r>
              <a:rPr lang="fa-IR" sz="2400" dirty="0">
                <a:latin typeface="Times New Roman" panose="02020603050405020304" pitchFamily="18" charset="0"/>
                <a:cs typeface="B Nazanin" panose="00000400000000000000" pitchFamily="2" charset="-78"/>
              </a:rPr>
              <a:t>مدل </a:t>
            </a:r>
            <a:r>
              <a:rPr lang="fa-IR" sz="2400" dirty="0" err="1">
                <a:latin typeface="Times New Roman" panose="02020603050405020304" pitchFamily="18" charset="0"/>
                <a:cs typeface="B Nazanin" panose="00000400000000000000" pitchFamily="2" charset="-78"/>
              </a:rPr>
              <a:t>آبشاری</a:t>
            </a:r>
            <a:r>
              <a:rPr lang="fa-IR" sz="2400" dirty="0">
                <a:latin typeface="Times New Roman" panose="02020603050405020304" pitchFamily="18" charset="0"/>
                <a:cs typeface="B Nazanin" panose="00000400000000000000" pitchFamily="2" charset="-78"/>
              </a:rPr>
              <a:t> که گاه از آن به عنوان مدل </a:t>
            </a:r>
            <a:r>
              <a:rPr lang="fa-IR" sz="2400" b="1" dirty="0">
                <a:latin typeface="Times New Roman" panose="02020603050405020304" pitchFamily="18" charset="0"/>
                <a:cs typeface="B Nazanin" panose="00000400000000000000" pitchFamily="2" charset="-78"/>
              </a:rPr>
              <a:t>ترتیبی خطی </a:t>
            </a:r>
            <a:r>
              <a:rPr lang="fa-IR" sz="2400" dirty="0">
                <a:latin typeface="Times New Roman" panose="02020603050405020304" pitchFamily="18" charset="0"/>
                <a:cs typeface="B Nazanin" panose="00000400000000000000" pitchFamily="2" charset="-78"/>
              </a:rPr>
              <a:t>یاد میشود، </a:t>
            </a:r>
            <a:r>
              <a:rPr lang="fa-IR" sz="2400" b="1" dirty="0">
                <a:latin typeface="Times New Roman" panose="02020603050405020304" pitchFamily="18" charset="0"/>
                <a:cs typeface="B Nazanin" panose="00000400000000000000" pitchFamily="2" charset="-78"/>
              </a:rPr>
              <a:t>رویکردی سیستماتیک و ترتیبی </a:t>
            </a:r>
            <a:r>
              <a:rPr lang="fa-IR" sz="2400" dirty="0">
                <a:latin typeface="Times New Roman" panose="02020603050405020304" pitchFamily="18" charset="0"/>
                <a:cs typeface="B Nazanin" panose="00000400000000000000" pitchFamily="2" charset="-78"/>
              </a:rPr>
              <a:t>را برای توسعه ی نرم افزار پیشنهاد کند که با مشخص کردن نیازمندیها توسط مشتری آغاز میشود و از طریق برنامه ریزی، مدل سازی، ساخت و استقرار پیش میرود و در پشتیبانی مستمر نرم افزار، کامل شده و به اوج میرسد (شکل ۲-۳)</a:t>
            </a:r>
            <a:endParaRPr lang="en-US" dirty="0"/>
          </a:p>
        </p:txBody>
      </p:sp>
      <p:sp>
        <p:nvSpPr>
          <p:cNvPr id="4" name="Slide Number Placeholder 3">
            <a:extLst>
              <a:ext uri="{FF2B5EF4-FFF2-40B4-BE49-F238E27FC236}">
                <a16:creationId xmlns:a16="http://schemas.microsoft.com/office/drawing/2014/main" id="{0AB2659E-8D05-4A4A-A5F6-CFCE988A0557}"/>
              </a:ext>
            </a:extLst>
          </p:cNvPr>
          <p:cNvSpPr>
            <a:spLocks noGrp="1"/>
          </p:cNvSpPr>
          <p:nvPr>
            <p:ph type="sldNum" sz="quarter" idx="12"/>
          </p:nvPr>
        </p:nvSpPr>
        <p:spPr/>
        <p:txBody>
          <a:bodyPr/>
          <a:lstStyle/>
          <a:p>
            <a:fld id="{9B3A9CD7-4CFF-4125-A835-47EB38E090BC}" type="slidenum">
              <a:rPr lang="en-US" smtClean="0"/>
              <a:t>26</a:t>
            </a:fld>
            <a:endParaRPr lang="en-US"/>
          </a:p>
        </p:txBody>
      </p:sp>
      <p:sp>
        <p:nvSpPr>
          <p:cNvPr id="5" name="Title 1">
            <a:extLst>
              <a:ext uri="{FF2B5EF4-FFF2-40B4-BE49-F238E27FC236}">
                <a16:creationId xmlns:a16="http://schemas.microsoft.com/office/drawing/2014/main" id="{7497805E-94B1-4E7D-BCCE-A4A09FBE7A56}"/>
              </a:ext>
            </a:extLst>
          </p:cNvPr>
          <p:cNvSpPr>
            <a:spLocks noGrp="1"/>
          </p:cNvSpPr>
          <p:nvPr>
            <p:ph type="title"/>
          </p:nvPr>
        </p:nvSpPr>
        <p:spPr>
          <a:xfrm>
            <a:off x="838200" y="0"/>
            <a:ext cx="10515600" cy="1325563"/>
          </a:xfrm>
        </p:spPr>
        <p:txBody>
          <a:bodyPr/>
          <a:lstStyle/>
          <a:p>
            <a:pPr algn="r" rtl="1"/>
            <a:r>
              <a:rPr lang="fa-IR" sz="3600" b="1" dirty="0">
                <a:solidFill>
                  <a:schemeClr val="bg1">
                    <a:lumMod val="50000"/>
                  </a:schemeClr>
                </a:solidFill>
                <a:cs typeface="B Nazanin" panose="00000400000000000000" pitchFamily="2" charset="-78"/>
              </a:rPr>
              <a:t>2-5 	مدل های فرآیند تجویزی (ادامه)</a:t>
            </a:r>
            <a:endParaRPr lang="en-US" dirty="0"/>
          </a:p>
        </p:txBody>
      </p:sp>
      <p:pic>
        <p:nvPicPr>
          <p:cNvPr id="6" name="Content Placeholder 5">
            <a:extLst>
              <a:ext uri="{FF2B5EF4-FFF2-40B4-BE49-F238E27FC236}">
                <a16:creationId xmlns:a16="http://schemas.microsoft.com/office/drawing/2014/main" id="{E0EC77EA-DA3E-441F-8D1C-B519F7A3A073}"/>
              </a:ext>
            </a:extLst>
          </p:cNvPr>
          <p:cNvPicPr>
            <a:picLocks noChangeAspect="1"/>
          </p:cNvPicPr>
          <p:nvPr/>
        </p:nvPicPr>
        <p:blipFill rotWithShape="1">
          <a:blip r:embed="rId2"/>
          <a:srcRect t="23200"/>
          <a:stretch/>
        </p:blipFill>
        <p:spPr>
          <a:xfrm>
            <a:off x="172278" y="209563"/>
            <a:ext cx="5155868" cy="1116000"/>
          </a:xfrm>
          <a:prstGeom prst="rect">
            <a:avLst/>
          </a:prstGeom>
        </p:spPr>
      </p:pic>
    </p:spTree>
    <p:extLst>
      <p:ext uri="{BB962C8B-B14F-4D97-AF65-F5344CB8AC3E}">
        <p14:creationId xmlns:p14="http://schemas.microsoft.com/office/powerpoint/2010/main" val="1034786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2F0E92-0F84-4F7B-B2DB-9214DF80302F}"/>
              </a:ext>
            </a:extLst>
          </p:cNvPr>
          <p:cNvSpPr>
            <a:spLocks noGrp="1"/>
          </p:cNvSpPr>
          <p:nvPr>
            <p:ph idx="1"/>
          </p:nvPr>
        </p:nvSpPr>
        <p:spPr>
          <a:xfrm>
            <a:off x="0" y="1428059"/>
            <a:ext cx="11194774" cy="6350967"/>
          </a:xfrm>
        </p:spPr>
        <p:txBody>
          <a:bodyPr>
            <a:normAutofit/>
          </a:bodyPr>
          <a:lstStyle/>
          <a:p>
            <a:pPr algn="r" rtl="1">
              <a:spcBef>
                <a:spcPts val="0"/>
              </a:spcBef>
              <a:spcAft>
                <a:spcPts val="500"/>
              </a:spcAft>
            </a:pPr>
            <a:r>
              <a:rPr lang="fa-IR" sz="2400" dirty="0">
                <a:latin typeface="Times New Roman" panose="02020603050405020304" pitchFamily="18" charset="0"/>
                <a:cs typeface="B Nazanin" panose="00000400000000000000" pitchFamily="2" charset="-78"/>
              </a:rPr>
              <a:t>مدل </a:t>
            </a:r>
            <a:r>
              <a:rPr lang="fa-IR" sz="2400" dirty="0" err="1">
                <a:latin typeface="Times New Roman" panose="02020603050405020304" pitchFamily="18" charset="0"/>
                <a:cs typeface="B Nazanin" panose="00000400000000000000" pitchFamily="2" charset="-78"/>
              </a:rPr>
              <a:t>آبشاری</a:t>
            </a:r>
            <a:r>
              <a:rPr lang="fa-IR" sz="2400" dirty="0">
                <a:latin typeface="Times New Roman" panose="02020603050405020304" pitchFamily="18" charset="0"/>
                <a:cs typeface="B Nazanin" panose="00000400000000000000" pitchFamily="2" charset="-78"/>
              </a:rPr>
              <a:t>، </a:t>
            </a:r>
            <a:r>
              <a:rPr lang="fa-IR" sz="2400" b="1" dirty="0">
                <a:latin typeface="Times New Roman" panose="02020603050405020304" pitchFamily="18" charset="0"/>
                <a:cs typeface="B Nazanin" panose="00000400000000000000" pitchFamily="2" charset="-78"/>
              </a:rPr>
              <a:t>قدیمی ترین و پرکاربردترین </a:t>
            </a:r>
            <a:r>
              <a:rPr lang="fa-IR" sz="2400" dirty="0">
                <a:latin typeface="Times New Roman" panose="02020603050405020304" pitchFamily="18" charset="0"/>
                <a:cs typeface="B Nazanin" panose="00000400000000000000" pitchFamily="2" charset="-78"/>
              </a:rPr>
              <a:t>الگو برای مهندسی نرم افزار است، ولی با مشکلاتی همراه است </a:t>
            </a:r>
          </a:p>
          <a:p>
            <a:pPr algn="r" rtl="1">
              <a:spcBef>
                <a:spcPts val="0"/>
              </a:spcBef>
              <a:spcAft>
                <a:spcPts val="500"/>
              </a:spcAft>
            </a:pPr>
            <a:endParaRPr lang="fa-IR" sz="2600" dirty="0">
              <a:latin typeface="Times New Roman" panose="02020603050405020304" pitchFamily="18" charset="0"/>
              <a:cs typeface="B Nazanin" panose="00000400000000000000" pitchFamily="2" charset="-78"/>
            </a:endParaRPr>
          </a:p>
          <a:p>
            <a:pPr algn="r" rtl="1">
              <a:spcBef>
                <a:spcPts val="0"/>
              </a:spcBef>
              <a:spcAft>
                <a:spcPts val="500"/>
              </a:spcAft>
            </a:pPr>
            <a:r>
              <a:rPr lang="fa-IR" sz="2600" dirty="0">
                <a:latin typeface="Times New Roman" panose="02020603050405020304" pitchFamily="18" charset="0"/>
                <a:cs typeface="B Nazanin" panose="00000400000000000000" pitchFamily="2" charset="-78"/>
              </a:rPr>
              <a:t>از جمله </a:t>
            </a:r>
            <a:r>
              <a:rPr lang="fa-IR" sz="2600" b="1" dirty="0">
                <a:latin typeface="Times New Roman" panose="02020603050405020304" pitchFamily="18" charset="0"/>
                <a:cs typeface="B Nazanin" panose="00000400000000000000" pitchFamily="2" charset="-78"/>
              </a:rPr>
              <a:t>مشکلاتی</a:t>
            </a:r>
            <a:r>
              <a:rPr lang="fa-IR" sz="2600" dirty="0">
                <a:latin typeface="Times New Roman" panose="02020603050405020304" pitchFamily="18" charset="0"/>
                <a:cs typeface="B Nazanin" panose="00000400000000000000" pitchFamily="2" charset="-78"/>
              </a:rPr>
              <a:t> که به هنگام اجرای مدل ترتیبی خطی پیش میآید میتوان به موارد زیر اشاره کرد:</a:t>
            </a:r>
          </a:p>
          <a:p>
            <a:pPr algn="r" rtl="1">
              <a:spcBef>
                <a:spcPts val="0"/>
              </a:spcBef>
              <a:spcAft>
                <a:spcPts val="500"/>
              </a:spcAft>
            </a:pPr>
            <a:endParaRPr lang="fa-IR" sz="2600" dirty="0">
              <a:latin typeface="Times New Roman" panose="02020603050405020304" pitchFamily="18" charset="0"/>
              <a:cs typeface="B Nazanin" panose="00000400000000000000" pitchFamily="2" charset="-78"/>
            </a:endParaRPr>
          </a:p>
          <a:p>
            <a:pPr marL="914400" lvl="2" indent="0" algn="r" rtl="1">
              <a:spcBef>
                <a:spcPts val="0"/>
              </a:spcBef>
              <a:spcAft>
                <a:spcPts val="500"/>
              </a:spcAft>
              <a:buNone/>
            </a:pPr>
            <a:r>
              <a:rPr lang="fa-IR" sz="2400" dirty="0">
                <a:latin typeface="Times New Roman" panose="02020603050405020304" pitchFamily="18" charset="0"/>
                <a:cs typeface="B Nazanin" panose="00000400000000000000" pitchFamily="2" charset="-78"/>
              </a:rPr>
              <a:t> 1.  پروژه های واقعی به ندرت جریان ترتیبی پیشنهاد شده توسط این مدل را دنبال میکنند . </a:t>
            </a:r>
          </a:p>
          <a:p>
            <a:pPr marL="914400" lvl="2" indent="0" algn="r" rtl="1">
              <a:spcBef>
                <a:spcPts val="0"/>
              </a:spcBef>
              <a:spcAft>
                <a:spcPts val="500"/>
              </a:spcAft>
              <a:buNone/>
            </a:pPr>
            <a:r>
              <a:rPr lang="fa-IR" sz="2400" dirty="0">
                <a:latin typeface="Times New Roman" panose="02020603050405020304" pitchFamily="18" charset="0"/>
                <a:cs typeface="B Nazanin" panose="00000400000000000000" pitchFamily="2" charset="-78"/>
              </a:rPr>
              <a:t> 2. غالباً برای مشتری دشوار است که همه ی نیازهای خود را به وضوح بیان کند.</a:t>
            </a:r>
          </a:p>
          <a:p>
            <a:pPr marL="914400" lvl="2" indent="0" algn="r" rtl="1">
              <a:spcBef>
                <a:spcPts val="0"/>
              </a:spcBef>
              <a:spcAft>
                <a:spcPts val="500"/>
              </a:spcAft>
              <a:buNone/>
            </a:pPr>
            <a:r>
              <a:rPr lang="fa-IR" sz="2400" dirty="0">
                <a:latin typeface="Times New Roman" panose="02020603050405020304" pitchFamily="18" charset="0"/>
                <a:cs typeface="B Nazanin" panose="00000400000000000000" pitchFamily="2" charset="-78"/>
              </a:rPr>
              <a:t> 3. مشتری باید حوصله داشته باشد یک نسخه کاری از برنامه ها تا آخرین روزهای پروژه در دسترس او قرار نخواهد گرفت.</a:t>
            </a:r>
          </a:p>
          <a:p>
            <a:pPr marL="914400" lvl="2" indent="0" algn="r" rtl="1">
              <a:spcBef>
                <a:spcPts val="0"/>
              </a:spcBef>
              <a:spcAft>
                <a:spcPts val="500"/>
              </a:spcAft>
              <a:buNone/>
            </a:pPr>
            <a:r>
              <a:rPr lang="fa-IR" sz="2400" dirty="0">
                <a:latin typeface="Times New Roman" panose="02020603050405020304" pitchFamily="18" charset="0"/>
                <a:cs typeface="B Nazanin" panose="00000400000000000000" pitchFamily="2" charset="-78"/>
              </a:rPr>
              <a:t> ۴ یک اشتباه عمده که تا زمان مرور برنامه کاری از دید پنهان بماند، میتواند بسیار </a:t>
            </a:r>
            <a:r>
              <a:rPr lang="fa-IR" sz="2400" dirty="0" err="1">
                <a:latin typeface="Times New Roman" panose="02020603050405020304" pitchFamily="18" charset="0"/>
                <a:cs typeface="B Nazanin" panose="00000400000000000000" pitchFamily="2" charset="-78"/>
              </a:rPr>
              <a:t>دردسرساز</a:t>
            </a:r>
            <a:r>
              <a:rPr lang="fa-IR" sz="2400" dirty="0">
                <a:latin typeface="Times New Roman" panose="02020603050405020304" pitchFamily="18" charset="0"/>
                <a:cs typeface="B Nazanin" panose="00000400000000000000" pitchFamily="2" charset="-78"/>
              </a:rPr>
              <a:t> باشد.</a:t>
            </a:r>
          </a:p>
          <a:p>
            <a:pPr marL="0" indent="0" algn="r" rtl="1">
              <a:spcBef>
                <a:spcPts val="0"/>
              </a:spcBef>
              <a:spcAft>
                <a:spcPts val="500"/>
              </a:spcAft>
              <a:buNone/>
            </a:pPr>
            <a:endParaRPr lang="fa-IR" sz="2600" dirty="0">
              <a:latin typeface="Times New Roman" panose="02020603050405020304" pitchFamily="18" charset="0"/>
              <a:cs typeface="B Nazanin" panose="00000400000000000000" pitchFamily="2" charset="-78"/>
            </a:endParaRPr>
          </a:p>
          <a:p>
            <a:pPr algn="r" rtl="1">
              <a:spcBef>
                <a:spcPts val="0"/>
              </a:spcBef>
              <a:spcAft>
                <a:spcPts val="500"/>
              </a:spcAft>
            </a:pPr>
            <a:r>
              <a:rPr lang="fa-IR" sz="2600" dirty="0">
                <a:latin typeface="Times New Roman" panose="02020603050405020304" pitchFamily="18" charset="0"/>
                <a:cs typeface="B Nazanin" panose="00000400000000000000" pitchFamily="2" charset="-78"/>
              </a:rPr>
              <a:t>امروزه کار نرم افزاری با گام </a:t>
            </a:r>
            <a:r>
              <a:rPr lang="fa-IR" sz="2600" dirty="0" err="1">
                <a:latin typeface="Times New Roman" panose="02020603050405020304" pitchFamily="18" charset="0"/>
                <a:cs typeface="B Nazanin" panose="00000400000000000000" pitchFamily="2" charset="-78"/>
              </a:rPr>
              <a:t>هایی</a:t>
            </a:r>
            <a:r>
              <a:rPr lang="fa-IR" sz="2600" dirty="0">
                <a:latin typeface="Times New Roman" panose="02020603050405020304" pitchFamily="18" charset="0"/>
                <a:cs typeface="B Nazanin" panose="00000400000000000000" pitchFamily="2" charset="-78"/>
              </a:rPr>
              <a:t> </a:t>
            </a:r>
            <a:r>
              <a:rPr lang="fa-IR" sz="2600" b="1" dirty="0">
                <a:latin typeface="Times New Roman" panose="02020603050405020304" pitchFamily="18" charset="0"/>
                <a:cs typeface="B Nazanin" panose="00000400000000000000" pitchFamily="2" charset="-78"/>
              </a:rPr>
              <a:t>سریع</a:t>
            </a:r>
            <a:r>
              <a:rPr lang="fa-IR" sz="2600" dirty="0">
                <a:latin typeface="Times New Roman" panose="02020603050405020304" pitchFamily="18" charset="0"/>
                <a:cs typeface="B Nazanin" panose="00000400000000000000" pitchFamily="2" charset="-78"/>
              </a:rPr>
              <a:t> انجام میشود و در معرض جریانی بی پایان از </a:t>
            </a:r>
            <a:r>
              <a:rPr lang="fa-IR" sz="2600" b="1" dirty="0">
                <a:latin typeface="Times New Roman" panose="02020603050405020304" pitchFamily="18" charset="0"/>
                <a:cs typeface="B Nazanin" panose="00000400000000000000" pitchFamily="2" charset="-78"/>
              </a:rPr>
              <a:t>تغییرات</a:t>
            </a:r>
            <a:r>
              <a:rPr lang="fa-IR" sz="2600" dirty="0">
                <a:latin typeface="Times New Roman" panose="02020603050405020304" pitchFamily="18" charset="0"/>
                <a:cs typeface="B Nazanin" panose="00000400000000000000" pitchFamily="2" charset="-78"/>
              </a:rPr>
              <a:t> (در ویژگی ها، </a:t>
            </a:r>
            <a:r>
              <a:rPr lang="fa-IR" sz="2600" dirty="0" err="1">
                <a:latin typeface="Times New Roman" panose="02020603050405020304" pitchFamily="18" charset="0"/>
                <a:cs typeface="B Nazanin" panose="00000400000000000000" pitchFamily="2" charset="-78"/>
              </a:rPr>
              <a:t>عملکردها</a:t>
            </a:r>
            <a:r>
              <a:rPr lang="fa-IR" sz="2600" dirty="0">
                <a:latin typeface="Times New Roman" panose="02020603050405020304" pitchFamily="18" charset="0"/>
                <a:cs typeface="B Nazanin" panose="00000400000000000000" pitchFamily="2" charset="-78"/>
              </a:rPr>
              <a:t> و در محتوای اطلاعاتی) قرار دارند. مدل </a:t>
            </a:r>
            <a:r>
              <a:rPr lang="fa-IR" sz="2600" dirty="0" err="1">
                <a:latin typeface="Times New Roman" panose="02020603050405020304" pitchFamily="18" charset="0"/>
                <a:cs typeface="B Nazanin" panose="00000400000000000000" pitchFamily="2" charset="-78"/>
              </a:rPr>
              <a:t>آبشاری</a:t>
            </a:r>
            <a:r>
              <a:rPr lang="fa-IR" sz="2600" dirty="0">
                <a:latin typeface="Times New Roman" panose="02020603050405020304" pitchFamily="18" charset="0"/>
                <a:cs typeface="B Nazanin" panose="00000400000000000000" pitchFamily="2" charset="-78"/>
              </a:rPr>
              <a:t> غالباً برای چنین کاری </a:t>
            </a:r>
            <a:r>
              <a:rPr lang="fa-IR" sz="2600" b="1" dirty="0">
                <a:latin typeface="Times New Roman" panose="02020603050405020304" pitchFamily="18" charset="0"/>
                <a:cs typeface="B Nazanin" panose="00000400000000000000" pitchFamily="2" charset="-78"/>
              </a:rPr>
              <a:t>نامناسب </a:t>
            </a:r>
            <a:r>
              <a:rPr lang="fa-IR" sz="2600" dirty="0">
                <a:latin typeface="Times New Roman" panose="02020603050405020304" pitchFamily="18" charset="0"/>
                <a:cs typeface="B Nazanin" panose="00000400000000000000" pitchFamily="2" charset="-78"/>
              </a:rPr>
              <a:t>است.</a:t>
            </a:r>
          </a:p>
          <a:p>
            <a:pPr algn="r" rtl="1">
              <a:spcBef>
                <a:spcPts val="0"/>
              </a:spcBef>
              <a:spcAft>
                <a:spcPts val="500"/>
              </a:spcAft>
            </a:pPr>
            <a:endParaRPr lang="fa-IR" b="0" dirty="0">
              <a:effectLst/>
            </a:endParaRPr>
          </a:p>
          <a:p>
            <a:br>
              <a:rPr lang="fa-IR" dirty="0"/>
            </a:br>
            <a:endParaRPr lang="en-US" dirty="0"/>
          </a:p>
        </p:txBody>
      </p:sp>
      <p:sp>
        <p:nvSpPr>
          <p:cNvPr id="4" name="Slide Number Placeholder 3">
            <a:extLst>
              <a:ext uri="{FF2B5EF4-FFF2-40B4-BE49-F238E27FC236}">
                <a16:creationId xmlns:a16="http://schemas.microsoft.com/office/drawing/2014/main" id="{0AB2659E-8D05-4A4A-A5F6-CFCE988A0557}"/>
              </a:ext>
            </a:extLst>
          </p:cNvPr>
          <p:cNvSpPr>
            <a:spLocks noGrp="1"/>
          </p:cNvSpPr>
          <p:nvPr>
            <p:ph type="sldNum" sz="quarter" idx="12"/>
          </p:nvPr>
        </p:nvSpPr>
        <p:spPr/>
        <p:txBody>
          <a:bodyPr/>
          <a:lstStyle/>
          <a:p>
            <a:fld id="{9B3A9CD7-4CFF-4125-A835-47EB38E090BC}" type="slidenum">
              <a:rPr lang="en-US" smtClean="0"/>
              <a:t>27</a:t>
            </a:fld>
            <a:endParaRPr lang="en-US"/>
          </a:p>
        </p:txBody>
      </p:sp>
      <p:sp>
        <p:nvSpPr>
          <p:cNvPr id="5" name="Title 1">
            <a:extLst>
              <a:ext uri="{FF2B5EF4-FFF2-40B4-BE49-F238E27FC236}">
                <a16:creationId xmlns:a16="http://schemas.microsoft.com/office/drawing/2014/main" id="{7497805E-94B1-4E7D-BCCE-A4A09FBE7A56}"/>
              </a:ext>
            </a:extLst>
          </p:cNvPr>
          <p:cNvSpPr>
            <a:spLocks noGrp="1"/>
          </p:cNvSpPr>
          <p:nvPr>
            <p:ph type="title"/>
          </p:nvPr>
        </p:nvSpPr>
        <p:spPr>
          <a:xfrm>
            <a:off x="838200" y="0"/>
            <a:ext cx="10515600" cy="1325563"/>
          </a:xfrm>
        </p:spPr>
        <p:txBody>
          <a:bodyPr/>
          <a:lstStyle/>
          <a:p>
            <a:pPr algn="r" rtl="1"/>
            <a:r>
              <a:rPr lang="fa-IR" sz="3600" b="1" dirty="0">
                <a:solidFill>
                  <a:schemeClr val="bg1">
                    <a:lumMod val="50000"/>
                  </a:schemeClr>
                </a:solidFill>
                <a:cs typeface="B Nazanin" panose="00000400000000000000" pitchFamily="2" charset="-78"/>
              </a:rPr>
              <a:t>2-5 	مدل های فرآیند تجویزی (ادامه)      </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Tree>
    <p:extLst>
      <p:ext uri="{BB962C8B-B14F-4D97-AF65-F5344CB8AC3E}">
        <p14:creationId xmlns:p14="http://schemas.microsoft.com/office/powerpoint/2010/main" val="3458279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76C7241-9719-4501-8E8D-4D598C9759A6}"/>
              </a:ext>
            </a:extLst>
          </p:cNvPr>
          <p:cNvPicPr>
            <a:picLocks noGrp="1" noChangeAspect="1"/>
          </p:cNvPicPr>
          <p:nvPr>
            <p:ph idx="1"/>
          </p:nvPr>
        </p:nvPicPr>
        <p:blipFill>
          <a:blip r:embed="rId2"/>
          <a:stretch>
            <a:fillRect/>
          </a:stretch>
        </p:blipFill>
        <p:spPr>
          <a:xfrm>
            <a:off x="348067" y="2121867"/>
            <a:ext cx="11495865" cy="3240000"/>
          </a:xfrm>
        </p:spPr>
      </p:pic>
      <p:sp>
        <p:nvSpPr>
          <p:cNvPr id="4" name="Slide Number Placeholder 3">
            <a:extLst>
              <a:ext uri="{FF2B5EF4-FFF2-40B4-BE49-F238E27FC236}">
                <a16:creationId xmlns:a16="http://schemas.microsoft.com/office/drawing/2014/main" id="{4536F373-0F8E-4F7D-8540-99ABA3AD8740}"/>
              </a:ext>
            </a:extLst>
          </p:cNvPr>
          <p:cNvSpPr>
            <a:spLocks noGrp="1"/>
          </p:cNvSpPr>
          <p:nvPr>
            <p:ph type="sldNum" sz="quarter" idx="12"/>
          </p:nvPr>
        </p:nvSpPr>
        <p:spPr/>
        <p:txBody>
          <a:bodyPr/>
          <a:lstStyle/>
          <a:p>
            <a:fld id="{9B3A9CD7-4CFF-4125-A835-47EB38E090BC}" type="slidenum">
              <a:rPr lang="en-US" smtClean="0"/>
              <a:t>28</a:t>
            </a:fld>
            <a:endParaRPr lang="en-US"/>
          </a:p>
        </p:txBody>
      </p:sp>
      <p:sp>
        <p:nvSpPr>
          <p:cNvPr id="5" name="Title 1">
            <a:extLst>
              <a:ext uri="{FF2B5EF4-FFF2-40B4-BE49-F238E27FC236}">
                <a16:creationId xmlns:a16="http://schemas.microsoft.com/office/drawing/2014/main" id="{F3B8448A-A1E1-4AB4-AF0C-E347B6985128}"/>
              </a:ext>
            </a:extLst>
          </p:cNvPr>
          <p:cNvSpPr>
            <a:spLocks noGrp="1"/>
          </p:cNvSpPr>
          <p:nvPr>
            <p:ph type="title"/>
          </p:nvPr>
        </p:nvSpPr>
        <p:spPr>
          <a:xfrm>
            <a:off x="1023731" y="136525"/>
            <a:ext cx="10515600" cy="1325563"/>
          </a:xfrm>
        </p:spPr>
        <p:txBody>
          <a:bodyPr/>
          <a:lstStyle/>
          <a:p>
            <a:pPr algn="r" rtl="1"/>
            <a:r>
              <a:rPr lang="fa-IR" sz="3600" b="1" dirty="0">
                <a:solidFill>
                  <a:schemeClr val="bg1">
                    <a:lumMod val="50000"/>
                  </a:schemeClr>
                </a:solidFill>
                <a:cs typeface="B Nazanin" panose="00000400000000000000" pitchFamily="2" charset="-78"/>
              </a:rPr>
              <a:t>2-5 	مدل های فرآیند تجویزی (ادامه)      </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
        <p:nvSpPr>
          <p:cNvPr id="7" name="TextBox 6">
            <a:extLst>
              <a:ext uri="{FF2B5EF4-FFF2-40B4-BE49-F238E27FC236}">
                <a16:creationId xmlns:a16="http://schemas.microsoft.com/office/drawing/2014/main" id="{06E3FCD0-7A19-4414-8052-157B33EB36DF}"/>
              </a:ext>
            </a:extLst>
          </p:cNvPr>
          <p:cNvSpPr txBox="1"/>
          <p:nvPr/>
        </p:nvSpPr>
        <p:spPr>
          <a:xfrm>
            <a:off x="5062330" y="5654068"/>
            <a:ext cx="6096000" cy="430887"/>
          </a:xfrm>
          <a:prstGeom prst="rect">
            <a:avLst/>
          </a:prstGeom>
          <a:noFill/>
        </p:spPr>
        <p:txBody>
          <a:bodyPr wrap="square">
            <a:spAutoFit/>
          </a:bodyPr>
          <a:lstStyle/>
          <a:p>
            <a:pPr algn="r" rtl="1"/>
            <a:r>
              <a:rPr lang="fa-IR" sz="2200" b="1" i="0" u="none" strike="noStrike" dirty="0">
                <a:effectLst/>
                <a:latin typeface="Times New Roman" panose="02020603050405020304" pitchFamily="18" charset="0"/>
                <a:cs typeface="B Nazanin" panose="00000400000000000000" pitchFamily="2" charset="-78"/>
              </a:rPr>
              <a:t>شکل ۲-3 </a:t>
            </a:r>
            <a:r>
              <a:rPr lang="fa-IR" sz="2200" b="1" dirty="0">
                <a:latin typeface="Times New Roman" panose="02020603050405020304" pitchFamily="18" charset="0"/>
                <a:cs typeface="B Nazanin" panose="00000400000000000000" pitchFamily="2" charset="-78"/>
              </a:rPr>
              <a:t>مدل </a:t>
            </a:r>
            <a:r>
              <a:rPr lang="fa-IR" sz="2200" b="1" dirty="0" err="1">
                <a:latin typeface="Times New Roman" panose="02020603050405020304" pitchFamily="18" charset="0"/>
                <a:cs typeface="B Nazanin" panose="00000400000000000000" pitchFamily="2" charset="-78"/>
              </a:rPr>
              <a:t>آبشاری</a:t>
            </a:r>
            <a:endParaRPr lang="en-US" sz="2200" b="1" dirty="0">
              <a:cs typeface="B Nazanin" panose="00000400000000000000" pitchFamily="2" charset="-78"/>
            </a:endParaRPr>
          </a:p>
        </p:txBody>
      </p:sp>
    </p:spTree>
    <p:extLst>
      <p:ext uri="{BB962C8B-B14F-4D97-AF65-F5344CB8AC3E}">
        <p14:creationId xmlns:p14="http://schemas.microsoft.com/office/powerpoint/2010/main" val="157570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4B86F1E-05A9-4B41-80AB-0B5EC7531C39}"/>
              </a:ext>
            </a:extLst>
          </p:cNvPr>
          <p:cNvPicPr>
            <a:picLocks noChangeAspect="1"/>
          </p:cNvPicPr>
          <p:nvPr/>
        </p:nvPicPr>
        <p:blipFill rotWithShape="1">
          <a:blip r:embed="rId2"/>
          <a:srcRect l="24901" t="6696" r="8977"/>
          <a:stretch/>
        </p:blipFill>
        <p:spPr>
          <a:xfrm>
            <a:off x="463854" y="-9111"/>
            <a:ext cx="2374770" cy="2160000"/>
          </a:xfrm>
          <a:prstGeom prst="rect">
            <a:avLst/>
          </a:prstGeom>
        </p:spPr>
      </p:pic>
      <p:sp>
        <p:nvSpPr>
          <p:cNvPr id="3" name="Content Placeholder 2">
            <a:extLst>
              <a:ext uri="{FF2B5EF4-FFF2-40B4-BE49-F238E27FC236}">
                <a16:creationId xmlns:a16="http://schemas.microsoft.com/office/drawing/2014/main" id="{0441CFBC-B306-4919-A534-01D17BD14F42}"/>
              </a:ext>
            </a:extLst>
          </p:cNvPr>
          <p:cNvSpPr>
            <a:spLocks noGrp="1"/>
          </p:cNvSpPr>
          <p:nvPr>
            <p:ph idx="1"/>
          </p:nvPr>
        </p:nvSpPr>
        <p:spPr>
          <a:xfrm>
            <a:off x="0" y="1183585"/>
            <a:ext cx="11353800" cy="5656160"/>
          </a:xfrm>
        </p:spPr>
        <p:txBody>
          <a:bodyPr>
            <a:normAutofit/>
          </a:bodyPr>
          <a:lstStyle/>
          <a:p>
            <a:pPr marL="0" indent="0" algn="r" rtl="1">
              <a:spcBef>
                <a:spcPts val="0"/>
              </a:spcBef>
              <a:spcAft>
                <a:spcPts val="500"/>
              </a:spcAft>
              <a:buNone/>
            </a:pPr>
            <a:r>
              <a:rPr lang="fa-IR" sz="2400" dirty="0">
                <a:latin typeface="Times New Roman" panose="02020603050405020304" pitchFamily="18" charset="0"/>
                <a:cs typeface="B Nazanin" panose="00000400000000000000" pitchFamily="2" charset="-78"/>
              </a:rPr>
              <a:t>۰</a:t>
            </a:r>
            <a:r>
              <a:rPr lang="fa-IR" sz="2400" b="1" dirty="0">
                <a:latin typeface="Times New Roman" panose="02020603050405020304" pitchFamily="18" charset="0"/>
                <a:cs typeface="B Nazanin" panose="00000400000000000000" pitchFamily="2" charset="-78"/>
              </a:rPr>
              <a:t>۲</a:t>
            </a:r>
            <a:r>
              <a:rPr lang="fa-IR" sz="2400" dirty="0">
                <a:latin typeface="Times New Roman" panose="02020603050405020304" pitchFamily="18" charset="0"/>
                <a:cs typeface="B Nazanin" panose="00000400000000000000" pitchFamily="2" charset="-78"/>
              </a:rPr>
              <a:t>-۵-۲مدل فرآیند </a:t>
            </a:r>
            <a:r>
              <a:rPr lang="fa-IR" b="1" dirty="0">
                <a:latin typeface="Times New Roman" panose="02020603050405020304" pitchFamily="18" charset="0"/>
                <a:cs typeface="B Nazanin" panose="00000400000000000000" pitchFamily="2" charset="-78"/>
              </a:rPr>
              <a:t>ساخت نمونه اولیه (</a:t>
            </a:r>
            <a:r>
              <a:rPr lang="en-US" sz="2200" dirty="0">
                <a:latin typeface="Times New Roman" panose="02020603050405020304" pitchFamily="18" charset="0"/>
                <a:cs typeface="B Nazanin" panose="00000400000000000000" pitchFamily="2" charset="-78"/>
              </a:rPr>
              <a:t>prototyping process model</a:t>
            </a:r>
            <a:r>
              <a:rPr lang="fa-IR" sz="2200" dirty="0">
                <a:latin typeface="Times New Roman" panose="02020603050405020304" pitchFamily="18" charset="0"/>
                <a:cs typeface="B Nazanin" panose="00000400000000000000" pitchFamily="2" charset="-78"/>
              </a:rPr>
              <a:t>)</a:t>
            </a:r>
          </a:p>
          <a:p>
            <a:pPr marL="0" indent="0" algn="r" rtl="1">
              <a:spcBef>
                <a:spcPts val="0"/>
              </a:spcBef>
              <a:spcAft>
                <a:spcPts val="500"/>
              </a:spcAft>
              <a:buNone/>
            </a:pPr>
            <a:endParaRPr lang="fa-IR" sz="2200" dirty="0">
              <a:latin typeface="Times New Roman" panose="02020603050405020304" pitchFamily="18" charset="0"/>
              <a:cs typeface="B Nazanin" panose="00000400000000000000" pitchFamily="2" charset="-78"/>
            </a:endParaRPr>
          </a:p>
          <a:p>
            <a:pPr algn="r" rtl="1">
              <a:spcBef>
                <a:spcPts val="0"/>
              </a:spcBef>
              <a:spcAft>
                <a:spcPts val="500"/>
              </a:spcAft>
            </a:pPr>
            <a:r>
              <a:rPr lang="fa-IR" sz="2400" dirty="0">
                <a:latin typeface="Times New Roman" panose="02020603050405020304" pitchFamily="18" charset="0"/>
                <a:cs typeface="B Nazanin" panose="00000400000000000000" pitchFamily="2" charset="-78"/>
              </a:rPr>
              <a:t>غالباً، مشتری یک مجموعه </a:t>
            </a:r>
            <a:r>
              <a:rPr lang="fa-IR" sz="2400" b="1" dirty="0">
                <a:latin typeface="Times New Roman" panose="02020603050405020304" pitchFamily="18" charset="0"/>
                <a:cs typeface="B Nazanin" panose="00000400000000000000" pitchFamily="2" charset="-78"/>
              </a:rPr>
              <a:t>اهداف کلی </a:t>
            </a:r>
            <a:r>
              <a:rPr lang="fa-IR" sz="2400" dirty="0">
                <a:latin typeface="Times New Roman" panose="02020603050405020304" pitchFamily="18" charset="0"/>
                <a:cs typeface="B Nazanin" panose="00000400000000000000" pitchFamily="2" charset="-78"/>
              </a:rPr>
              <a:t>برای نرم افزار تعیین میکند </a:t>
            </a:r>
            <a:r>
              <a:rPr lang="fa-IR" sz="2400" b="1" dirty="0">
                <a:latin typeface="Times New Roman" panose="02020603050405020304" pitchFamily="18" charset="0"/>
                <a:cs typeface="B Nazanin" panose="00000400000000000000" pitchFamily="2" charset="-78"/>
              </a:rPr>
              <a:t>ولی جزئیات نیازمندیهای مربوط به </a:t>
            </a:r>
            <a:r>
              <a:rPr lang="fa-IR" sz="2400" b="1" dirty="0" err="1">
                <a:latin typeface="Times New Roman" panose="02020603050405020304" pitchFamily="18" charset="0"/>
                <a:cs typeface="B Nazanin" panose="00000400000000000000" pitchFamily="2" charset="-78"/>
              </a:rPr>
              <a:t>قابلیتها</a:t>
            </a:r>
            <a:r>
              <a:rPr lang="fa-IR" sz="2400" b="1" dirty="0">
                <a:latin typeface="Times New Roman" panose="02020603050405020304" pitchFamily="18" charset="0"/>
                <a:cs typeface="B Nazanin" panose="00000400000000000000" pitchFamily="2" charset="-78"/>
              </a:rPr>
              <a:t> یا ویژگیها را مشخص نمیکند</a:t>
            </a:r>
            <a:r>
              <a:rPr lang="fa-IR" sz="2400" dirty="0">
                <a:latin typeface="Times New Roman" panose="02020603050405020304" pitchFamily="18" charset="0"/>
                <a:cs typeface="B Nazanin" panose="00000400000000000000" pitchFamily="2" charset="-78"/>
              </a:rPr>
              <a:t> </a:t>
            </a:r>
          </a:p>
          <a:p>
            <a:pPr algn="r" rtl="1">
              <a:spcBef>
                <a:spcPts val="0"/>
              </a:spcBef>
              <a:spcAft>
                <a:spcPts val="500"/>
              </a:spcAft>
            </a:pPr>
            <a:r>
              <a:rPr lang="fa-IR" sz="2400" dirty="0">
                <a:latin typeface="Times New Roman" panose="02020603050405020304" pitchFamily="18" charset="0"/>
                <a:cs typeface="B Nazanin" panose="00000400000000000000" pitchFamily="2" charset="-78"/>
              </a:rPr>
              <a:t>در موارد دیگر، </a:t>
            </a:r>
            <a:r>
              <a:rPr lang="fa-IR" sz="2400" b="1" dirty="0">
                <a:latin typeface="Times New Roman" panose="02020603050405020304" pitchFamily="18" charset="0"/>
                <a:cs typeface="B Nazanin" panose="00000400000000000000" pitchFamily="2" charset="-78"/>
              </a:rPr>
              <a:t>ممکن است سازنده از اثر بخشی یک </a:t>
            </a:r>
            <a:r>
              <a:rPr lang="fa-IR" sz="2400" b="1" dirty="0" err="1">
                <a:latin typeface="Times New Roman" panose="02020603050405020304" pitchFamily="18" charset="0"/>
                <a:cs typeface="B Nazanin" panose="00000400000000000000" pitchFamily="2" charset="-78"/>
              </a:rPr>
              <a:t>الگوریتم</a:t>
            </a:r>
            <a:r>
              <a:rPr lang="fa-IR" sz="2400" b="1" dirty="0">
                <a:latin typeface="Times New Roman" panose="02020603050405020304" pitchFamily="18" charset="0"/>
                <a:cs typeface="B Nazanin" panose="00000400000000000000" pitchFamily="2" charset="-78"/>
              </a:rPr>
              <a:t>، قابلیت تطابق با یک سیستم عامل خاص </a:t>
            </a:r>
            <a:r>
              <a:rPr lang="fa-IR" sz="2400" b="1" dirty="0" err="1">
                <a:latin typeface="Times New Roman" panose="02020603050405020304" pitchFamily="18" charset="0"/>
                <a:cs typeface="B Nazanin" panose="00000400000000000000" pitchFamily="2" charset="-78"/>
              </a:rPr>
              <a:t>يا</a:t>
            </a:r>
            <a:r>
              <a:rPr lang="fa-IR" sz="2400" b="1" dirty="0">
                <a:latin typeface="Times New Roman" panose="02020603050405020304" pitchFamily="18" charset="0"/>
                <a:cs typeface="B Nazanin" panose="00000400000000000000" pitchFamily="2" charset="-78"/>
              </a:rPr>
              <a:t> </a:t>
            </a:r>
            <a:r>
              <a:rPr lang="fa-IR" sz="2400" b="1" dirty="0" err="1">
                <a:latin typeface="Times New Roman" panose="02020603050405020304" pitchFamily="18" charset="0"/>
                <a:cs typeface="B Nazanin" panose="00000400000000000000" pitchFamily="2" charset="-78"/>
              </a:rPr>
              <a:t>شكل</a:t>
            </a:r>
            <a:r>
              <a:rPr lang="fa-IR" sz="2400" b="1" dirty="0">
                <a:latin typeface="Times New Roman" panose="02020603050405020304" pitchFamily="18" charset="0"/>
                <a:cs typeface="B Nazanin" panose="00000400000000000000" pitchFamily="2" charset="-78"/>
              </a:rPr>
              <a:t> تعامل "انسان-ماشین" مطمئن نباشد</a:t>
            </a:r>
            <a:endParaRPr lang="fa-IR" sz="2400" dirty="0">
              <a:latin typeface="Times New Roman" panose="02020603050405020304" pitchFamily="18" charset="0"/>
              <a:cs typeface="B Nazanin" panose="00000400000000000000" pitchFamily="2" charset="-78"/>
            </a:endParaRPr>
          </a:p>
          <a:p>
            <a:pPr algn="r" rtl="1">
              <a:spcBef>
                <a:spcPts val="0"/>
              </a:spcBef>
              <a:spcAft>
                <a:spcPts val="500"/>
              </a:spcAft>
            </a:pPr>
            <a:r>
              <a:rPr lang="fa-IR" sz="2400" dirty="0">
                <a:latin typeface="Times New Roman" panose="02020603050405020304" pitchFamily="18" charset="0"/>
                <a:cs typeface="B Nazanin" panose="00000400000000000000" pitchFamily="2" charset="-78"/>
              </a:rPr>
              <a:t> در این شرایط و بسیاری از شرایط دیگر ، ممکن است الگوی ساخت نمونه اولیه، </a:t>
            </a:r>
            <a:r>
              <a:rPr lang="fa-IR" sz="2400" b="1" dirty="0">
                <a:latin typeface="Times New Roman" panose="02020603050405020304" pitchFamily="18" charset="0"/>
                <a:cs typeface="B Nazanin" panose="00000400000000000000" pitchFamily="2" charset="-78"/>
              </a:rPr>
              <a:t>بهترین</a:t>
            </a:r>
            <a:r>
              <a:rPr lang="fa-IR" sz="2400" dirty="0">
                <a:latin typeface="Times New Roman" panose="02020603050405020304" pitchFamily="18" charset="0"/>
                <a:cs typeface="B Nazanin" panose="00000400000000000000" pitchFamily="2" charset="-78"/>
              </a:rPr>
              <a:t> روش باشد. </a:t>
            </a:r>
          </a:p>
          <a:p>
            <a:pPr algn="r" rtl="1">
              <a:spcBef>
                <a:spcPts val="0"/>
              </a:spcBef>
              <a:spcAft>
                <a:spcPts val="500"/>
              </a:spcAft>
            </a:pPr>
            <a:endParaRPr lang="fa-IR" sz="2400" dirty="0">
              <a:latin typeface="Times New Roman" panose="02020603050405020304" pitchFamily="18" charset="0"/>
              <a:cs typeface="B Nazanin" panose="00000400000000000000" pitchFamily="2" charset="-78"/>
            </a:endParaRPr>
          </a:p>
          <a:p>
            <a:pPr algn="r" rtl="1">
              <a:spcBef>
                <a:spcPts val="0"/>
              </a:spcBef>
              <a:spcAft>
                <a:spcPts val="500"/>
              </a:spcAft>
            </a:pPr>
            <a:r>
              <a:rPr lang="fa-IR" sz="2200" dirty="0">
                <a:latin typeface="Times New Roman" panose="02020603050405020304" pitchFamily="18" charset="0"/>
                <a:cs typeface="B Nazanin" panose="00000400000000000000" pitchFamily="2" charset="-78"/>
              </a:rPr>
              <a:t>گرچه از تهیه نمونه اولیه میتوان به عنوان یک مدل فرآیند مستقل استفاده کرد، ولی از این مدل بیشتر به عنوان تکنیکی استفاده میشود که میتوان در حیطه هر کدام از مدلهای فرآیند ذکر شده در این فصل، آن را پیاده کرد.</a:t>
            </a:r>
          </a:p>
          <a:p>
            <a:pPr marL="0" indent="0" algn="r" rtl="1">
              <a:spcBef>
                <a:spcPts val="0"/>
              </a:spcBef>
              <a:spcAft>
                <a:spcPts val="500"/>
              </a:spcAft>
              <a:buNone/>
            </a:pPr>
            <a:endParaRPr lang="fa-IR" sz="2400" dirty="0">
              <a:latin typeface="Times New Roman" panose="02020603050405020304" pitchFamily="18" charset="0"/>
              <a:cs typeface="B Nazanin" panose="00000400000000000000" pitchFamily="2" charset="-78"/>
            </a:endParaRPr>
          </a:p>
          <a:p>
            <a:pPr algn="r" rtl="1">
              <a:spcBef>
                <a:spcPts val="0"/>
              </a:spcBef>
              <a:spcAft>
                <a:spcPts val="500"/>
              </a:spcAft>
            </a:pPr>
            <a:r>
              <a:rPr lang="fa-IR" sz="2400" dirty="0">
                <a:latin typeface="Times New Roman" panose="02020603050405020304" pitchFamily="18" charset="0"/>
                <a:cs typeface="B Nazanin" panose="00000400000000000000" pitchFamily="2" charset="-78"/>
              </a:rPr>
              <a:t> شیوه به کار گرفته شده هر چه که باشد، الگوی تهیه ی نمونه ی اولیه </a:t>
            </a:r>
            <a:r>
              <a:rPr lang="fa-IR" sz="2400" u="sng" dirty="0">
                <a:latin typeface="Times New Roman" panose="02020603050405020304" pitchFamily="18" charset="0"/>
                <a:cs typeface="B Nazanin" panose="00000400000000000000" pitchFamily="2" charset="-78"/>
              </a:rPr>
              <a:t>به شما و سایر </a:t>
            </a:r>
            <a:r>
              <a:rPr lang="fa-IR" sz="2400" u="sng" dirty="0" err="1">
                <a:latin typeface="Times New Roman" panose="02020603050405020304" pitchFamily="18" charset="0"/>
                <a:cs typeface="B Nazanin" panose="00000400000000000000" pitchFamily="2" charset="-78"/>
              </a:rPr>
              <a:t>ذینفعان</a:t>
            </a:r>
            <a:r>
              <a:rPr lang="fa-IR" sz="2400" u="sng" dirty="0">
                <a:latin typeface="Times New Roman" panose="02020603050405020304" pitchFamily="18" charset="0"/>
                <a:cs typeface="B Nazanin" panose="00000400000000000000" pitchFamily="2" charset="-78"/>
              </a:rPr>
              <a:t> کمک خواهد کرد که وقتی </a:t>
            </a:r>
            <a:r>
              <a:rPr lang="fa-IR" sz="2400" b="1" u="sng" dirty="0">
                <a:latin typeface="Times New Roman" panose="02020603050405020304" pitchFamily="18" charset="0"/>
                <a:cs typeface="B Nazanin" panose="00000400000000000000" pitchFamily="2" charset="-78"/>
              </a:rPr>
              <a:t>نیازمندیها مبهم </a:t>
            </a:r>
            <a:r>
              <a:rPr lang="fa-IR" sz="2400" u="sng" dirty="0">
                <a:latin typeface="Times New Roman" panose="02020603050405020304" pitchFamily="18" charset="0"/>
                <a:cs typeface="B Nazanin" panose="00000400000000000000" pitchFamily="2" charset="-78"/>
              </a:rPr>
              <a:t>هستند بهتر درک کنید چه چیزی قرار است ساخته شود.</a:t>
            </a:r>
            <a:endParaRPr lang="en-US" u="sng" dirty="0"/>
          </a:p>
        </p:txBody>
      </p:sp>
      <p:sp>
        <p:nvSpPr>
          <p:cNvPr id="4" name="Slide Number Placeholder 3">
            <a:extLst>
              <a:ext uri="{FF2B5EF4-FFF2-40B4-BE49-F238E27FC236}">
                <a16:creationId xmlns:a16="http://schemas.microsoft.com/office/drawing/2014/main" id="{E91C8ECD-13CA-475F-8BA1-6D8EB40509D3}"/>
              </a:ext>
            </a:extLst>
          </p:cNvPr>
          <p:cNvSpPr>
            <a:spLocks noGrp="1"/>
          </p:cNvSpPr>
          <p:nvPr>
            <p:ph type="sldNum" sz="quarter" idx="12"/>
          </p:nvPr>
        </p:nvSpPr>
        <p:spPr/>
        <p:txBody>
          <a:bodyPr/>
          <a:lstStyle/>
          <a:p>
            <a:fld id="{9B3A9CD7-4CFF-4125-A835-47EB38E090BC}" type="slidenum">
              <a:rPr lang="en-US" smtClean="0"/>
              <a:t>29</a:t>
            </a:fld>
            <a:endParaRPr lang="en-US"/>
          </a:p>
        </p:txBody>
      </p:sp>
      <p:sp>
        <p:nvSpPr>
          <p:cNvPr id="5" name="Title 1">
            <a:extLst>
              <a:ext uri="{FF2B5EF4-FFF2-40B4-BE49-F238E27FC236}">
                <a16:creationId xmlns:a16="http://schemas.microsoft.com/office/drawing/2014/main" id="{42F449F8-5D83-49DC-9B6B-D4C9877D981E}"/>
              </a:ext>
            </a:extLst>
          </p:cNvPr>
          <p:cNvSpPr>
            <a:spLocks noGrp="1"/>
          </p:cNvSpPr>
          <p:nvPr>
            <p:ph type="title"/>
          </p:nvPr>
        </p:nvSpPr>
        <p:spPr>
          <a:xfrm>
            <a:off x="838200" y="18255"/>
            <a:ext cx="10515600" cy="1325563"/>
          </a:xfrm>
        </p:spPr>
        <p:txBody>
          <a:bodyPr/>
          <a:lstStyle/>
          <a:p>
            <a:pPr algn="r" rtl="1"/>
            <a:r>
              <a:rPr lang="fa-IR" sz="3600" b="1" dirty="0">
                <a:solidFill>
                  <a:schemeClr val="bg1">
                    <a:lumMod val="50000"/>
                  </a:schemeClr>
                </a:solidFill>
                <a:cs typeface="B Nazanin" panose="00000400000000000000" pitchFamily="2" charset="-78"/>
              </a:rPr>
              <a:t>2-5 	مدل های فرآیند تجویزی (ادامه)</a:t>
            </a:r>
            <a:endParaRPr lang="en-US" dirty="0"/>
          </a:p>
        </p:txBody>
      </p:sp>
    </p:spTree>
    <p:extLst>
      <p:ext uri="{BB962C8B-B14F-4D97-AF65-F5344CB8AC3E}">
        <p14:creationId xmlns:p14="http://schemas.microsoft.com/office/powerpoint/2010/main" val="1219588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0F13-8DA8-47F1-829F-8C229EE5B28B}"/>
              </a:ext>
            </a:extLst>
          </p:cNvPr>
          <p:cNvSpPr>
            <a:spLocks noGrp="1"/>
          </p:cNvSpPr>
          <p:nvPr>
            <p:ph type="title"/>
          </p:nvPr>
        </p:nvSpPr>
        <p:spPr/>
        <p:txBody>
          <a:bodyPr>
            <a:normAutofit fontScale="90000"/>
          </a:bodyPr>
          <a:lstStyle/>
          <a:p>
            <a:pPr algn="r" rtl="1"/>
            <a:r>
              <a:rPr lang="fa-IR" b="1" dirty="0">
                <a:cs typeface="B Nazanin" panose="00000400000000000000" pitchFamily="2" charset="-78"/>
              </a:rPr>
              <a:t>2-0	مقدمه                                                       </a:t>
            </a:r>
            <a:r>
              <a:rPr kumimoji="0" lang="fa-IR" sz="20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br>
              <a:rPr kumimoji="0" lang="fa-IR" sz="4400" b="1" i="0" u="none" strike="noStrike" kern="1200" cap="none" spc="0" normalizeH="0" baseline="0" noProof="0" dirty="0">
                <a:ln>
                  <a:noFill/>
                </a:ln>
                <a:solidFill>
                  <a:prstClr val="black"/>
                </a:solidFill>
                <a:effectLst/>
                <a:uLnTx/>
                <a:uFillTx/>
                <a:latin typeface="Calibri Light" panose="020F0302020204030204"/>
                <a:ea typeface="+mj-ea"/>
                <a:cs typeface="B Nazanin" panose="00000400000000000000" pitchFamily="2" charset="-78"/>
              </a:rPr>
            </a:br>
            <a:br>
              <a:rPr lang="fa-IR" b="1" dirty="0">
                <a:cs typeface="B Nazanin" panose="00000400000000000000" pitchFamily="2" charset="-78"/>
              </a:rPr>
            </a:br>
            <a:endParaRPr lang="en-US" dirty="0"/>
          </a:p>
        </p:txBody>
      </p:sp>
      <p:sp>
        <p:nvSpPr>
          <p:cNvPr id="3" name="Content Placeholder 2">
            <a:extLst>
              <a:ext uri="{FF2B5EF4-FFF2-40B4-BE49-F238E27FC236}">
                <a16:creationId xmlns:a16="http://schemas.microsoft.com/office/drawing/2014/main" id="{ACD1CFD1-EDDA-49E0-A7D1-904073ED3595}"/>
              </a:ext>
            </a:extLst>
          </p:cNvPr>
          <p:cNvSpPr>
            <a:spLocks noGrp="1"/>
          </p:cNvSpPr>
          <p:nvPr>
            <p:ph idx="1"/>
          </p:nvPr>
        </p:nvSpPr>
        <p:spPr>
          <a:xfrm>
            <a:off x="172278" y="1306339"/>
            <a:ext cx="11181522" cy="6088373"/>
          </a:xfrm>
        </p:spPr>
        <p:txBody>
          <a:bodyPr>
            <a:noAutofit/>
          </a:bodyPr>
          <a:lstStyle/>
          <a:p>
            <a:pPr algn="r" rtl="1">
              <a:spcBef>
                <a:spcPts val="0"/>
              </a:spcBef>
              <a:spcAft>
                <a:spcPts val="500"/>
              </a:spcAft>
            </a:pPr>
            <a:r>
              <a:rPr lang="fa-IR" sz="2400" b="1" i="0" u="none" strike="noStrike" dirty="0">
                <a:effectLst/>
                <a:latin typeface="Times New Roman" panose="02020603050405020304" pitchFamily="18" charset="0"/>
                <a:cs typeface="B Nazanin" panose="00000400000000000000" pitchFamily="2" charset="-78"/>
              </a:rPr>
              <a:t>فرآیند نرم افزار </a:t>
            </a:r>
            <a:r>
              <a:rPr lang="fa-IR" sz="2400" b="0" i="0" u="none" strike="noStrike" dirty="0">
                <a:effectLst/>
                <a:latin typeface="Times New Roman" panose="02020603050405020304" pitchFamily="18" charset="0"/>
                <a:cs typeface="B Nazanin" panose="00000400000000000000" pitchFamily="2" charset="-78"/>
              </a:rPr>
              <a:t>چیست؟ </a:t>
            </a:r>
          </a:p>
          <a:p>
            <a:pPr marL="0" indent="0" algn="r" rtl="1">
              <a:spcBef>
                <a:spcPts val="0"/>
              </a:spcBef>
              <a:spcAft>
                <a:spcPts val="500"/>
              </a:spcAft>
              <a:buNone/>
            </a:pPr>
            <a:r>
              <a:rPr lang="fa-IR" sz="2400" dirty="0">
                <a:latin typeface="Times New Roman" panose="02020603050405020304" pitchFamily="18" charset="0"/>
                <a:cs typeface="B Nazanin" panose="00000400000000000000" pitchFamily="2" charset="-78"/>
              </a:rPr>
              <a:t>	</a:t>
            </a:r>
            <a:r>
              <a:rPr lang="fa-IR" sz="2400" b="1" i="0" u="none" strike="noStrike" dirty="0">
                <a:effectLst/>
                <a:latin typeface="Times New Roman" panose="02020603050405020304" pitchFamily="18" charset="0"/>
                <a:cs typeface="B Nazanin" panose="00000400000000000000" pitchFamily="2" charset="-78"/>
              </a:rPr>
              <a:t>یک نقشه راه که در ایجاد نتیجه ای با کیفیت بالا و به موقع شما را یاری میکند، </a:t>
            </a:r>
          </a:p>
          <a:p>
            <a:pPr marL="0" indent="0" algn="r" rtl="1">
              <a:spcBef>
                <a:spcPts val="0"/>
              </a:spcBef>
              <a:spcAft>
                <a:spcPts val="500"/>
              </a:spcAft>
              <a:buNone/>
            </a:pPr>
            <a:r>
              <a:rPr lang="fa-IR" sz="2400" b="1" dirty="0">
                <a:latin typeface="Times New Roman" panose="02020603050405020304" pitchFamily="18" charset="0"/>
                <a:cs typeface="B Nazanin" panose="00000400000000000000" pitchFamily="2" charset="-78"/>
              </a:rPr>
              <a:t>	</a:t>
            </a:r>
            <a:r>
              <a:rPr lang="fa-IR" sz="2400" b="0" i="0" u="none" strike="noStrike" dirty="0">
                <a:effectLst/>
                <a:latin typeface="Times New Roman" panose="02020603050405020304" pitchFamily="18" charset="0"/>
                <a:cs typeface="B Nazanin" panose="00000400000000000000" pitchFamily="2" charset="-78"/>
              </a:rPr>
              <a:t>این نقشه که آن را دنبال میکنید فرآیند نرم افزار" نام دارد.</a:t>
            </a:r>
          </a:p>
          <a:p>
            <a:pPr algn="r" rtl="1">
              <a:spcBef>
                <a:spcPts val="0"/>
              </a:spcBef>
              <a:spcAft>
                <a:spcPts val="500"/>
              </a:spcAft>
            </a:pPr>
            <a:endParaRPr lang="fa-IR" sz="2400" b="0" dirty="0">
              <a:effectLst/>
              <a:cs typeface="B Nazanin" panose="00000400000000000000" pitchFamily="2" charset="-78"/>
            </a:endParaRPr>
          </a:p>
          <a:p>
            <a:pPr algn="r" rtl="1">
              <a:spcBef>
                <a:spcPts val="0"/>
              </a:spcBef>
              <a:spcAft>
                <a:spcPts val="500"/>
              </a:spcAft>
            </a:pPr>
            <a:r>
              <a:rPr lang="fa-IR" sz="2400" b="1" i="0" u="none" strike="noStrike" dirty="0">
                <a:effectLst/>
                <a:latin typeface="Times New Roman" panose="02020603050405020304" pitchFamily="18" charset="0"/>
                <a:cs typeface="B Nazanin" panose="00000400000000000000" pitchFamily="2" charset="-78"/>
              </a:rPr>
              <a:t>چه کسی</a:t>
            </a:r>
            <a:r>
              <a:rPr lang="en-US" sz="2400" b="1" i="0" u="none" strike="noStrike" dirty="0">
                <a:effectLst/>
                <a:latin typeface="Times New Roman" panose="02020603050405020304" pitchFamily="18" charset="0"/>
                <a:cs typeface="B Nazanin" panose="00000400000000000000" pitchFamily="2" charset="-78"/>
              </a:rPr>
              <a:t> </a:t>
            </a:r>
            <a:r>
              <a:rPr lang="fa-IR" sz="2400" b="0" i="0" u="none" strike="noStrike" dirty="0">
                <a:effectLst/>
                <a:latin typeface="Times New Roman" panose="02020603050405020304" pitchFamily="18" charset="0"/>
                <a:cs typeface="B Nazanin" panose="00000400000000000000" pitchFamily="2" charset="-78"/>
              </a:rPr>
              <a:t>آن را انجام میدهد؟ </a:t>
            </a:r>
          </a:p>
          <a:p>
            <a:pPr marL="0" indent="0" algn="r" rtl="1">
              <a:spcBef>
                <a:spcPts val="0"/>
              </a:spcBef>
              <a:spcAft>
                <a:spcPts val="500"/>
              </a:spcAft>
              <a:buNone/>
            </a:pPr>
            <a:r>
              <a:rPr lang="fa-IR" sz="2400" dirty="0">
                <a:latin typeface="Times New Roman" panose="02020603050405020304" pitchFamily="18" charset="0"/>
                <a:cs typeface="B Nazanin" panose="00000400000000000000" pitchFamily="2" charset="-78"/>
              </a:rPr>
              <a:t>	</a:t>
            </a:r>
            <a:r>
              <a:rPr lang="fa-IR" sz="2400" b="1" i="0" u="none" strike="noStrike" dirty="0">
                <a:effectLst/>
                <a:latin typeface="Times New Roman" panose="02020603050405020304" pitchFamily="18" charset="0"/>
                <a:cs typeface="B Nazanin" panose="00000400000000000000" pitchFamily="2" charset="-78"/>
              </a:rPr>
              <a:t>مهندسان نرم افزار و مدیران </a:t>
            </a:r>
            <a:r>
              <a:rPr lang="fa-IR" sz="2400" b="0" i="0" u="none" strike="noStrike" dirty="0">
                <a:effectLst/>
                <a:latin typeface="Times New Roman" panose="02020603050405020304" pitchFamily="18" charset="0"/>
                <a:cs typeface="B Nazanin" panose="00000400000000000000" pitchFamily="2" charset="-78"/>
              </a:rPr>
              <a:t>،آنها</a:t>
            </a:r>
            <a:r>
              <a:rPr lang="fa-IR" sz="2400" b="1" i="0" u="none" strike="noStrike" dirty="0">
                <a:effectLst/>
                <a:latin typeface="Times New Roman" panose="02020603050405020304" pitchFamily="18" charset="0"/>
                <a:cs typeface="B Nazanin" panose="00000400000000000000" pitchFamily="2" charset="-78"/>
              </a:rPr>
              <a:t> فرآیند را با نیازهای خود مطابقت میدهند و آن را دنبال می کنند</a:t>
            </a:r>
            <a:r>
              <a:rPr lang="fa-IR" sz="2400" b="0" i="0" u="none" strike="noStrike" dirty="0">
                <a:effectLst/>
                <a:latin typeface="Times New Roman" panose="02020603050405020304" pitchFamily="18" charset="0"/>
                <a:cs typeface="B Nazanin" panose="00000400000000000000" pitchFamily="2" charset="-78"/>
              </a:rPr>
              <a:t>.</a:t>
            </a:r>
          </a:p>
          <a:p>
            <a:pPr marL="0" indent="0" algn="r" rtl="1">
              <a:spcBef>
                <a:spcPts val="0"/>
              </a:spcBef>
              <a:spcAft>
                <a:spcPts val="500"/>
              </a:spcAft>
              <a:buNone/>
            </a:pPr>
            <a:endParaRPr lang="fa-IR" sz="2400" b="0" i="0" u="none" strike="noStrike" dirty="0">
              <a:effectLst/>
              <a:latin typeface="Times New Roman" panose="02020603050405020304" pitchFamily="18" charset="0"/>
              <a:cs typeface="B Nazanin" panose="00000400000000000000" pitchFamily="2" charset="-78"/>
            </a:endParaRPr>
          </a:p>
          <a:p>
            <a:pPr algn="r" rtl="1">
              <a:spcBef>
                <a:spcPts val="0"/>
              </a:spcBef>
              <a:spcAft>
                <a:spcPts val="500"/>
              </a:spcAft>
            </a:pPr>
            <a:r>
              <a:rPr lang="fa-IR" sz="2400" b="0" i="0" u="none" strike="noStrike" dirty="0">
                <a:effectLst/>
                <a:latin typeface="Times New Roman" panose="02020603050405020304" pitchFamily="18" charset="0"/>
                <a:cs typeface="B Nazanin" panose="00000400000000000000" pitchFamily="2" charset="-78"/>
              </a:rPr>
              <a:t>چرا </a:t>
            </a:r>
            <a:r>
              <a:rPr lang="fa-IR" sz="2400" b="1" i="0" u="none" strike="noStrike" dirty="0">
                <a:effectLst/>
                <a:latin typeface="Times New Roman" panose="02020603050405020304" pitchFamily="18" charset="0"/>
                <a:cs typeface="B Nazanin" panose="00000400000000000000" pitchFamily="2" charset="-78"/>
              </a:rPr>
              <a:t>اهمیت</a:t>
            </a:r>
            <a:r>
              <a:rPr lang="fa-IR" sz="2400" b="0" i="0" u="none" strike="noStrike" dirty="0">
                <a:effectLst/>
                <a:latin typeface="Times New Roman" panose="02020603050405020304" pitchFamily="18" charset="0"/>
                <a:cs typeface="B Nazanin" panose="00000400000000000000" pitchFamily="2" charset="-78"/>
              </a:rPr>
              <a:t> دارد؟ </a:t>
            </a:r>
          </a:p>
          <a:p>
            <a:pPr marL="0" indent="0" algn="r" rtl="1">
              <a:spcBef>
                <a:spcPts val="0"/>
              </a:spcBef>
              <a:spcAft>
                <a:spcPts val="500"/>
              </a:spcAft>
              <a:buNone/>
            </a:pPr>
            <a:r>
              <a:rPr lang="fa-IR" sz="2400" dirty="0">
                <a:latin typeface="Times New Roman" panose="02020603050405020304" pitchFamily="18" charset="0"/>
                <a:cs typeface="B Nazanin" panose="00000400000000000000" pitchFamily="2" charset="-78"/>
              </a:rPr>
              <a:t>	</a:t>
            </a:r>
            <a:r>
              <a:rPr lang="fa-IR" sz="2400" b="0" i="0" u="none" strike="noStrike" dirty="0">
                <a:effectLst/>
                <a:latin typeface="Times New Roman" panose="02020603050405020304" pitchFamily="18" charset="0"/>
                <a:cs typeface="B Nazanin" panose="00000400000000000000" pitchFamily="2" charset="-78"/>
              </a:rPr>
              <a:t>زیرا </a:t>
            </a:r>
            <a:r>
              <a:rPr lang="fa-IR" sz="2400" i="0" u="none" strike="noStrike" dirty="0">
                <a:effectLst/>
                <a:latin typeface="Times New Roman" panose="02020603050405020304" pitchFamily="18" charset="0"/>
                <a:cs typeface="B Nazanin" panose="00000400000000000000" pitchFamily="2" charset="-78"/>
              </a:rPr>
              <a:t>باعث </a:t>
            </a:r>
            <a:r>
              <a:rPr lang="fa-IR" sz="2400" b="1" i="0" u="none" strike="noStrike" dirty="0">
                <a:effectLst/>
                <a:latin typeface="Times New Roman" panose="02020603050405020304" pitchFamily="18" charset="0"/>
                <a:cs typeface="B Nazanin" panose="00000400000000000000" pitchFamily="2" charset="-78"/>
              </a:rPr>
              <a:t>ثبات، کنترل و سازماندهی فعالیت</a:t>
            </a:r>
            <a:r>
              <a:rPr lang="fa-IR" sz="2400" i="0" u="none" strike="noStrike" dirty="0">
                <a:effectLst/>
                <a:latin typeface="Times New Roman" panose="02020603050405020304" pitchFamily="18" charset="0"/>
                <a:cs typeface="B Nazanin" panose="00000400000000000000" pitchFamily="2" charset="-78"/>
              </a:rPr>
              <a:t>ی میشود که اگر به حال خود گذاشته شود به یک </a:t>
            </a:r>
            <a:r>
              <a:rPr lang="fa-IR" sz="2400" b="1" i="0" u="none" strike="noStrike" dirty="0">
                <a:effectLst/>
                <a:latin typeface="Times New Roman" panose="02020603050405020304" pitchFamily="18" charset="0"/>
                <a:cs typeface="B Nazanin" panose="00000400000000000000" pitchFamily="2" charset="-78"/>
              </a:rPr>
              <a:t>آشوب</a:t>
            </a:r>
            <a:r>
              <a:rPr lang="fa-IR" sz="2400" i="0" u="none" strike="noStrike" dirty="0">
                <a:effectLst/>
                <a:latin typeface="Times New Roman" panose="02020603050405020304" pitchFamily="18" charset="0"/>
                <a:cs typeface="B Nazanin" panose="00000400000000000000" pitchFamily="2" charset="-78"/>
              </a:rPr>
              <a:t> تبدیل می</a:t>
            </a:r>
            <a:r>
              <a:rPr lang="en-US" sz="2400" i="0" u="none" strike="noStrike" dirty="0">
                <a:effectLst/>
                <a:latin typeface="Times New Roman" panose="02020603050405020304" pitchFamily="18" charset="0"/>
                <a:cs typeface="B Nazanin" panose="00000400000000000000" pitchFamily="2" charset="-78"/>
              </a:rPr>
              <a:t> </a:t>
            </a:r>
            <a:r>
              <a:rPr lang="fa-IR" sz="2400" i="0" u="none" strike="noStrike" dirty="0">
                <a:effectLst/>
                <a:latin typeface="Times New Roman" panose="02020603050405020304" pitchFamily="18" charset="0"/>
                <a:cs typeface="B Nazanin" panose="00000400000000000000" pitchFamily="2" charset="-78"/>
              </a:rPr>
              <a:t>شد </a:t>
            </a:r>
            <a:endParaRPr lang="fa-IR" sz="2400" b="0" i="0" u="none" strike="noStrike" dirty="0">
              <a:effectLst/>
              <a:latin typeface="Times New Roman" panose="02020603050405020304" pitchFamily="18" charset="0"/>
              <a:cs typeface="B Nazanin" panose="00000400000000000000" pitchFamily="2" charset="-78"/>
            </a:endParaRPr>
          </a:p>
          <a:p>
            <a:pPr lvl="1" algn="r" rtl="1">
              <a:spcBef>
                <a:spcPts val="0"/>
              </a:spcBef>
              <a:spcAft>
                <a:spcPts val="500"/>
              </a:spcAft>
            </a:pPr>
            <a:r>
              <a:rPr lang="fa-IR" b="0" i="0" u="none" strike="noStrike" dirty="0">
                <a:effectLst/>
                <a:latin typeface="Times New Roman" panose="02020603050405020304" pitchFamily="18" charset="0"/>
                <a:cs typeface="B Nazanin" panose="00000400000000000000" pitchFamily="2" charset="-78"/>
              </a:rPr>
              <a:t>یک رویکرد نوین در مهندسی نرم افزار باید </a:t>
            </a:r>
            <a:r>
              <a:rPr lang="fa-IR" b="1" i="0" u="none" strike="noStrike" dirty="0">
                <a:effectLst/>
                <a:latin typeface="Times New Roman" panose="02020603050405020304" pitchFamily="18" charset="0"/>
                <a:cs typeface="B Nazanin" panose="00000400000000000000" pitchFamily="2" charset="-78"/>
              </a:rPr>
              <a:t>چابک (</a:t>
            </a:r>
            <a:r>
              <a:rPr lang="en-US" sz="2000" b="0" i="0" u="none" strike="noStrike" dirty="0">
                <a:effectLst/>
                <a:latin typeface="Arial" panose="020B0604020202020204" pitchFamily="34" charset="0"/>
                <a:cs typeface="B Nazanin" panose="00000400000000000000" pitchFamily="2" charset="-78"/>
              </a:rPr>
              <a:t>Agile</a:t>
            </a:r>
            <a:r>
              <a:rPr lang="fa-IR" b="1" i="0" u="none" strike="noStrike" dirty="0">
                <a:effectLst/>
                <a:latin typeface="Times New Roman" panose="02020603050405020304" pitchFamily="18" charset="0"/>
                <a:cs typeface="B Nazanin" panose="00000400000000000000" pitchFamily="2" charset="-78"/>
              </a:rPr>
              <a:t>)</a:t>
            </a:r>
            <a:r>
              <a:rPr lang="fa-IR" b="0" i="0" u="none" strike="noStrike" dirty="0">
                <a:effectLst/>
                <a:latin typeface="Times New Roman" panose="02020603050405020304" pitchFamily="18" charset="0"/>
                <a:cs typeface="B Nazanin" panose="00000400000000000000" pitchFamily="2" charset="-78"/>
              </a:rPr>
              <a:t> باشد. </a:t>
            </a:r>
          </a:p>
          <a:p>
            <a:pPr marL="457200" lvl="1" indent="0" algn="r" rtl="1">
              <a:spcBef>
                <a:spcPts val="0"/>
              </a:spcBef>
              <a:spcAft>
                <a:spcPts val="500"/>
              </a:spcAft>
              <a:buNone/>
            </a:pPr>
            <a:r>
              <a:rPr lang="fa-IR" b="0" i="0" u="none" strike="noStrike" dirty="0">
                <a:effectLst/>
                <a:latin typeface="Times New Roman" panose="02020603050405020304" pitchFamily="18" charset="0"/>
                <a:cs typeface="B Nazanin" panose="00000400000000000000" pitchFamily="2" charset="-78"/>
              </a:rPr>
              <a:t> </a:t>
            </a:r>
            <a:r>
              <a:rPr lang="fa-IR" b="1" i="0" u="none" strike="noStrike" dirty="0">
                <a:effectLst/>
                <a:latin typeface="Times New Roman" panose="02020603050405020304" pitchFamily="18" charset="0"/>
                <a:cs typeface="B Nazanin" panose="00000400000000000000" pitchFamily="2" charset="-78"/>
              </a:rPr>
              <a:t>چابک: </a:t>
            </a:r>
            <a:r>
              <a:rPr lang="fa-IR" i="0" u="none" strike="noStrike" dirty="0">
                <a:effectLst/>
                <a:latin typeface="Times New Roman" panose="02020603050405020304" pitchFamily="18" charset="0"/>
                <a:cs typeface="B Nazanin" panose="00000400000000000000" pitchFamily="2" charset="-78"/>
              </a:rPr>
              <a:t>فرآیند نرم افزار بایستی تنها آن دسته از فعالیتها، </a:t>
            </a:r>
            <a:r>
              <a:rPr lang="fa-IR" i="0" u="none" strike="noStrike" dirty="0" err="1">
                <a:effectLst/>
                <a:latin typeface="Times New Roman" panose="02020603050405020304" pitchFamily="18" charset="0"/>
                <a:cs typeface="B Nazanin" panose="00000400000000000000" pitchFamily="2" charset="-78"/>
              </a:rPr>
              <a:t>کنترلها</a:t>
            </a:r>
            <a:r>
              <a:rPr lang="fa-IR" i="0" u="none" strike="noStrike" dirty="0">
                <a:effectLst/>
                <a:latin typeface="Times New Roman" panose="02020603050405020304" pitchFamily="18" charset="0"/>
                <a:cs typeface="B Nazanin" panose="00000400000000000000" pitchFamily="2" charset="-78"/>
              </a:rPr>
              <a:t> و محصولات کاری را طلب کند که مناسب تیم پروژه و محصولی باشد که قرار است تولید شود.</a:t>
            </a:r>
            <a:endParaRPr lang="fa-IR" dirty="0">
              <a:effectLst/>
              <a:cs typeface="B Nazanin" panose="00000400000000000000" pitchFamily="2" charset="-78"/>
            </a:endParaRPr>
          </a:p>
        </p:txBody>
      </p:sp>
      <p:sp>
        <p:nvSpPr>
          <p:cNvPr id="4" name="Slide Number Placeholder 3">
            <a:extLst>
              <a:ext uri="{FF2B5EF4-FFF2-40B4-BE49-F238E27FC236}">
                <a16:creationId xmlns:a16="http://schemas.microsoft.com/office/drawing/2014/main" id="{5536F1DF-8548-4379-A14E-90770A199F86}"/>
              </a:ext>
            </a:extLst>
          </p:cNvPr>
          <p:cNvSpPr>
            <a:spLocks noGrp="1"/>
          </p:cNvSpPr>
          <p:nvPr>
            <p:ph type="sldNum" sz="quarter" idx="12"/>
          </p:nvPr>
        </p:nvSpPr>
        <p:spPr/>
        <p:txBody>
          <a:bodyPr/>
          <a:lstStyle/>
          <a:p>
            <a:fld id="{9B3A9CD7-4CFF-4125-A835-47EB38E090BC}" type="slidenum">
              <a:rPr lang="en-US" smtClean="0"/>
              <a:t>3</a:t>
            </a:fld>
            <a:endParaRPr lang="en-US"/>
          </a:p>
        </p:txBody>
      </p:sp>
    </p:spTree>
    <p:extLst>
      <p:ext uri="{BB962C8B-B14F-4D97-AF65-F5344CB8AC3E}">
        <p14:creationId xmlns:p14="http://schemas.microsoft.com/office/powerpoint/2010/main" val="1840993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8DBB6-BAB3-4AD6-A272-4BA0C1D21687}"/>
              </a:ext>
            </a:extLst>
          </p:cNvPr>
          <p:cNvSpPr>
            <a:spLocks noGrp="1"/>
          </p:cNvSpPr>
          <p:nvPr>
            <p:ph idx="1"/>
          </p:nvPr>
        </p:nvSpPr>
        <p:spPr>
          <a:xfrm>
            <a:off x="838200" y="1643062"/>
            <a:ext cx="10515600" cy="4895850"/>
          </a:xfrm>
        </p:spPr>
        <p:txBody>
          <a:bodyPr>
            <a:normAutofit/>
          </a:bodyPr>
          <a:lstStyle/>
          <a:p>
            <a:pPr algn="r" rtl="1">
              <a:lnSpc>
                <a:spcPct val="100000"/>
              </a:lnSpc>
              <a:spcBef>
                <a:spcPts val="0"/>
              </a:spcBef>
              <a:spcAft>
                <a:spcPts val="500"/>
              </a:spcAft>
            </a:pPr>
            <a:r>
              <a:rPr lang="fa-IR" sz="2400" dirty="0">
                <a:latin typeface="Times New Roman" panose="02020603050405020304" pitchFamily="18" charset="0"/>
                <a:cs typeface="B Nazanin" panose="00000400000000000000" pitchFamily="2" charset="-78"/>
              </a:rPr>
              <a:t> </a:t>
            </a:r>
            <a:r>
              <a:rPr lang="fa-IR" sz="2400" b="1" dirty="0">
                <a:latin typeface="Times New Roman" panose="02020603050405020304" pitchFamily="18" charset="0"/>
                <a:cs typeface="B Nazanin" panose="00000400000000000000" pitchFamily="2" charset="-78"/>
              </a:rPr>
              <a:t>مثال</a:t>
            </a:r>
            <a:r>
              <a:rPr lang="en-US" sz="2400" dirty="0">
                <a:latin typeface="Times New Roman" panose="02020603050405020304" pitchFamily="18" charset="0"/>
                <a:cs typeface="B Nazanin" panose="00000400000000000000" pitchFamily="2" charset="-78"/>
              </a:rPr>
              <a:t>:</a:t>
            </a:r>
            <a:r>
              <a:rPr lang="fa-IR" sz="2400" dirty="0">
                <a:latin typeface="Times New Roman" panose="02020603050405020304" pitchFamily="18" charset="0"/>
                <a:cs typeface="B Nazanin" panose="00000400000000000000" pitchFamily="2" charset="-78"/>
              </a:rPr>
              <a:t> توسعه یک </a:t>
            </a:r>
            <a:r>
              <a:rPr lang="fa-IR" sz="2400" dirty="0" err="1">
                <a:latin typeface="Times New Roman" panose="02020603050405020304" pitchFamily="18" charset="0"/>
                <a:cs typeface="B Nazanin" panose="00000400000000000000" pitchFamily="2" charset="-78"/>
              </a:rPr>
              <a:t>اپلیکیشن</a:t>
            </a:r>
            <a:r>
              <a:rPr lang="fa-IR" sz="2400" dirty="0">
                <a:latin typeface="Times New Roman" panose="02020603050405020304" pitchFamily="18" charset="0"/>
                <a:cs typeface="B Nazanin" panose="00000400000000000000" pitchFamily="2" charset="-78"/>
              </a:rPr>
              <a:t> تناسب اندام، با استفاده از </a:t>
            </a:r>
            <a:r>
              <a:rPr lang="fa-IR" sz="2400" b="1" dirty="0">
                <a:latin typeface="Times New Roman" panose="02020603050405020304" pitchFamily="18" charset="0"/>
                <a:cs typeface="B Nazanin" panose="00000400000000000000" pitchFamily="2" charset="-78"/>
              </a:rPr>
              <a:t>نمونه های اولیه </a:t>
            </a:r>
            <a:r>
              <a:rPr lang="fa-IR" sz="2400" dirty="0">
                <a:latin typeface="Times New Roman" panose="02020603050405020304" pitchFamily="18" charset="0"/>
                <a:cs typeface="B Nazanin" panose="00000400000000000000" pitchFamily="2" charset="-78"/>
              </a:rPr>
              <a:t>ی افزایشی</a:t>
            </a:r>
          </a:p>
          <a:p>
            <a:pPr algn="r" rtl="1">
              <a:lnSpc>
                <a:spcPct val="100000"/>
              </a:lnSpc>
              <a:spcBef>
                <a:spcPts val="0"/>
              </a:spcBef>
              <a:spcAft>
                <a:spcPts val="500"/>
              </a:spcAft>
            </a:pPr>
            <a:endParaRPr lang="fa-IR" sz="2400" dirty="0">
              <a:latin typeface="Times New Roman" panose="02020603050405020304" pitchFamily="18" charset="0"/>
              <a:cs typeface="B Nazanin" panose="00000400000000000000" pitchFamily="2" charset="-78"/>
            </a:endParaRPr>
          </a:p>
          <a:p>
            <a:pPr algn="r" rtl="1">
              <a:lnSpc>
                <a:spcPct val="100000"/>
              </a:lnSpc>
              <a:spcBef>
                <a:spcPts val="0"/>
              </a:spcBef>
              <a:spcAft>
                <a:spcPts val="500"/>
              </a:spcAft>
            </a:pPr>
            <a:r>
              <a:rPr lang="fa-IR" sz="2400" dirty="0">
                <a:latin typeface="Times New Roman" panose="02020603050405020304" pitchFamily="18" charset="0"/>
                <a:cs typeface="B Nazanin" panose="00000400000000000000" pitchFamily="2" charset="-78"/>
              </a:rPr>
              <a:t>در نمونه اول: </a:t>
            </a:r>
            <a:r>
              <a:rPr lang="fa-IR" sz="2400" u="sng" dirty="0">
                <a:latin typeface="Times New Roman" panose="02020603050405020304" pitchFamily="18" charset="0"/>
                <a:cs typeface="B Nazanin" panose="00000400000000000000" pitchFamily="2" charset="-78"/>
              </a:rPr>
              <a:t>صفحات اصلی واسط کاربری </a:t>
            </a:r>
            <a:r>
              <a:rPr lang="fa-IR" sz="2400" dirty="0">
                <a:latin typeface="Times New Roman" panose="02020603050405020304" pitchFamily="18" charset="0"/>
                <a:cs typeface="B Nazanin" panose="00000400000000000000" pitchFamily="2" charset="-78"/>
              </a:rPr>
              <a:t>را تحویل دهد تا تلفن همراه را با دستگاه تناسب اندام همگام سازی کند و داده های فعلی را نمایش دهد. </a:t>
            </a:r>
          </a:p>
          <a:p>
            <a:pPr algn="r" rtl="1">
              <a:lnSpc>
                <a:spcPct val="100000"/>
              </a:lnSpc>
              <a:spcBef>
                <a:spcPts val="0"/>
              </a:spcBef>
              <a:spcAft>
                <a:spcPts val="500"/>
              </a:spcAft>
            </a:pPr>
            <a:r>
              <a:rPr lang="fa-IR" sz="2400" dirty="0">
                <a:latin typeface="Times New Roman" panose="02020603050405020304" pitchFamily="18" charset="0"/>
                <a:cs typeface="B Nazanin" panose="00000400000000000000" pitchFamily="2" charset="-78"/>
              </a:rPr>
              <a:t>در نمونه دوم: توانایی </a:t>
            </a:r>
            <a:r>
              <a:rPr lang="fa-IR" sz="2400" u="sng" dirty="0">
                <a:latin typeface="Times New Roman" panose="02020603050405020304" pitchFamily="18" charset="0"/>
                <a:cs typeface="B Nazanin" panose="00000400000000000000" pitchFamily="2" charset="-78"/>
              </a:rPr>
              <a:t>تعیین اهداف و ذخیره ی داده ه</a:t>
            </a:r>
            <a:r>
              <a:rPr lang="fa-IR" sz="2400" dirty="0">
                <a:latin typeface="Times New Roman" panose="02020603050405020304" pitchFamily="18" charset="0"/>
                <a:cs typeface="B Nazanin" panose="00000400000000000000" pitchFamily="2" charset="-78"/>
              </a:rPr>
              <a:t>ای دستگاه تناسب اندام در ابر را تعیین کند، به طوری که </a:t>
            </a:r>
            <a:r>
              <a:rPr lang="fa-IR" sz="2400" u="sng" dirty="0">
                <a:latin typeface="Times New Roman" panose="02020603050405020304" pitchFamily="18" charset="0"/>
                <a:cs typeface="B Nazanin" panose="00000400000000000000" pitchFamily="2" charset="-78"/>
              </a:rPr>
              <a:t>صفحات واسط کاربری </a:t>
            </a:r>
            <a:r>
              <a:rPr lang="fa-IR" sz="2400" dirty="0">
                <a:latin typeface="Times New Roman" panose="02020603050405020304" pitchFamily="18" charset="0"/>
                <a:cs typeface="B Nazanin" panose="00000400000000000000" pitchFamily="2" charset="-78"/>
              </a:rPr>
              <a:t>را بر اساس بازخورد کاربر </a:t>
            </a:r>
            <a:r>
              <a:rPr lang="fa-IR" sz="2400" u="sng" dirty="0">
                <a:latin typeface="Times New Roman" panose="02020603050405020304" pitchFamily="18" charset="0"/>
                <a:cs typeface="B Nazanin" panose="00000400000000000000" pitchFamily="2" charset="-78"/>
              </a:rPr>
              <a:t>ایجاد و اصلاح </a:t>
            </a:r>
            <a:r>
              <a:rPr lang="fa-IR" sz="2400" dirty="0">
                <a:latin typeface="Times New Roman" panose="02020603050405020304" pitchFamily="18" charset="0"/>
                <a:cs typeface="B Nazanin" panose="00000400000000000000" pitchFamily="2" charset="-78"/>
              </a:rPr>
              <a:t>کند.</a:t>
            </a:r>
          </a:p>
          <a:p>
            <a:pPr algn="r" rtl="1">
              <a:lnSpc>
                <a:spcPct val="100000"/>
              </a:lnSpc>
              <a:spcBef>
                <a:spcPts val="0"/>
              </a:spcBef>
              <a:spcAft>
                <a:spcPts val="500"/>
              </a:spcAft>
            </a:pPr>
            <a:r>
              <a:rPr lang="fa-IR" sz="2400" dirty="0">
                <a:latin typeface="Times New Roman" panose="02020603050405020304" pitchFamily="18" charset="0"/>
                <a:cs typeface="B Nazanin" panose="00000400000000000000" pitchFamily="2" charset="-78"/>
              </a:rPr>
              <a:t>در نمونه ی سوم: شامل تعامل با رسانه ی اجتماعی باشد تا به کاربران اجازه ی </a:t>
            </a:r>
            <a:r>
              <a:rPr lang="fa-IR" sz="2400" u="sng" dirty="0">
                <a:latin typeface="Times New Roman" panose="02020603050405020304" pitchFamily="18" charset="0"/>
                <a:cs typeface="B Nazanin" panose="00000400000000000000" pitchFamily="2" charset="-78"/>
              </a:rPr>
              <a:t>تعیین اهداف تناسب اندام </a:t>
            </a:r>
            <a:r>
              <a:rPr lang="fa-IR" sz="2400" dirty="0">
                <a:latin typeface="Times New Roman" panose="02020603050405020304" pitchFamily="18" charset="0"/>
                <a:cs typeface="B Nazanin" panose="00000400000000000000" pitchFamily="2" charset="-78"/>
              </a:rPr>
              <a:t>را بدهد و میزان پیشرفت را با مجموعه ای از دوستان به</a:t>
            </a:r>
            <a:r>
              <a:rPr lang="fa-IR" sz="2400" u="sng" dirty="0">
                <a:latin typeface="Times New Roman" panose="02020603050405020304" pitchFamily="18" charset="0"/>
                <a:cs typeface="B Nazanin" panose="00000400000000000000" pitchFamily="2" charset="-78"/>
              </a:rPr>
              <a:t> اشتراک </a:t>
            </a:r>
            <a:r>
              <a:rPr lang="fa-IR" sz="2400" dirty="0">
                <a:latin typeface="Times New Roman" panose="02020603050405020304" pitchFamily="18" charset="0"/>
                <a:cs typeface="B Nazanin" panose="00000400000000000000" pitchFamily="2" charset="-78"/>
              </a:rPr>
              <a:t>بگذارد.</a:t>
            </a:r>
          </a:p>
          <a:p>
            <a:pPr algn="r" rtl="1">
              <a:spcBef>
                <a:spcPts val="0"/>
              </a:spcBef>
              <a:spcAft>
                <a:spcPts val="500"/>
              </a:spcAft>
            </a:pPr>
            <a:endParaRPr lang="fa-IR" b="0" dirty="0">
              <a:effectLst/>
            </a:endParaRPr>
          </a:p>
          <a:p>
            <a:pPr marL="0" indent="0">
              <a:buNone/>
            </a:pPr>
            <a:br>
              <a:rPr lang="fa-IR" dirty="0"/>
            </a:br>
            <a:endParaRPr lang="en-US" dirty="0"/>
          </a:p>
        </p:txBody>
      </p:sp>
      <p:sp>
        <p:nvSpPr>
          <p:cNvPr id="4" name="Slide Number Placeholder 3">
            <a:extLst>
              <a:ext uri="{FF2B5EF4-FFF2-40B4-BE49-F238E27FC236}">
                <a16:creationId xmlns:a16="http://schemas.microsoft.com/office/drawing/2014/main" id="{92C2E494-B1C8-4611-A732-E51E80B9AB86}"/>
              </a:ext>
            </a:extLst>
          </p:cNvPr>
          <p:cNvSpPr>
            <a:spLocks noGrp="1"/>
          </p:cNvSpPr>
          <p:nvPr>
            <p:ph type="sldNum" sz="quarter" idx="12"/>
          </p:nvPr>
        </p:nvSpPr>
        <p:spPr/>
        <p:txBody>
          <a:bodyPr/>
          <a:lstStyle/>
          <a:p>
            <a:fld id="{9B3A9CD7-4CFF-4125-A835-47EB38E090BC}" type="slidenum">
              <a:rPr lang="en-US" smtClean="0"/>
              <a:t>30</a:t>
            </a:fld>
            <a:endParaRPr lang="en-US"/>
          </a:p>
        </p:txBody>
      </p:sp>
      <p:sp>
        <p:nvSpPr>
          <p:cNvPr id="5" name="Title 1">
            <a:extLst>
              <a:ext uri="{FF2B5EF4-FFF2-40B4-BE49-F238E27FC236}">
                <a16:creationId xmlns:a16="http://schemas.microsoft.com/office/drawing/2014/main" id="{D1AE4F46-DEC2-465F-945E-54C4F4E91723}"/>
              </a:ext>
            </a:extLst>
          </p:cNvPr>
          <p:cNvSpPr>
            <a:spLocks noGrp="1"/>
          </p:cNvSpPr>
          <p:nvPr>
            <p:ph type="title"/>
          </p:nvPr>
        </p:nvSpPr>
        <p:spPr>
          <a:xfrm>
            <a:off x="665922" y="18255"/>
            <a:ext cx="10515600" cy="1325563"/>
          </a:xfrm>
        </p:spPr>
        <p:txBody>
          <a:bodyPr/>
          <a:lstStyle/>
          <a:p>
            <a:pPr algn="r" rtl="1"/>
            <a:r>
              <a:rPr lang="fa-IR" sz="3600" b="1" dirty="0">
                <a:solidFill>
                  <a:schemeClr val="bg1">
                    <a:lumMod val="50000"/>
                  </a:schemeClr>
                </a:solidFill>
                <a:cs typeface="B Nazanin" panose="00000400000000000000" pitchFamily="2" charset="-78"/>
              </a:rPr>
              <a:t>2-5 	مدل های فرآیند تجویزی (ادامه)      </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Tree>
    <p:extLst>
      <p:ext uri="{BB962C8B-B14F-4D97-AF65-F5344CB8AC3E}">
        <p14:creationId xmlns:p14="http://schemas.microsoft.com/office/powerpoint/2010/main" val="1807028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8DBB6-BAB3-4AD6-A272-4BA0C1D21687}"/>
              </a:ext>
            </a:extLst>
          </p:cNvPr>
          <p:cNvSpPr>
            <a:spLocks noGrp="1"/>
          </p:cNvSpPr>
          <p:nvPr>
            <p:ph idx="1"/>
          </p:nvPr>
        </p:nvSpPr>
        <p:spPr>
          <a:xfrm>
            <a:off x="357808" y="1177207"/>
            <a:ext cx="10942983" cy="5680793"/>
          </a:xfrm>
        </p:spPr>
        <p:txBody>
          <a:bodyPr>
            <a:normAutofit lnSpcReduction="10000"/>
          </a:bodyPr>
          <a:lstStyle/>
          <a:p>
            <a:pPr algn="r" rtl="1">
              <a:spcBef>
                <a:spcPts val="0"/>
              </a:spcBef>
              <a:spcAft>
                <a:spcPts val="500"/>
              </a:spcAft>
            </a:pPr>
            <a:r>
              <a:rPr lang="fa-IR" sz="2400" dirty="0">
                <a:latin typeface="Times New Roman" panose="02020603050405020304" pitchFamily="18" charset="0"/>
                <a:cs typeface="B Nazanin" panose="00000400000000000000" pitchFamily="2" charset="-78"/>
              </a:rPr>
              <a:t> مدل </a:t>
            </a:r>
            <a:r>
              <a:rPr lang="fa-IR" sz="2400" b="1" dirty="0">
                <a:latin typeface="Times New Roman" panose="02020603050405020304" pitchFamily="18" charset="0"/>
                <a:cs typeface="B Nazanin" panose="00000400000000000000" pitchFamily="2" charset="-78"/>
              </a:rPr>
              <a:t>ساخت نمونه اولیه </a:t>
            </a:r>
            <a:r>
              <a:rPr lang="fa-IR" sz="2400" dirty="0">
                <a:latin typeface="Times New Roman" panose="02020603050405020304" pitchFamily="18" charset="0"/>
                <a:cs typeface="B Nazanin" panose="00000400000000000000" pitchFamily="2" charset="-78"/>
              </a:rPr>
              <a:t>( شکل ۴-۲):</a:t>
            </a:r>
          </a:p>
          <a:p>
            <a:pPr algn="r" rtl="1">
              <a:spcBef>
                <a:spcPts val="0"/>
              </a:spcBef>
              <a:spcAft>
                <a:spcPts val="500"/>
              </a:spcAft>
            </a:pPr>
            <a:endParaRPr lang="fa-IR" sz="2400" dirty="0">
              <a:latin typeface="Times New Roman" panose="02020603050405020304" pitchFamily="18" charset="0"/>
              <a:cs typeface="B Nazanin" panose="00000400000000000000" pitchFamily="2" charset="-78"/>
            </a:endParaRPr>
          </a:p>
          <a:p>
            <a:pPr marL="0" indent="0" algn="r" rtl="1">
              <a:spcBef>
                <a:spcPts val="0"/>
              </a:spcBef>
              <a:spcAft>
                <a:spcPts val="500"/>
              </a:spcAft>
              <a:buNone/>
            </a:pPr>
            <a:r>
              <a:rPr lang="fa-IR" sz="2400" dirty="0">
                <a:latin typeface="Times New Roman" panose="02020603050405020304" pitchFamily="18" charset="0"/>
                <a:cs typeface="B Nazanin" panose="00000400000000000000" pitchFamily="2" charset="-78"/>
              </a:rPr>
              <a:t>1.  با </a:t>
            </a:r>
            <a:r>
              <a:rPr lang="fa-IR" sz="2400" b="1" dirty="0">
                <a:latin typeface="Times New Roman" panose="02020603050405020304" pitchFamily="18" charset="0"/>
                <a:cs typeface="B Nazanin" panose="00000400000000000000" pitchFamily="2" charset="-78"/>
              </a:rPr>
              <a:t>ارتباطات</a:t>
            </a:r>
            <a:r>
              <a:rPr lang="fa-IR" sz="2400" dirty="0">
                <a:latin typeface="Times New Roman" panose="02020603050405020304" pitchFamily="18" charset="0"/>
                <a:cs typeface="B Nazanin" panose="00000400000000000000" pitchFamily="2" charset="-78"/>
              </a:rPr>
              <a:t> شروع میشود. شما با </a:t>
            </a:r>
            <a:r>
              <a:rPr lang="fa-IR" sz="2400" dirty="0" err="1">
                <a:latin typeface="Times New Roman" panose="02020603050405020304" pitchFamily="18" charset="0"/>
                <a:cs typeface="B Nazanin" panose="00000400000000000000" pitchFamily="2" charset="-78"/>
              </a:rPr>
              <a:t>ذینفعان</a:t>
            </a:r>
            <a:r>
              <a:rPr lang="fa-IR" sz="2400" dirty="0">
                <a:latin typeface="Times New Roman" panose="02020603050405020304" pitchFamily="18" charset="0"/>
                <a:cs typeface="B Nazanin" panose="00000400000000000000" pitchFamily="2" charset="-78"/>
              </a:rPr>
              <a:t> دیگر ملاقات میکنید تا اهداف کلی را تعریف کنید ، نیازمندیهای معلوم را شناسایی کنید و زمینه </a:t>
            </a:r>
            <a:r>
              <a:rPr lang="fa-IR" sz="2400" dirty="0" err="1">
                <a:latin typeface="Times New Roman" panose="02020603050405020304" pitchFamily="18" charset="0"/>
                <a:cs typeface="B Nazanin" panose="00000400000000000000" pitchFamily="2" charset="-78"/>
              </a:rPr>
              <a:t>هایی</a:t>
            </a:r>
            <a:r>
              <a:rPr lang="fa-IR" sz="2400" dirty="0">
                <a:latin typeface="Times New Roman" panose="02020603050405020304" pitchFamily="18" charset="0"/>
                <a:cs typeface="B Nazanin" panose="00000400000000000000" pitchFamily="2" charset="-78"/>
              </a:rPr>
              <a:t> را مشخص کنید که تعریفهای بیشتر </a:t>
            </a:r>
            <a:r>
              <a:rPr lang="fa-IR" sz="2400" dirty="0" err="1">
                <a:latin typeface="Times New Roman" panose="02020603050405020304" pitchFamily="18" charset="0"/>
                <a:cs typeface="B Nazanin" panose="00000400000000000000" pitchFamily="2" charset="-78"/>
              </a:rPr>
              <a:t>الزامی</a:t>
            </a:r>
            <a:r>
              <a:rPr lang="fa-IR" sz="2400" dirty="0">
                <a:latin typeface="Times New Roman" panose="02020603050405020304" pitchFamily="18" charset="0"/>
                <a:cs typeface="B Nazanin" panose="00000400000000000000" pitchFamily="2" charset="-78"/>
              </a:rPr>
              <a:t> است</a:t>
            </a:r>
          </a:p>
          <a:p>
            <a:pPr marL="0" indent="0" algn="r" rtl="1">
              <a:spcBef>
                <a:spcPts val="0"/>
              </a:spcBef>
              <a:spcAft>
                <a:spcPts val="500"/>
              </a:spcAft>
              <a:buNone/>
            </a:pPr>
            <a:r>
              <a:rPr lang="fa-IR" sz="2400" dirty="0">
                <a:latin typeface="Times New Roman" panose="02020603050405020304" pitchFamily="18" charset="0"/>
                <a:cs typeface="B Nazanin" panose="00000400000000000000" pitchFamily="2" charset="-78"/>
              </a:rPr>
              <a:t>2. یک تکرار نمونه سازی </a:t>
            </a:r>
            <a:r>
              <a:rPr lang="fa-IR" sz="2400" b="1" dirty="0">
                <a:latin typeface="Times New Roman" panose="02020603050405020304" pitchFamily="18" charset="0"/>
                <a:cs typeface="B Nazanin" panose="00000400000000000000" pitchFamily="2" charset="-78"/>
              </a:rPr>
              <a:t>سریعاً برنامه ریزی میشود </a:t>
            </a:r>
          </a:p>
          <a:p>
            <a:pPr marL="0" indent="0" algn="r" rtl="1">
              <a:spcBef>
                <a:spcPts val="0"/>
              </a:spcBef>
              <a:spcAft>
                <a:spcPts val="500"/>
              </a:spcAft>
              <a:buNone/>
            </a:pPr>
            <a:r>
              <a:rPr lang="fa-IR" sz="2400" b="1" dirty="0">
                <a:latin typeface="Times New Roman" panose="02020603050405020304" pitchFamily="18" charset="0"/>
                <a:cs typeface="B Nazanin" panose="00000400000000000000" pitchFamily="2" charset="-78"/>
              </a:rPr>
              <a:t>3. </a:t>
            </a:r>
            <a:r>
              <a:rPr lang="fa-IR" sz="2400" dirty="0">
                <a:latin typeface="Times New Roman" panose="02020603050405020304" pitchFamily="18" charset="0"/>
                <a:cs typeface="B Nazanin" panose="00000400000000000000" pitchFamily="2" charset="-78"/>
              </a:rPr>
              <a:t>و </a:t>
            </a:r>
            <a:r>
              <a:rPr lang="fa-IR" sz="2400" b="1" dirty="0">
                <a:latin typeface="Times New Roman" panose="02020603050405020304" pitchFamily="18" charset="0"/>
                <a:cs typeface="B Nazanin" panose="00000400000000000000" pitchFamily="2" charset="-78"/>
              </a:rPr>
              <a:t>مدل سازی </a:t>
            </a:r>
            <a:r>
              <a:rPr lang="fa-IR" sz="2400" dirty="0">
                <a:latin typeface="Times New Roman" panose="02020603050405020304" pitchFamily="18" charset="0"/>
                <a:cs typeface="B Nazanin" panose="00000400000000000000" pitchFamily="2" charset="-78"/>
              </a:rPr>
              <a:t>به شکل </a:t>
            </a:r>
            <a:r>
              <a:rPr lang="fa-IR" sz="2400" b="1" dirty="0">
                <a:latin typeface="Times New Roman" panose="02020603050405020304" pitchFamily="18" charset="0"/>
                <a:cs typeface="B Nazanin" panose="00000400000000000000" pitchFamily="2" charset="-78"/>
              </a:rPr>
              <a:t>طراحی سریع </a:t>
            </a:r>
            <a:r>
              <a:rPr lang="fa-IR" sz="2400" dirty="0">
                <a:latin typeface="Times New Roman" panose="02020603050405020304" pitchFamily="18" charset="0"/>
                <a:cs typeface="B Nazanin" panose="00000400000000000000" pitchFamily="2" charset="-78"/>
              </a:rPr>
              <a:t>انجام میگیرد</a:t>
            </a:r>
          </a:p>
          <a:p>
            <a:pPr marL="0" indent="0" algn="r" rtl="1">
              <a:spcBef>
                <a:spcPts val="0"/>
              </a:spcBef>
              <a:spcAft>
                <a:spcPts val="500"/>
              </a:spcAft>
              <a:buNone/>
            </a:pPr>
            <a:r>
              <a:rPr lang="fa-IR" sz="2400" dirty="0">
                <a:latin typeface="Times New Roman" panose="02020603050405020304" pitchFamily="18" charset="0"/>
                <a:cs typeface="B Nazanin" panose="00000400000000000000" pitchFamily="2" charset="-78"/>
              </a:rPr>
              <a:t> طراحی سریع بر نمایش جنبه </a:t>
            </a:r>
            <a:r>
              <a:rPr lang="fa-IR" sz="2400" dirty="0" err="1">
                <a:latin typeface="Times New Roman" panose="02020603050405020304" pitchFamily="18" charset="0"/>
                <a:cs typeface="B Nazanin" panose="00000400000000000000" pitchFamily="2" charset="-78"/>
              </a:rPr>
              <a:t>هایی</a:t>
            </a:r>
            <a:r>
              <a:rPr lang="fa-IR" sz="2400" dirty="0">
                <a:latin typeface="Times New Roman" panose="02020603050405020304" pitchFamily="18" charset="0"/>
                <a:cs typeface="B Nazanin" panose="00000400000000000000" pitchFamily="2" charset="-78"/>
              </a:rPr>
              <a:t> از نرم افزار تأکید دارد که </a:t>
            </a:r>
            <a:r>
              <a:rPr lang="fa-IR" sz="2400" u="sng" dirty="0">
                <a:latin typeface="Times New Roman" panose="02020603050405020304" pitchFamily="18" charset="0"/>
                <a:cs typeface="B Nazanin" panose="00000400000000000000" pitchFamily="2" charset="-78"/>
              </a:rPr>
              <a:t>توسط کاربران قابل مشاهده </a:t>
            </a:r>
            <a:r>
              <a:rPr lang="fa-IR" sz="2400" dirty="0">
                <a:latin typeface="Times New Roman" panose="02020603050405020304" pitchFamily="18" charset="0"/>
                <a:cs typeface="B Nazanin" panose="00000400000000000000" pitchFamily="2" charset="-78"/>
              </a:rPr>
              <a:t>است (مثل طرح واسط انسانی یا فرمت نمایش خروجی)</a:t>
            </a:r>
          </a:p>
          <a:p>
            <a:pPr marL="0" indent="0" algn="r" rtl="1">
              <a:spcBef>
                <a:spcPts val="0"/>
              </a:spcBef>
              <a:spcAft>
                <a:spcPts val="500"/>
              </a:spcAft>
              <a:buNone/>
            </a:pPr>
            <a:r>
              <a:rPr lang="fa-IR" sz="2400" dirty="0">
                <a:latin typeface="Times New Roman" panose="02020603050405020304" pitchFamily="18" charset="0"/>
                <a:cs typeface="B Nazanin" panose="00000400000000000000" pitchFamily="2" charset="-78"/>
              </a:rPr>
              <a:t>4. طراحی سریع منجر به </a:t>
            </a:r>
            <a:r>
              <a:rPr lang="fa-IR" sz="2400" b="1" dirty="0">
                <a:latin typeface="Times New Roman" panose="02020603050405020304" pitchFamily="18" charset="0"/>
                <a:cs typeface="B Nazanin" panose="00000400000000000000" pitchFamily="2" charset="-78"/>
              </a:rPr>
              <a:t>ساخت نمونه </a:t>
            </a:r>
            <a:r>
              <a:rPr lang="fa-IR" sz="2400" dirty="0" err="1">
                <a:latin typeface="Times New Roman" panose="02020603050405020304" pitchFamily="18" charset="0"/>
                <a:cs typeface="B Nazanin" panose="00000400000000000000" pitchFamily="2" charset="-78"/>
              </a:rPr>
              <a:t>می.شود</a:t>
            </a:r>
            <a:r>
              <a:rPr lang="fa-IR" sz="2400" dirty="0">
                <a:latin typeface="Times New Roman" panose="02020603050405020304" pitchFamily="18" charset="0"/>
                <a:cs typeface="B Nazanin" panose="00000400000000000000" pitchFamily="2" charset="-78"/>
              </a:rPr>
              <a:t> </a:t>
            </a:r>
          </a:p>
          <a:p>
            <a:pPr marL="0" indent="0" algn="r" rtl="1">
              <a:spcBef>
                <a:spcPts val="0"/>
              </a:spcBef>
              <a:spcAft>
                <a:spcPts val="500"/>
              </a:spcAft>
              <a:buNone/>
            </a:pPr>
            <a:r>
              <a:rPr lang="fa-IR" sz="2400" dirty="0">
                <a:latin typeface="Times New Roman" panose="02020603050405020304" pitchFamily="18" charset="0"/>
                <a:cs typeface="B Nazanin" panose="00000400000000000000" pitchFamily="2" charset="-78"/>
              </a:rPr>
              <a:t>5. . این نمونه </a:t>
            </a:r>
            <a:r>
              <a:rPr lang="fa-IR" sz="2400" b="1" dirty="0">
                <a:latin typeface="Times New Roman" panose="02020603050405020304" pitchFamily="18" charset="0"/>
                <a:cs typeface="B Nazanin" panose="00000400000000000000" pitchFamily="2" charset="-78"/>
              </a:rPr>
              <a:t>مستقر</a:t>
            </a:r>
            <a:r>
              <a:rPr lang="fa-IR" sz="2400" dirty="0">
                <a:latin typeface="Times New Roman" panose="02020603050405020304" pitchFamily="18" charset="0"/>
                <a:cs typeface="B Nazanin" panose="00000400000000000000" pitchFamily="2" charset="-78"/>
              </a:rPr>
              <a:t> میشود و </a:t>
            </a:r>
            <a:r>
              <a:rPr lang="fa-IR" sz="2400" dirty="0" err="1">
                <a:latin typeface="Times New Roman" panose="02020603050405020304" pitchFamily="18" charset="0"/>
                <a:cs typeface="B Nazanin" panose="00000400000000000000" pitchFamily="2" charset="-78"/>
              </a:rPr>
              <a:t>ذینفعان</a:t>
            </a:r>
            <a:r>
              <a:rPr lang="fa-IR" sz="2400" dirty="0">
                <a:latin typeface="Times New Roman" panose="02020603050405020304" pitchFamily="18" charset="0"/>
                <a:cs typeface="B Nazanin" panose="00000400000000000000" pitchFamily="2" charset="-78"/>
              </a:rPr>
              <a:t> آن را </a:t>
            </a:r>
            <a:r>
              <a:rPr lang="fa-IR" sz="2400" b="1" dirty="0">
                <a:latin typeface="Times New Roman" panose="02020603050405020304" pitchFamily="18" charset="0"/>
                <a:cs typeface="B Nazanin" panose="00000400000000000000" pitchFamily="2" charset="-78"/>
              </a:rPr>
              <a:t>ارزیابی</a:t>
            </a:r>
            <a:r>
              <a:rPr lang="fa-IR" sz="2400" dirty="0">
                <a:latin typeface="Times New Roman" panose="02020603050405020304" pitchFamily="18" charset="0"/>
                <a:cs typeface="B Nazanin" panose="00000400000000000000" pitchFamily="2" charset="-78"/>
              </a:rPr>
              <a:t> میکنند که </a:t>
            </a:r>
            <a:r>
              <a:rPr lang="fa-IR" sz="2400" b="1" dirty="0">
                <a:latin typeface="Times New Roman" panose="02020603050405020304" pitchFamily="18" charset="0"/>
                <a:cs typeface="B Nazanin" panose="00000400000000000000" pitchFamily="2" charset="-78"/>
              </a:rPr>
              <a:t>بازخورد</a:t>
            </a:r>
            <a:r>
              <a:rPr lang="fa-IR" sz="2400" dirty="0">
                <a:latin typeface="Times New Roman" panose="02020603050405020304" pitchFamily="18" charset="0"/>
                <a:cs typeface="B Nazanin" panose="00000400000000000000" pitchFamily="2" charset="-78"/>
              </a:rPr>
              <a:t> آنها برای پالایش نیازمندیها مفید است </a:t>
            </a:r>
          </a:p>
          <a:p>
            <a:pPr marL="0" indent="0" algn="r" rtl="1">
              <a:spcBef>
                <a:spcPts val="0"/>
              </a:spcBef>
              <a:spcAft>
                <a:spcPts val="500"/>
              </a:spcAft>
              <a:buNone/>
            </a:pPr>
            <a:endParaRPr lang="fa-IR" sz="2400" dirty="0">
              <a:latin typeface="Times New Roman" panose="02020603050405020304" pitchFamily="18" charset="0"/>
              <a:cs typeface="B Nazanin" panose="00000400000000000000" pitchFamily="2" charset="-78"/>
            </a:endParaRPr>
          </a:p>
          <a:p>
            <a:pPr marL="0" indent="0" algn="r" rtl="1">
              <a:spcBef>
                <a:spcPts val="0"/>
              </a:spcBef>
              <a:spcAft>
                <a:spcPts val="500"/>
              </a:spcAft>
              <a:buNone/>
            </a:pPr>
            <a:r>
              <a:rPr lang="fa-IR" sz="2400" b="1" dirty="0">
                <a:latin typeface="Times New Roman" panose="02020603050405020304" pitchFamily="18" charset="0"/>
                <a:cs typeface="B Nazanin" panose="00000400000000000000" pitchFamily="2" charset="-78"/>
              </a:rPr>
              <a:t>تکرار</a:t>
            </a:r>
            <a:r>
              <a:rPr lang="fa-IR" sz="2400" dirty="0">
                <a:latin typeface="Times New Roman" panose="02020603050405020304" pitchFamily="18" charset="0"/>
                <a:cs typeface="B Nazanin" panose="00000400000000000000" pitchFamily="2" charset="-78"/>
              </a:rPr>
              <a:t> به این دلیل اتفاق میافتد که نمونه برای </a:t>
            </a:r>
            <a:r>
              <a:rPr lang="fa-IR" sz="2400" b="1" dirty="0">
                <a:latin typeface="Times New Roman" panose="02020603050405020304" pitchFamily="18" charset="0"/>
                <a:cs typeface="B Nazanin" panose="00000400000000000000" pitchFamily="2" charset="-78"/>
              </a:rPr>
              <a:t>برآوردن نیازمندیهای </a:t>
            </a:r>
            <a:r>
              <a:rPr lang="fa-IR" sz="2400" b="1" dirty="0" err="1">
                <a:latin typeface="Times New Roman" panose="02020603050405020304" pitchFamily="18" charset="0"/>
                <a:cs typeface="B Nazanin" panose="00000400000000000000" pitchFamily="2" charset="-78"/>
              </a:rPr>
              <a:t>ذينفعان</a:t>
            </a:r>
            <a:r>
              <a:rPr lang="fa-IR" sz="2400" b="1" dirty="0">
                <a:latin typeface="Times New Roman" panose="02020603050405020304" pitchFamily="18" charset="0"/>
                <a:cs typeface="B Nazanin" panose="00000400000000000000" pitchFamily="2" charset="-78"/>
              </a:rPr>
              <a:t> مختلف </a:t>
            </a:r>
            <a:r>
              <a:rPr lang="fa-IR" sz="2400" dirty="0">
                <a:latin typeface="Times New Roman" panose="02020603050405020304" pitchFamily="18" charset="0"/>
                <a:cs typeface="B Nazanin" panose="00000400000000000000" pitchFamily="2" charset="-78"/>
              </a:rPr>
              <a:t>تنظیم میشود و در عین حال شما را قادر به درک بهتر چیزهایی میکند که باید انجام شوند. </a:t>
            </a:r>
          </a:p>
          <a:p>
            <a:pPr marL="0" indent="0" algn="r" rtl="1">
              <a:spcBef>
                <a:spcPts val="0"/>
              </a:spcBef>
              <a:spcAft>
                <a:spcPts val="500"/>
              </a:spcAft>
              <a:buNone/>
            </a:pPr>
            <a:endParaRPr lang="en-US" sz="2400" dirty="0">
              <a:latin typeface="Times New Roman" panose="02020603050405020304" pitchFamily="18" charset="0"/>
              <a:cs typeface="B Nazanin" panose="00000400000000000000" pitchFamily="2" charset="-78"/>
            </a:endParaRPr>
          </a:p>
          <a:p>
            <a:pPr algn="r" rtl="1">
              <a:spcBef>
                <a:spcPts val="0"/>
              </a:spcBef>
              <a:spcAft>
                <a:spcPts val="500"/>
              </a:spcAft>
            </a:pPr>
            <a:r>
              <a:rPr lang="fa-IR" sz="2400" dirty="0">
                <a:latin typeface="Times New Roman" panose="02020603050405020304" pitchFamily="18" charset="0"/>
                <a:cs typeface="B Nazanin" panose="00000400000000000000" pitchFamily="2" charset="-78"/>
              </a:rPr>
              <a:t>در حالت ایده آل، </a:t>
            </a:r>
            <a:r>
              <a:rPr lang="fa-IR" sz="2400" b="1" dirty="0">
                <a:latin typeface="Times New Roman" panose="02020603050405020304" pitchFamily="18" charset="0"/>
                <a:cs typeface="B Nazanin" panose="00000400000000000000" pitchFamily="2" charset="-78"/>
              </a:rPr>
              <a:t>نمونه اولیه </a:t>
            </a:r>
            <a:r>
              <a:rPr lang="fa-IR" sz="2400" dirty="0">
                <a:latin typeface="Times New Roman" panose="02020603050405020304" pitchFamily="18" charset="0"/>
                <a:cs typeface="B Nazanin" panose="00000400000000000000" pitchFamily="2" charset="-78"/>
              </a:rPr>
              <a:t>به عنوان </a:t>
            </a:r>
            <a:r>
              <a:rPr lang="fa-IR" sz="2400" b="1" dirty="0" err="1">
                <a:latin typeface="Times New Roman" panose="02020603050405020304" pitchFamily="18" charset="0"/>
                <a:cs typeface="B Nazanin" panose="00000400000000000000" pitchFamily="2" charset="-78"/>
              </a:rPr>
              <a:t>راهکاری</a:t>
            </a:r>
            <a:r>
              <a:rPr lang="fa-IR" sz="2400" b="1" dirty="0">
                <a:latin typeface="Times New Roman" panose="02020603050405020304" pitchFamily="18" charset="0"/>
                <a:cs typeface="B Nazanin" panose="00000400000000000000" pitchFamily="2" charset="-78"/>
              </a:rPr>
              <a:t> برای تشخیص نیازمندیهای نرم افزار </a:t>
            </a:r>
            <a:r>
              <a:rPr lang="fa-IR" sz="2400" dirty="0">
                <a:latin typeface="Times New Roman" panose="02020603050405020304" pitchFamily="18" charset="0"/>
                <a:cs typeface="B Nazanin" panose="00000400000000000000" pitchFamily="2" charset="-78"/>
              </a:rPr>
              <a:t>عمل میکند.</a:t>
            </a:r>
            <a:endParaRPr lang="en-US" sz="2400" dirty="0"/>
          </a:p>
        </p:txBody>
      </p:sp>
      <p:sp>
        <p:nvSpPr>
          <p:cNvPr id="4" name="Slide Number Placeholder 3">
            <a:extLst>
              <a:ext uri="{FF2B5EF4-FFF2-40B4-BE49-F238E27FC236}">
                <a16:creationId xmlns:a16="http://schemas.microsoft.com/office/drawing/2014/main" id="{92C2E494-B1C8-4611-A732-E51E80B9AB86}"/>
              </a:ext>
            </a:extLst>
          </p:cNvPr>
          <p:cNvSpPr>
            <a:spLocks noGrp="1"/>
          </p:cNvSpPr>
          <p:nvPr>
            <p:ph type="sldNum" sz="quarter" idx="12"/>
          </p:nvPr>
        </p:nvSpPr>
        <p:spPr/>
        <p:txBody>
          <a:bodyPr/>
          <a:lstStyle/>
          <a:p>
            <a:fld id="{9B3A9CD7-4CFF-4125-A835-47EB38E090BC}" type="slidenum">
              <a:rPr lang="en-US" smtClean="0"/>
              <a:t>31</a:t>
            </a:fld>
            <a:endParaRPr lang="en-US"/>
          </a:p>
        </p:txBody>
      </p:sp>
      <p:sp>
        <p:nvSpPr>
          <p:cNvPr id="5" name="Title 1">
            <a:extLst>
              <a:ext uri="{FF2B5EF4-FFF2-40B4-BE49-F238E27FC236}">
                <a16:creationId xmlns:a16="http://schemas.microsoft.com/office/drawing/2014/main" id="{D1AE4F46-DEC2-465F-945E-54C4F4E91723}"/>
              </a:ext>
            </a:extLst>
          </p:cNvPr>
          <p:cNvSpPr>
            <a:spLocks noGrp="1"/>
          </p:cNvSpPr>
          <p:nvPr>
            <p:ph type="title"/>
          </p:nvPr>
        </p:nvSpPr>
        <p:spPr>
          <a:xfrm>
            <a:off x="665922" y="18255"/>
            <a:ext cx="10515600" cy="1325563"/>
          </a:xfrm>
        </p:spPr>
        <p:txBody>
          <a:bodyPr/>
          <a:lstStyle/>
          <a:p>
            <a:pPr algn="r" rtl="1"/>
            <a:r>
              <a:rPr lang="fa-IR" sz="3600" b="1" dirty="0">
                <a:solidFill>
                  <a:schemeClr val="bg1">
                    <a:lumMod val="50000"/>
                  </a:schemeClr>
                </a:solidFill>
                <a:cs typeface="B Nazanin" panose="00000400000000000000" pitchFamily="2" charset="-78"/>
              </a:rPr>
              <a:t>2-5 	مدل های فرآیند تجویزی (ادامه)      </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Tree>
    <p:extLst>
      <p:ext uri="{BB962C8B-B14F-4D97-AF65-F5344CB8AC3E}">
        <p14:creationId xmlns:p14="http://schemas.microsoft.com/office/powerpoint/2010/main" val="2411782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22BB7AB-4EB4-4BD3-BC1A-CD641327603A}"/>
              </a:ext>
            </a:extLst>
          </p:cNvPr>
          <p:cNvPicPr>
            <a:picLocks noGrp="1" noChangeAspect="1"/>
          </p:cNvPicPr>
          <p:nvPr>
            <p:ph idx="1"/>
          </p:nvPr>
        </p:nvPicPr>
        <p:blipFill>
          <a:blip r:embed="rId2"/>
          <a:stretch>
            <a:fillRect/>
          </a:stretch>
        </p:blipFill>
        <p:spPr>
          <a:xfrm>
            <a:off x="219793" y="1213475"/>
            <a:ext cx="8545106" cy="5508000"/>
          </a:xfrm>
        </p:spPr>
      </p:pic>
      <p:sp>
        <p:nvSpPr>
          <p:cNvPr id="4" name="Slide Number Placeholder 3">
            <a:extLst>
              <a:ext uri="{FF2B5EF4-FFF2-40B4-BE49-F238E27FC236}">
                <a16:creationId xmlns:a16="http://schemas.microsoft.com/office/drawing/2014/main" id="{6B5CC55E-81DB-427C-A534-FBE4E47C8F46}"/>
              </a:ext>
            </a:extLst>
          </p:cNvPr>
          <p:cNvSpPr>
            <a:spLocks noGrp="1"/>
          </p:cNvSpPr>
          <p:nvPr>
            <p:ph type="sldNum" sz="quarter" idx="12"/>
          </p:nvPr>
        </p:nvSpPr>
        <p:spPr/>
        <p:txBody>
          <a:bodyPr/>
          <a:lstStyle/>
          <a:p>
            <a:fld id="{9B3A9CD7-4CFF-4125-A835-47EB38E090BC}" type="slidenum">
              <a:rPr lang="en-US" smtClean="0"/>
              <a:t>32</a:t>
            </a:fld>
            <a:endParaRPr lang="en-US"/>
          </a:p>
        </p:txBody>
      </p:sp>
      <p:sp>
        <p:nvSpPr>
          <p:cNvPr id="5" name="Title 1">
            <a:extLst>
              <a:ext uri="{FF2B5EF4-FFF2-40B4-BE49-F238E27FC236}">
                <a16:creationId xmlns:a16="http://schemas.microsoft.com/office/drawing/2014/main" id="{8A80606E-0AEB-415D-923B-DC0F07CA5F4D}"/>
              </a:ext>
            </a:extLst>
          </p:cNvPr>
          <p:cNvSpPr>
            <a:spLocks noGrp="1"/>
          </p:cNvSpPr>
          <p:nvPr>
            <p:ph type="title"/>
          </p:nvPr>
        </p:nvSpPr>
        <p:spPr>
          <a:xfrm>
            <a:off x="838200" y="0"/>
            <a:ext cx="10515600" cy="1325563"/>
          </a:xfrm>
        </p:spPr>
        <p:txBody>
          <a:bodyPr/>
          <a:lstStyle/>
          <a:p>
            <a:pPr algn="r" rtl="1">
              <a:lnSpc>
                <a:spcPct val="100000"/>
              </a:lnSpc>
            </a:pPr>
            <a:r>
              <a:rPr lang="fa-IR" sz="3600" b="1" dirty="0">
                <a:solidFill>
                  <a:schemeClr val="bg1">
                    <a:lumMod val="50000"/>
                  </a:schemeClr>
                </a:solidFill>
                <a:cs typeface="B Nazanin" panose="00000400000000000000" pitchFamily="2" charset="-78"/>
              </a:rPr>
              <a:t>2-5 	مدل های فرآیند تجویزی (ادامه)      </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
        <p:nvSpPr>
          <p:cNvPr id="7" name="TextBox 6">
            <a:extLst>
              <a:ext uri="{FF2B5EF4-FFF2-40B4-BE49-F238E27FC236}">
                <a16:creationId xmlns:a16="http://schemas.microsoft.com/office/drawing/2014/main" id="{6696C237-19EA-41A4-8751-F1A1AD3A8BF2}"/>
              </a:ext>
            </a:extLst>
          </p:cNvPr>
          <p:cNvSpPr txBox="1"/>
          <p:nvPr/>
        </p:nvSpPr>
        <p:spPr>
          <a:xfrm>
            <a:off x="5257800" y="5533268"/>
            <a:ext cx="6096000" cy="430887"/>
          </a:xfrm>
          <a:prstGeom prst="rect">
            <a:avLst/>
          </a:prstGeom>
          <a:noFill/>
        </p:spPr>
        <p:txBody>
          <a:bodyPr wrap="square">
            <a:spAutoFit/>
          </a:bodyPr>
          <a:lstStyle/>
          <a:p>
            <a:pPr algn="r" rtl="1"/>
            <a:r>
              <a:rPr lang="fa-IR" sz="2200" b="1" i="0" u="none" strike="noStrike" dirty="0">
                <a:effectLst/>
                <a:latin typeface="Times New Roman" panose="02020603050405020304" pitchFamily="18" charset="0"/>
                <a:cs typeface="B Nazanin" panose="00000400000000000000" pitchFamily="2" charset="-78"/>
              </a:rPr>
              <a:t>شکل ۲-۴ الگوی ساخت نمونه ی اولیه</a:t>
            </a:r>
            <a:endParaRPr lang="en-US" sz="2200" b="1" dirty="0">
              <a:cs typeface="B Nazanin" panose="00000400000000000000" pitchFamily="2" charset="-78"/>
            </a:endParaRPr>
          </a:p>
        </p:txBody>
      </p:sp>
    </p:spTree>
    <p:extLst>
      <p:ext uri="{BB962C8B-B14F-4D97-AF65-F5344CB8AC3E}">
        <p14:creationId xmlns:p14="http://schemas.microsoft.com/office/powerpoint/2010/main" val="1088527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8DBB6-BAB3-4AD6-A272-4BA0C1D21687}"/>
              </a:ext>
            </a:extLst>
          </p:cNvPr>
          <p:cNvSpPr>
            <a:spLocks noGrp="1"/>
          </p:cNvSpPr>
          <p:nvPr>
            <p:ph idx="1"/>
          </p:nvPr>
        </p:nvSpPr>
        <p:spPr>
          <a:xfrm>
            <a:off x="0" y="1863655"/>
            <a:ext cx="11353800" cy="5340834"/>
          </a:xfrm>
        </p:spPr>
        <p:txBody>
          <a:bodyPr>
            <a:noAutofit/>
          </a:bodyPr>
          <a:lstStyle/>
          <a:p>
            <a:pPr algn="r" rtl="1">
              <a:spcBef>
                <a:spcPts val="0"/>
              </a:spcBef>
              <a:spcAft>
                <a:spcPts val="500"/>
              </a:spcAft>
            </a:pPr>
            <a:r>
              <a:rPr lang="fa-IR" sz="2400" dirty="0">
                <a:latin typeface="Times New Roman" panose="02020603050405020304" pitchFamily="18" charset="0"/>
                <a:cs typeface="B Nazanin" panose="00000400000000000000" pitchFamily="2" charset="-78"/>
              </a:rPr>
              <a:t>هم افراد ذینفع و هم مهندسین </a:t>
            </a:r>
            <a:r>
              <a:rPr lang="fa-IR" sz="2400" dirty="0" err="1">
                <a:latin typeface="Times New Roman" panose="02020603050405020304" pitchFamily="18" charset="0"/>
                <a:cs typeface="B Nazanin" panose="00000400000000000000" pitchFamily="2" charset="-78"/>
              </a:rPr>
              <a:t>نرم،افزار</a:t>
            </a:r>
            <a:r>
              <a:rPr lang="fa-IR" sz="2400" dirty="0">
                <a:latin typeface="Times New Roman" panose="02020603050405020304" pitchFamily="18" charset="0"/>
                <a:cs typeface="B Nazanin" panose="00000400000000000000" pitchFamily="2" charset="-78"/>
              </a:rPr>
              <a:t>، الگوی </a:t>
            </a:r>
            <a:r>
              <a:rPr lang="fa-IR" sz="2400" b="1" dirty="0">
                <a:latin typeface="Times New Roman" panose="02020603050405020304" pitchFamily="18" charset="0"/>
                <a:cs typeface="B Nazanin" panose="00000400000000000000" pitchFamily="2" charset="-78"/>
              </a:rPr>
              <a:t>ساخت نمونه اولیه </a:t>
            </a:r>
            <a:r>
              <a:rPr lang="fa-IR" sz="2400" dirty="0">
                <a:latin typeface="Times New Roman" panose="02020603050405020304" pitchFamily="18" charset="0"/>
                <a:cs typeface="B Nazanin" panose="00000400000000000000" pitchFamily="2" charset="-78"/>
              </a:rPr>
              <a:t>را دوست دارند.</a:t>
            </a:r>
          </a:p>
          <a:p>
            <a:pPr marL="0" indent="0" algn="r" rtl="1">
              <a:spcBef>
                <a:spcPts val="0"/>
              </a:spcBef>
              <a:spcAft>
                <a:spcPts val="500"/>
              </a:spcAft>
              <a:buNone/>
            </a:pPr>
            <a:r>
              <a:rPr lang="fa-IR" sz="2400" dirty="0">
                <a:latin typeface="Times New Roman" panose="02020603050405020304" pitchFamily="18" charset="0"/>
                <a:cs typeface="B Nazanin" panose="00000400000000000000" pitchFamily="2" charset="-78"/>
              </a:rPr>
              <a:t> کاربران احساس میکنند که یک سیستم واقعی را آزمایش میکنند و سازندگان چیزی را بلافاصله ساخته </a:t>
            </a:r>
            <a:r>
              <a:rPr lang="fa-IR" sz="2400" dirty="0" err="1">
                <a:latin typeface="Times New Roman" panose="02020603050405020304" pitchFamily="18" charset="0"/>
                <a:cs typeface="B Nazanin" panose="00000400000000000000" pitchFamily="2" charset="-78"/>
              </a:rPr>
              <a:t>اند</a:t>
            </a:r>
            <a:r>
              <a:rPr lang="fa-IR" sz="2400" dirty="0">
                <a:latin typeface="Times New Roman" panose="02020603050405020304" pitchFamily="18" charset="0"/>
                <a:cs typeface="B Nazanin" panose="00000400000000000000" pitchFamily="2" charset="-78"/>
              </a:rPr>
              <a:t>. </a:t>
            </a:r>
          </a:p>
          <a:p>
            <a:pPr marL="0" indent="0" algn="r" rtl="1">
              <a:spcBef>
                <a:spcPts val="0"/>
              </a:spcBef>
              <a:spcAft>
                <a:spcPts val="500"/>
              </a:spcAft>
              <a:buNone/>
            </a:pPr>
            <a:endParaRPr lang="fa-IR" sz="2400" dirty="0">
              <a:latin typeface="Times New Roman" panose="02020603050405020304" pitchFamily="18" charset="0"/>
              <a:cs typeface="B Nazanin" panose="00000400000000000000" pitchFamily="2" charset="-78"/>
            </a:endParaRPr>
          </a:p>
          <a:p>
            <a:pPr algn="r" rtl="1">
              <a:spcBef>
                <a:spcPts val="0"/>
              </a:spcBef>
              <a:spcAft>
                <a:spcPts val="500"/>
              </a:spcAft>
            </a:pPr>
            <a:r>
              <a:rPr lang="fa-IR" sz="2400" dirty="0">
                <a:latin typeface="Times New Roman" panose="02020603050405020304" pitchFamily="18" charset="0"/>
                <a:cs typeface="B Nazanin" panose="00000400000000000000" pitchFamily="2" charset="-78"/>
              </a:rPr>
              <a:t>با این همه ساخت نمونه ی اولیه نیز میتواند به دلایل زیر </a:t>
            </a:r>
            <a:r>
              <a:rPr lang="fa-IR" sz="2400" b="1" dirty="0">
                <a:latin typeface="Times New Roman" panose="02020603050405020304" pitchFamily="18" charset="0"/>
                <a:cs typeface="B Nazanin" panose="00000400000000000000" pitchFamily="2" charset="-78"/>
              </a:rPr>
              <a:t>مشکل</a:t>
            </a:r>
            <a:r>
              <a:rPr lang="fa-IR" sz="2400" dirty="0">
                <a:latin typeface="Times New Roman" panose="02020603050405020304" pitchFamily="18" charset="0"/>
                <a:cs typeface="B Nazanin" panose="00000400000000000000" pitchFamily="2" charset="-78"/>
              </a:rPr>
              <a:t> آفرین باشد:</a:t>
            </a:r>
          </a:p>
          <a:p>
            <a:pPr algn="r" rtl="1">
              <a:spcBef>
                <a:spcPts val="0"/>
              </a:spcBef>
              <a:spcAft>
                <a:spcPts val="500"/>
              </a:spcAft>
            </a:pPr>
            <a:endParaRPr lang="en-US" sz="2400" dirty="0">
              <a:latin typeface="Times New Roman" panose="02020603050405020304" pitchFamily="18" charset="0"/>
              <a:cs typeface="B Nazanin" panose="00000400000000000000" pitchFamily="2" charset="-78"/>
            </a:endParaRPr>
          </a:p>
          <a:p>
            <a:pPr marL="0" indent="0" algn="r" rtl="1">
              <a:spcBef>
                <a:spcPts val="0"/>
              </a:spcBef>
              <a:spcAft>
                <a:spcPts val="500"/>
              </a:spcAft>
              <a:buNone/>
            </a:pPr>
            <a:r>
              <a:rPr lang="fa-IR" sz="2400" dirty="0">
                <a:latin typeface="Times New Roman" panose="02020603050405020304" pitchFamily="18" charset="0"/>
                <a:cs typeface="B Nazanin" panose="00000400000000000000" pitchFamily="2" charset="-78"/>
              </a:rPr>
              <a:t> .مشکل 1) </a:t>
            </a:r>
            <a:r>
              <a:rPr lang="fa-IR" sz="2400" b="1" u="sng" dirty="0">
                <a:latin typeface="Times New Roman" panose="02020603050405020304" pitchFamily="18" charset="0"/>
                <a:cs typeface="B Nazanin" panose="00000400000000000000" pitchFamily="2" charset="-78"/>
              </a:rPr>
              <a:t>افراد ذینفع </a:t>
            </a:r>
            <a:r>
              <a:rPr lang="fa-IR" sz="2400" dirty="0">
                <a:latin typeface="Times New Roman" panose="02020603050405020304" pitchFamily="18" charset="0"/>
                <a:cs typeface="B Nazanin" panose="00000400000000000000" pitchFamily="2" charset="-78"/>
              </a:rPr>
              <a:t>چیزی را میبینند که ظاهراً یک نسخه ی </a:t>
            </a:r>
            <a:r>
              <a:rPr lang="fa-IR" sz="2400" strike="sngStrike" dirty="0">
                <a:latin typeface="Times New Roman" panose="02020603050405020304" pitchFamily="18" charset="0"/>
                <a:cs typeface="B Nazanin" panose="00000400000000000000" pitchFamily="2" charset="-78"/>
              </a:rPr>
              <a:t>اجرایی</a:t>
            </a:r>
            <a:r>
              <a:rPr lang="fa-IR" sz="2400" dirty="0">
                <a:latin typeface="Times New Roman" panose="02020603050405020304" pitchFamily="18" charset="0"/>
                <a:cs typeface="B Nazanin" panose="00000400000000000000" pitchFamily="2" charset="-78"/>
              </a:rPr>
              <a:t> از نرم افزار است، ولی نمیدانند که این نمونه ی اولیه با موم سرهم بندی شده است ، </a:t>
            </a:r>
            <a:r>
              <a:rPr lang="fa-IR" sz="2400" u="sng" dirty="0">
                <a:latin typeface="Times New Roman" panose="02020603050405020304" pitchFamily="18" charset="0"/>
                <a:cs typeface="B Nazanin" panose="00000400000000000000" pitchFamily="2" charset="-78"/>
              </a:rPr>
              <a:t>نمیدانند که به لحاظ شتابی که در به کارگیری داشته ایم</a:t>
            </a:r>
            <a:r>
              <a:rPr lang="fa-IR" sz="2400" b="1" u="sng" dirty="0">
                <a:latin typeface="Times New Roman" panose="02020603050405020304" pitchFamily="18" charset="0"/>
                <a:cs typeface="B Nazanin" panose="00000400000000000000" pitchFamily="2" charset="-78"/>
              </a:rPr>
              <a:t>، کیفیت کلی نرم افزار و قابلیت نگهداری دراز مدت مدنظر نبوده است. </a:t>
            </a:r>
          </a:p>
          <a:p>
            <a:pPr marL="0" indent="0" algn="r" rtl="1">
              <a:spcBef>
                <a:spcPts val="0"/>
              </a:spcBef>
              <a:spcAft>
                <a:spcPts val="500"/>
              </a:spcAft>
              <a:buNone/>
            </a:pPr>
            <a:r>
              <a:rPr lang="fa-IR" sz="2400" dirty="0">
                <a:latin typeface="Times New Roman" panose="02020603050405020304" pitchFamily="18" charset="0"/>
                <a:cs typeface="B Nazanin" panose="00000400000000000000" pitchFamily="2" charset="-78"/>
              </a:rPr>
              <a:t>آنها</a:t>
            </a:r>
            <a:r>
              <a:rPr lang="fa-IR" sz="2400" b="1" dirty="0">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هنگامی که مطلع میشود محصول باید بازسازی شود تا به سطوح بالای کیفیت برسد، </a:t>
            </a:r>
            <a:r>
              <a:rPr lang="fa-IR" sz="2400" b="1" dirty="0">
                <a:latin typeface="Times New Roman" panose="02020603050405020304" pitchFamily="18" charset="0"/>
                <a:cs typeface="B Nazanin" panose="00000400000000000000" pitchFamily="2" charset="-78"/>
              </a:rPr>
              <a:t>از کوره در میرود و تقاضا میکند با چند ترمیم جزئی این نمونه اولیه به یک محصول اجرایی تبدیل شود.</a:t>
            </a:r>
            <a:r>
              <a:rPr lang="fa-IR" sz="2400" dirty="0">
                <a:latin typeface="Times New Roman" panose="02020603050405020304" pitchFamily="18" charset="0"/>
                <a:cs typeface="B Nazanin" panose="00000400000000000000" pitchFamily="2" charset="-78"/>
              </a:rPr>
              <a:t> اکثر اوقات هم مدیریت ساخت نرم افزار کوتاه می آید.</a:t>
            </a:r>
          </a:p>
          <a:p>
            <a:pPr algn="r" rtl="1">
              <a:spcBef>
                <a:spcPts val="0"/>
              </a:spcBef>
              <a:spcAft>
                <a:spcPts val="500"/>
              </a:spcAft>
            </a:pPr>
            <a:endParaRPr lang="en-US" sz="2400" dirty="0">
              <a:latin typeface="Times New Roman" panose="02020603050405020304" pitchFamily="18" charset="0"/>
              <a:cs typeface="B Nazanin" panose="00000400000000000000" pitchFamily="2" charset="-78"/>
            </a:endParaRPr>
          </a:p>
          <a:p>
            <a:pPr marL="0" indent="0" algn="r" rtl="1">
              <a:spcBef>
                <a:spcPts val="0"/>
              </a:spcBef>
              <a:spcAft>
                <a:spcPts val="500"/>
              </a:spcAft>
              <a:buNone/>
            </a:pPr>
            <a:endParaRPr lang="en-US" sz="2400" dirty="0"/>
          </a:p>
        </p:txBody>
      </p:sp>
      <p:sp>
        <p:nvSpPr>
          <p:cNvPr id="4" name="Slide Number Placeholder 3">
            <a:extLst>
              <a:ext uri="{FF2B5EF4-FFF2-40B4-BE49-F238E27FC236}">
                <a16:creationId xmlns:a16="http://schemas.microsoft.com/office/drawing/2014/main" id="{92C2E494-B1C8-4611-A732-E51E80B9AB86}"/>
              </a:ext>
            </a:extLst>
          </p:cNvPr>
          <p:cNvSpPr>
            <a:spLocks noGrp="1"/>
          </p:cNvSpPr>
          <p:nvPr>
            <p:ph type="sldNum" sz="quarter" idx="12"/>
          </p:nvPr>
        </p:nvSpPr>
        <p:spPr/>
        <p:txBody>
          <a:bodyPr/>
          <a:lstStyle/>
          <a:p>
            <a:fld id="{9B3A9CD7-4CFF-4125-A835-47EB38E090BC}" type="slidenum">
              <a:rPr lang="en-US" smtClean="0"/>
              <a:t>33</a:t>
            </a:fld>
            <a:endParaRPr lang="en-US"/>
          </a:p>
        </p:txBody>
      </p:sp>
      <p:sp>
        <p:nvSpPr>
          <p:cNvPr id="5" name="Title 1">
            <a:extLst>
              <a:ext uri="{FF2B5EF4-FFF2-40B4-BE49-F238E27FC236}">
                <a16:creationId xmlns:a16="http://schemas.microsoft.com/office/drawing/2014/main" id="{D1AE4F46-DEC2-465F-945E-54C4F4E91723}"/>
              </a:ext>
            </a:extLst>
          </p:cNvPr>
          <p:cNvSpPr>
            <a:spLocks noGrp="1"/>
          </p:cNvSpPr>
          <p:nvPr>
            <p:ph type="title"/>
          </p:nvPr>
        </p:nvSpPr>
        <p:spPr>
          <a:xfrm>
            <a:off x="665922" y="18255"/>
            <a:ext cx="10515600" cy="1325563"/>
          </a:xfrm>
        </p:spPr>
        <p:txBody>
          <a:bodyPr/>
          <a:lstStyle/>
          <a:p>
            <a:pPr algn="r" rtl="1"/>
            <a:r>
              <a:rPr lang="fa-IR" sz="3600" b="1" dirty="0">
                <a:solidFill>
                  <a:schemeClr val="bg1">
                    <a:lumMod val="50000"/>
                  </a:schemeClr>
                </a:solidFill>
                <a:cs typeface="B Nazanin" panose="00000400000000000000" pitchFamily="2" charset="-78"/>
              </a:rPr>
              <a:t>2-5 	مدل های فرآیند تجویزی (ادامه)      </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Tree>
    <p:extLst>
      <p:ext uri="{BB962C8B-B14F-4D97-AF65-F5344CB8AC3E}">
        <p14:creationId xmlns:p14="http://schemas.microsoft.com/office/powerpoint/2010/main" val="1073325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8DBB6-BAB3-4AD6-A272-4BA0C1D21687}"/>
              </a:ext>
            </a:extLst>
          </p:cNvPr>
          <p:cNvSpPr>
            <a:spLocks noGrp="1"/>
          </p:cNvSpPr>
          <p:nvPr>
            <p:ph idx="1"/>
          </p:nvPr>
        </p:nvSpPr>
        <p:spPr>
          <a:xfrm>
            <a:off x="0" y="1498911"/>
            <a:ext cx="11353800" cy="5340834"/>
          </a:xfrm>
        </p:spPr>
        <p:txBody>
          <a:bodyPr>
            <a:noAutofit/>
          </a:bodyPr>
          <a:lstStyle/>
          <a:p>
            <a:pPr algn="r" rtl="1">
              <a:spcBef>
                <a:spcPts val="0"/>
              </a:spcBef>
              <a:spcAft>
                <a:spcPts val="500"/>
              </a:spcAft>
            </a:pPr>
            <a:endParaRPr lang="en-US" sz="2400" dirty="0">
              <a:latin typeface="Times New Roman" panose="02020603050405020304" pitchFamily="18" charset="0"/>
              <a:cs typeface="B Nazanin" panose="00000400000000000000" pitchFamily="2" charset="-78"/>
            </a:endParaRPr>
          </a:p>
          <a:p>
            <a:pPr marL="0" indent="0" algn="r" rtl="1">
              <a:spcBef>
                <a:spcPts val="0"/>
              </a:spcBef>
              <a:spcAft>
                <a:spcPts val="500"/>
              </a:spcAft>
              <a:buNone/>
            </a:pPr>
            <a:r>
              <a:rPr lang="fa-IR" sz="2400" dirty="0">
                <a:latin typeface="Times New Roman" panose="02020603050405020304" pitchFamily="18" charset="0"/>
                <a:cs typeface="B Nazanin" panose="00000400000000000000" pitchFamily="2" charset="-78"/>
              </a:rPr>
              <a:t>مشکل ۲) مهندس نرم افزار غالباً </a:t>
            </a:r>
            <a:r>
              <a:rPr lang="fa-IR" sz="2400" b="1" dirty="0">
                <a:latin typeface="Times New Roman" panose="02020603050405020304" pitchFamily="18" charset="0"/>
                <a:cs typeface="B Nazanin" panose="00000400000000000000" pitchFamily="2" charset="-78"/>
              </a:rPr>
              <a:t>برای </a:t>
            </a:r>
            <a:r>
              <a:rPr lang="fa-IR" sz="2400" b="1" u="sng" dirty="0">
                <a:latin typeface="Times New Roman" panose="02020603050405020304" pitchFamily="18" charset="0"/>
                <a:cs typeface="B Nazanin" panose="00000400000000000000" pitchFamily="2" charset="-78"/>
              </a:rPr>
              <a:t>به کارگیری هر چه سریع تر </a:t>
            </a:r>
            <a:r>
              <a:rPr lang="fa-IR" sz="2400" b="1" dirty="0">
                <a:latin typeface="Times New Roman" panose="02020603050405020304" pitchFamily="18" charset="0"/>
                <a:cs typeface="B Nazanin" panose="00000400000000000000" pitchFamily="2" charset="-78"/>
              </a:rPr>
              <a:t>نمونه ی اولیه </a:t>
            </a:r>
            <a:r>
              <a:rPr lang="fa-IR" sz="2400" dirty="0">
                <a:latin typeface="Times New Roman" panose="02020603050405020304" pitchFamily="18" charset="0"/>
                <a:cs typeface="B Nazanin" panose="00000400000000000000" pitchFamily="2" charset="-78"/>
              </a:rPr>
              <a:t>در </a:t>
            </a:r>
            <a:r>
              <a:rPr lang="fa-IR" sz="2400" b="1" strike="sngStrike" dirty="0">
                <a:latin typeface="Times New Roman" panose="02020603050405020304" pitchFamily="18" charset="0"/>
                <a:cs typeface="B Nazanin" panose="00000400000000000000" pitchFamily="2" charset="-78"/>
              </a:rPr>
              <a:t>پیاده سازی دقیق </a:t>
            </a:r>
            <a:r>
              <a:rPr lang="fa-IR" sz="2400" dirty="0">
                <a:latin typeface="Times New Roman" panose="02020603050405020304" pitchFamily="18" charset="0"/>
                <a:cs typeface="B Nazanin" panose="00000400000000000000" pitchFamily="2" charset="-78"/>
              </a:rPr>
              <a:t>آن کوتاه  میآید.</a:t>
            </a:r>
          </a:p>
          <a:p>
            <a:pPr marL="0" indent="0" algn="r" rtl="1">
              <a:spcBef>
                <a:spcPts val="0"/>
              </a:spcBef>
              <a:spcAft>
                <a:spcPts val="500"/>
              </a:spcAft>
              <a:buNone/>
            </a:pPr>
            <a:r>
              <a:rPr lang="fa-IR" sz="2400" dirty="0">
                <a:latin typeface="Times New Roman" panose="02020603050405020304" pitchFamily="18" charset="0"/>
                <a:cs typeface="B Nazanin" panose="00000400000000000000" pitchFamily="2" charset="-78"/>
              </a:rPr>
              <a:t> اگر دقت نداشته باشند این انتخاب کمتر از ایده آل، ممکن است به عنوان بخشی از سیستم در حال توسعه محسوب شود.</a:t>
            </a:r>
          </a:p>
          <a:p>
            <a:pPr marL="0" indent="0" algn="r" rtl="1">
              <a:spcBef>
                <a:spcPts val="0"/>
              </a:spcBef>
              <a:spcAft>
                <a:spcPts val="500"/>
              </a:spcAft>
              <a:buNone/>
            </a:pPr>
            <a:endParaRPr lang="fa-IR" sz="2400" dirty="0">
              <a:latin typeface="Times New Roman" panose="02020603050405020304" pitchFamily="18" charset="0"/>
              <a:cs typeface="B Nazanin" panose="00000400000000000000" pitchFamily="2" charset="-78"/>
            </a:endParaRPr>
          </a:p>
          <a:p>
            <a:pPr marL="0" indent="0" algn="r" rtl="1">
              <a:spcBef>
                <a:spcPts val="0"/>
              </a:spcBef>
              <a:spcAft>
                <a:spcPts val="500"/>
              </a:spcAft>
              <a:buNone/>
            </a:pPr>
            <a:endParaRPr lang="fa-IR" sz="2400" dirty="0">
              <a:latin typeface="Times New Roman" panose="02020603050405020304" pitchFamily="18" charset="0"/>
              <a:cs typeface="B Nazanin" panose="00000400000000000000" pitchFamily="2" charset="-78"/>
            </a:endParaRPr>
          </a:p>
          <a:p>
            <a:pPr algn="r" rtl="1">
              <a:spcBef>
                <a:spcPts val="0"/>
              </a:spcBef>
              <a:spcAft>
                <a:spcPts val="500"/>
              </a:spcAft>
            </a:pPr>
            <a:r>
              <a:rPr lang="fa-IR" sz="2400" b="1" dirty="0">
                <a:latin typeface="Times New Roman" panose="02020603050405020304" pitchFamily="18" charset="0"/>
                <a:cs typeface="B Nazanin" panose="00000400000000000000" pitchFamily="2" charset="-78"/>
              </a:rPr>
              <a:t>تمام </a:t>
            </a:r>
            <a:r>
              <a:rPr lang="fa-IR" sz="2400" b="1" dirty="0" err="1">
                <a:latin typeface="Times New Roman" panose="02020603050405020304" pitchFamily="18" charset="0"/>
                <a:cs typeface="B Nazanin" panose="00000400000000000000" pitchFamily="2" charset="-78"/>
              </a:rPr>
              <a:t>ذینفعان</a:t>
            </a:r>
            <a:r>
              <a:rPr lang="fa-IR" sz="2400" b="1" dirty="0">
                <a:latin typeface="Times New Roman" panose="02020603050405020304" pitchFamily="18" charset="0"/>
                <a:cs typeface="B Nazanin" panose="00000400000000000000" pitchFamily="2" charset="-78"/>
              </a:rPr>
              <a:t> باید بپذیرند که نمونه ی اولیه بدین منظور ساخته میشود که به عنوان </a:t>
            </a:r>
            <a:r>
              <a:rPr lang="fa-IR" sz="2400" b="1" dirty="0" err="1">
                <a:latin typeface="Times New Roman" panose="02020603050405020304" pitchFamily="18" charset="0"/>
                <a:cs typeface="B Nazanin" panose="00000400000000000000" pitchFamily="2" charset="-78"/>
              </a:rPr>
              <a:t>راهکاری</a:t>
            </a:r>
            <a:r>
              <a:rPr lang="fa-IR" sz="2400" b="1" dirty="0">
                <a:latin typeface="Times New Roman" panose="02020603050405020304" pitchFamily="18" charset="0"/>
                <a:cs typeface="B Nazanin" panose="00000400000000000000" pitchFamily="2" charset="-78"/>
              </a:rPr>
              <a:t> برای </a:t>
            </a:r>
            <a:r>
              <a:rPr lang="fa-IR" sz="2400" b="1" u="sng" dirty="0">
                <a:latin typeface="Times New Roman" panose="02020603050405020304" pitchFamily="18" charset="0"/>
                <a:cs typeface="B Nazanin" panose="00000400000000000000" pitchFamily="2" charset="-78"/>
              </a:rPr>
              <a:t>تعیین نیازمندیها </a:t>
            </a:r>
            <a:r>
              <a:rPr lang="fa-IR" sz="2400" b="1" dirty="0">
                <a:latin typeface="Times New Roman" panose="02020603050405020304" pitchFamily="18" charset="0"/>
                <a:cs typeface="B Nazanin" panose="00000400000000000000" pitchFamily="2" charset="-78"/>
              </a:rPr>
              <a:t>عمل کند. </a:t>
            </a:r>
          </a:p>
          <a:p>
            <a:pPr algn="r" rtl="1">
              <a:spcBef>
                <a:spcPts val="0"/>
              </a:spcBef>
              <a:spcAft>
                <a:spcPts val="500"/>
              </a:spcAft>
            </a:pPr>
            <a:endParaRPr lang="fa-IR" sz="2400" b="1" dirty="0">
              <a:latin typeface="Times New Roman" panose="02020603050405020304" pitchFamily="18" charset="0"/>
              <a:cs typeface="B Nazanin" panose="00000400000000000000" pitchFamily="2" charset="-78"/>
            </a:endParaRPr>
          </a:p>
          <a:p>
            <a:pPr algn="r" rtl="1">
              <a:spcBef>
                <a:spcPts val="0"/>
              </a:spcBef>
              <a:spcAft>
                <a:spcPts val="500"/>
              </a:spcAft>
            </a:pPr>
            <a:r>
              <a:rPr lang="fa-IR" sz="2400" dirty="0">
                <a:latin typeface="Times New Roman" panose="02020603050405020304" pitchFamily="18" charset="0"/>
                <a:cs typeface="B Nazanin" panose="00000400000000000000" pitchFamily="2" charset="-78"/>
              </a:rPr>
              <a:t>معمولاً مطلوب است نمونه ی اولیه طوری طراحی شود که بتواند به محصول نهایی توسعه یابد. (در عمل اینطور نیست.)</a:t>
            </a:r>
            <a:endParaRPr lang="en-US" sz="2400" dirty="0"/>
          </a:p>
        </p:txBody>
      </p:sp>
      <p:sp>
        <p:nvSpPr>
          <p:cNvPr id="4" name="Slide Number Placeholder 3">
            <a:extLst>
              <a:ext uri="{FF2B5EF4-FFF2-40B4-BE49-F238E27FC236}">
                <a16:creationId xmlns:a16="http://schemas.microsoft.com/office/drawing/2014/main" id="{92C2E494-B1C8-4611-A732-E51E80B9AB86}"/>
              </a:ext>
            </a:extLst>
          </p:cNvPr>
          <p:cNvSpPr>
            <a:spLocks noGrp="1"/>
          </p:cNvSpPr>
          <p:nvPr>
            <p:ph type="sldNum" sz="quarter" idx="12"/>
          </p:nvPr>
        </p:nvSpPr>
        <p:spPr/>
        <p:txBody>
          <a:bodyPr/>
          <a:lstStyle/>
          <a:p>
            <a:fld id="{9B3A9CD7-4CFF-4125-A835-47EB38E090BC}" type="slidenum">
              <a:rPr lang="en-US" smtClean="0"/>
              <a:t>34</a:t>
            </a:fld>
            <a:endParaRPr lang="en-US"/>
          </a:p>
        </p:txBody>
      </p:sp>
      <p:sp>
        <p:nvSpPr>
          <p:cNvPr id="5" name="Title 1">
            <a:extLst>
              <a:ext uri="{FF2B5EF4-FFF2-40B4-BE49-F238E27FC236}">
                <a16:creationId xmlns:a16="http://schemas.microsoft.com/office/drawing/2014/main" id="{D1AE4F46-DEC2-465F-945E-54C4F4E91723}"/>
              </a:ext>
            </a:extLst>
          </p:cNvPr>
          <p:cNvSpPr>
            <a:spLocks noGrp="1"/>
          </p:cNvSpPr>
          <p:nvPr>
            <p:ph type="title"/>
          </p:nvPr>
        </p:nvSpPr>
        <p:spPr>
          <a:xfrm>
            <a:off x="665922" y="18255"/>
            <a:ext cx="10515600" cy="1325563"/>
          </a:xfrm>
        </p:spPr>
        <p:txBody>
          <a:bodyPr/>
          <a:lstStyle/>
          <a:p>
            <a:pPr algn="r" rtl="1"/>
            <a:r>
              <a:rPr lang="fa-IR" sz="3600" b="1" dirty="0">
                <a:solidFill>
                  <a:schemeClr val="bg1">
                    <a:lumMod val="50000"/>
                  </a:schemeClr>
                </a:solidFill>
                <a:cs typeface="B Nazanin" panose="00000400000000000000" pitchFamily="2" charset="-78"/>
              </a:rPr>
              <a:t>2-5 	مدل های فرآیند تجویزی (ادامه)      </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Tree>
    <p:extLst>
      <p:ext uri="{BB962C8B-B14F-4D97-AF65-F5344CB8AC3E}">
        <p14:creationId xmlns:p14="http://schemas.microsoft.com/office/powerpoint/2010/main" val="897782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FB9EE-E8C5-48CF-BD42-B02DBEAB4FAA}"/>
              </a:ext>
            </a:extLst>
          </p:cNvPr>
          <p:cNvSpPr>
            <a:spLocks noGrp="1"/>
          </p:cNvSpPr>
          <p:nvPr>
            <p:ph idx="1"/>
          </p:nvPr>
        </p:nvSpPr>
        <p:spPr>
          <a:xfrm>
            <a:off x="0" y="1446903"/>
            <a:ext cx="11459817" cy="5802036"/>
          </a:xfrm>
          <a:ln>
            <a:solidFill>
              <a:schemeClr val="bg1">
                <a:lumMod val="50000"/>
              </a:schemeClr>
            </a:solidFill>
          </a:ln>
        </p:spPr>
        <p:txBody>
          <a:bodyPr>
            <a:normAutofit fontScale="25000" lnSpcReduction="20000"/>
          </a:bodyPr>
          <a:lstStyle/>
          <a:p>
            <a:pPr algn="r" rtl="1">
              <a:lnSpc>
                <a:spcPct val="120000"/>
              </a:lnSpc>
              <a:spcBef>
                <a:spcPts val="0"/>
              </a:spcBef>
              <a:spcAft>
                <a:spcPts val="500"/>
              </a:spcAft>
            </a:pPr>
            <a:r>
              <a:rPr lang="fa-IR" sz="8000" b="1" dirty="0">
                <a:latin typeface="Times New Roman" panose="02020603050405020304" pitchFamily="18" charset="0"/>
                <a:cs typeface="B Nazanin" panose="00000400000000000000" pitchFamily="2" charset="-78"/>
              </a:rPr>
              <a:t>انتخاب یک مدل فرآیند</a:t>
            </a:r>
          </a:p>
          <a:p>
            <a:pPr algn="r" rtl="1">
              <a:lnSpc>
                <a:spcPct val="120000"/>
              </a:lnSpc>
              <a:spcBef>
                <a:spcPts val="0"/>
              </a:spcBef>
              <a:spcAft>
                <a:spcPts val="500"/>
              </a:spcAft>
            </a:pPr>
            <a:r>
              <a:rPr lang="fa-IR" sz="8000" dirty="0">
                <a:latin typeface="Times New Roman" panose="02020603050405020304" pitchFamily="18" charset="0"/>
                <a:cs typeface="B Nazanin" panose="00000400000000000000" pitchFamily="2" charset="-78"/>
              </a:rPr>
              <a:t>صحنه: اتاق کنفرانس </a:t>
            </a:r>
            <a:r>
              <a:rPr lang="fa-IR" sz="8000" b="1" dirty="0">
                <a:latin typeface="Times New Roman" panose="02020603050405020304" pitchFamily="18" charset="0"/>
                <a:cs typeface="B Nazanin" panose="00000400000000000000" pitchFamily="2" charset="-78"/>
              </a:rPr>
              <a:t>گروه مهندسی نرم افزار </a:t>
            </a:r>
            <a:r>
              <a:rPr lang="fa-IR" sz="8000" dirty="0">
                <a:latin typeface="Times New Roman" panose="02020603050405020304" pitchFamily="18" charset="0"/>
                <a:cs typeface="B Nazanin" panose="00000400000000000000" pitchFamily="2" charset="-78"/>
              </a:rPr>
              <a:t>در </a:t>
            </a:r>
            <a:r>
              <a:rPr lang="fa-IR" sz="8000" b="1" dirty="0">
                <a:latin typeface="Times New Roman" panose="02020603050405020304" pitchFamily="18" charset="0"/>
                <a:cs typeface="B Nazanin" panose="00000400000000000000" pitchFamily="2" charset="-78"/>
              </a:rPr>
              <a:t>شرکت </a:t>
            </a:r>
            <a:r>
              <a:rPr lang="en-US" sz="8000" b="1" dirty="0">
                <a:latin typeface="Times New Roman" panose="02020603050405020304" pitchFamily="18" charset="0"/>
                <a:cs typeface="B Nazanin" panose="00000400000000000000" pitchFamily="2" charset="-78"/>
              </a:rPr>
              <a:t>CPI </a:t>
            </a:r>
            <a:r>
              <a:rPr lang="fa-IR" sz="8000" b="1" dirty="0">
                <a:latin typeface="Times New Roman" panose="02020603050405020304" pitchFamily="18" charset="0"/>
                <a:cs typeface="B Nazanin" panose="00000400000000000000" pitchFamily="2" charset="-78"/>
              </a:rPr>
              <a:t>، شرکتی (تخیلی) که محصولات خانگی و تجاری تولید می کند</a:t>
            </a:r>
            <a:r>
              <a:rPr lang="fa-IR" sz="8000" dirty="0">
                <a:latin typeface="Times New Roman" panose="02020603050405020304" pitchFamily="18" charset="0"/>
                <a:cs typeface="B Nazanin" panose="00000400000000000000" pitchFamily="2" charset="-78"/>
              </a:rPr>
              <a:t>.</a:t>
            </a:r>
          </a:p>
          <a:p>
            <a:pPr algn="r" rtl="1">
              <a:lnSpc>
                <a:spcPct val="120000"/>
              </a:lnSpc>
              <a:spcBef>
                <a:spcPts val="0"/>
              </a:spcBef>
              <a:spcAft>
                <a:spcPts val="500"/>
              </a:spcAft>
            </a:pPr>
            <a:r>
              <a:rPr lang="fa-IR" sz="8000" dirty="0">
                <a:latin typeface="Times New Roman" panose="02020603050405020304" pitchFamily="18" charset="0"/>
                <a:cs typeface="B Nazanin" panose="00000400000000000000" pitchFamily="2" charset="-78"/>
              </a:rPr>
              <a:t>نقش </a:t>
            </a:r>
            <a:r>
              <a:rPr lang="fa-IR" sz="8000" dirty="0" err="1">
                <a:latin typeface="Times New Roman" panose="02020603050405020304" pitchFamily="18" charset="0"/>
                <a:cs typeface="B Nazanin" panose="00000400000000000000" pitchFamily="2" charset="-78"/>
              </a:rPr>
              <a:t>آفرینان</a:t>
            </a:r>
            <a:r>
              <a:rPr lang="fa-IR" sz="8000" dirty="0">
                <a:latin typeface="Times New Roman" panose="02020603050405020304" pitchFamily="18" charset="0"/>
                <a:cs typeface="B Nazanin" panose="00000400000000000000" pitchFamily="2" charset="-78"/>
              </a:rPr>
              <a:t>: ...</a:t>
            </a:r>
          </a:p>
          <a:p>
            <a:pPr algn="r" rtl="1">
              <a:lnSpc>
                <a:spcPct val="120000"/>
              </a:lnSpc>
              <a:spcBef>
                <a:spcPts val="0"/>
              </a:spcBef>
              <a:spcAft>
                <a:spcPts val="500"/>
              </a:spcAft>
            </a:pPr>
            <a:endParaRPr lang="fa-IR" sz="8000" dirty="0">
              <a:latin typeface="Times New Roman" panose="02020603050405020304" pitchFamily="18" charset="0"/>
              <a:cs typeface="B Nazanin" panose="00000400000000000000" pitchFamily="2" charset="-78"/>
            </a:endParaRPr>
          </a:p>
          <a:p>
            <a:pPr algn="r" rtl="1">
              <a:lnSpc>
                <a:spcPct val="120000"/>
              </a:lnSpc>
              <a:spcBef>
                <a:spcPts val="0"/>
              </a:spcBef>
              <a:spcAft>
                <a:spcPts val="500"/>
              </a:spcAft>
            </a:pPr>
            <a:r>
              <a:rPr lang="fa-IR" sz="8000" b="1" dirty="0">
                <a:latin typeface="Times New Roman" panose="02020603050405020304" pitchFamily="18" charset="0"/>
                <a:cs typeface="B Nazanin" panose="00000400000000000000" pitchFamily="2" charset="-78"/>
              </a:rPr>
              <a:t>گفتگوها</a:t>
            </a:r>
          </a:p>
          <a:p>
            <a:pPr algn="r" rtl="1">
              <a:lnSpc>
                <a:spcPct val="120000"/>
              </a:lnSpc>
              <a:spcBef>
                <a:spcPts val="0"/>
              </a:spcBef>
              <a:spcAft>
                <a:spcPts val="500"/>
              </a:spcAft>
            </a:pPr>
            <a:r>
              <a:rPr lang="fa-IR" sz="8000" b="1" dirty="0">
                <a:latin typeface="Times New Roman" panose="02020603050405020304" pitchFamily="18" charset="0"/>
                <a:cs typeface="B Nazanin" panose="00000400000000000000" pitchFamily="2" charset="-78"/>
              </a:rPr>
              <a:t>لی</a:t>
            </a:r>
            <a:r>
              <a:rPr lang="fa-IR" sz="8000" dirty="0">
                <a:latin typeface="Times New Roman" panose="02020603050405020304" pitchFamily="18" charset="0"/>
                <a:cs typeface="B Nazanin" panose="00000400000000000000" pitchFamily="2" charset="-78"/>
              </a:rPr>
              <a:t>: بسیار خب، جمع بندی میکنیم. من مدتی را صرف </a:t>
            </a:r>
            <a:r>
              <a:rPr lang="fa-IR" sz="8000" b="1" dirty="0">
                <a:latin typeface="Times New Roman" panose="02020603050405020304" pitchFamily="18" charset="0"/>
                <a:cs typeface="B Nazanin" panose="00000400000000000000" pitchFamily="2" charset="-78"/>
              </a:rPr>
              <a:t>بحث درباره ی خط تولید </a:t>
            </a:r>
            <a:r>
              <a:rPr lang="en-US" sz="8000" b="1" dirty="0" err="1">
                <a:latin typeface="Times New Roman" panose="02020603050405020304" pitchFamily="18" charset="0"/>
                <a:cs typeface="B Nazanin" panose="00000400000000000000" pitchFamily="2" charset="-78"/>
              </a:rPr>
              <a:t>SafeHome</a:t>
            </a:r>
            <a:r>
              <a:rPr lang="en-US" sz="8000" b="1" dirty="0">
                <a:latin typeface="Times New Roman" panose="02020603050405020304" pitchFamily="18" charset="0"/>
                <a:cs typeface="B Nazanin" panose="00000400000000000000" pitchFamily="2" charset="-78"/>
              </a:rPr>
              <a:t> </a:t>
            </a:r>
            <a:r>
              <a:rPr lang="fa-IR" sz="8000" b="1" dirty="0">
                <a:latin typeface="Times New Roman" panose="02020603050405020304" pitchFamily="18" charset="0"/>
                <a:cs typeface="B Nazanin" panose="00000400000000000000" pitchFamily="2" charset="-78"/>
              </a:rPr>
              <a:t> </a:t>
            </a:r>
            <a:r>
              <a:rPr lang="fa-IR" sz="8000" dirty="0">
                <a:latin typeface="Times New Roman" panose="02020603050405020304" pitchFamily="18" charset="0"/>
                <a:cs typeface="B Nazanin" panose="00000400000000000000" pitchFamily="2" charset="-78"/>
              </a:rPr>
              <a:t>کردم. بدون شک یک عالمه کار داریم تا بتوانیم </a:t>
            </a:r>
            <a:r>
              <a:rPr lang="fa-IR" sz="8000" u="sng" dirty="0">
                <a:latin typeface="Times New Roman" panose="02020603050405020304" pitchFamily="18" charset="0"/>
                <a:cs typeface="B Nazanin" panose="00000400000000000000" pitchFamily="2" charset="-78"/>
              </a:rPr>
              <a:t>تعریف ساده ای از محصول </a:t>
            </a:r>
            <a:r>
              <a:rPr lang="fa-IR" sz="8000" dirty="0">
                <a:latin typeface="Times New Roman" panose="02020603050405020304" pitchFamily="18" charset="0"/>
                <a:cs typeface="B Nazanin" panose="00000400000000000000" pitchFamily="2" charset="-78"/>
              </a:rPr>
              <a:t>ارائه بدهیم ولی دوست دارم شماها فکر بکنید ببینید چطور میشود به بخش نرم افزاری پروژه نزدیک شد.</a:t>
            </a:r>
          </a:p>
          <a:p>
            <a:pPr algn="r" rtl="1">
              <a:lnSpc>
                <a:spcPct val="120000"/>
              </a:lnSpc>
              <a:spcBef>
                <a:spcPts val="0"/>
              </a:spcBef>
              <a:spcAft>
                <a:spcPts val="500"/>
              </a:spcAft>
            </a:pPr>
            <a:r>
              <a:rPr lang="fa-IR" sz="8000" b="1" dirty="0" err="1">
                <a:latin typeface="Times New Roman" panose="02020603050405020304" pitchFamily="18" charset="0"/>
                <a:cs typeface="B Nazanin" panose="00000400000000000000" pitchFamily="2" charset="-78"/>
              </a:rPr>
              <a:t>داگ</a:t>
            </a:r>
            <a:r>
              <a:rPr lang="fa-IR" sz="8000" b="1" dirty="0">
                <a:latin typeface="Times New Roman" panose="02020603050405020304" pitchFamily="18" charset="0"/>
                <a:cs typeface="B Nazanin" panose="00000400000000000000" pitchFamily="2" charset="-78"/>
              </a:rPr>
              <a:t>:</a:t>
            </a:r>
            <a:r>
              <a:rPr lang="fa-IR" sz="8000" dirty="0">
                <a:latin typeface="Times New Roman" panose="02020603050405020304" pitchFamily="18" charset="0"/>
                <a:cs typeface="B Nazanin" panose="00000400000000000000" pitchFamily="2" charset="-78"/>
              </a:rPr>
              <a:t> به نظر میرسد ما در گذشته خیلی در </a:t>
            </a:r>
            <a:r>
              <a:rPr lang="fa-IR" sz="8000" u="sng" dirty="0">
                <a:latin typeface="Times New Roman" panose="02020603050405020304" pitchFamily="18" charset="0"/>
                <a:cs typeface="B Nazanin" panose="00000400000000000000" pitchFamily="2" charset="-78"/>
              </a:rPr>
              <a:t>نگاه کردن به نرم افزار</a:t>
            </a:r>
            <a:r>
              <a:rPr lang="fa-IR" sz="8000" dirty="0">
                <a:latin typeface="Times New Roman" panose="02020603050405020304" pitchFamily="18" charset="0"/>
                <a:cs typeface="B Nazanin" panose="00000400000000000000" pitchFamily="2" charset="-78"/>
              </a:rPr>
              <a:t>، منظم عمل نکردیم</a:t>
            </a:r>
          </a:p>
          <a:p>
            <a:pPr algn="r" rtl="1">
              <a:lnSpc>
                <a:spcPct val="120000"/>
              </a:lnSpc>
              <a:spcBef>
                <a:spcPts val="0"/>
              </a:spcBef>
              <a:spcAft>
                <a:spcPts val="500"/>
              </a:spcAft>
            </a:pPr>
            <a:r>
              <a:rPr lang="fa-IR" sz="8000" dirty="0" err="1">
                <a:latin typeface="Times New Roman" panose="02020603050405020304" pitchFamily="18" charset="0"/>
                <a:cs typeface="B Nazanin" panose="00000400000000000000" pitchFamily="2" charset="-78"/>
              </a:rPr>
              <a:t>ا</a:t>
            </a:r>
            <a:r>
              <a:rPr lang="fa-IR" sz="8000" b="1" dirty="0" err="1">
                <a:latin typeface="Times New Roman" panose="02020603050405020304" pitchFamily="18" charset="0"/>
                <a:cs typeface="B Nazanin" panose="00000400000000000000" pitchFamily="2" charset="-78"/>
              </a:rPr>
              <a:t>د</a:t>
            </a:r>
            <a:r>
              <a:rPr lang="fa-IR" sz="8000" dirty="0">
                <a:latin typeface="Times New Roman" panose="02020603050405020304" pitchFamily="18" charset="0"/>
                <a:cs typeface="B Nazanin" panose="00000400000000000000" pitchFamily="2" charset="-78"/>
              </a:rPr>
              <a:t>: نمیدانم </a:t>
            </a:r>
            <a:r>
              <a:rPr lang="fa-IR" sz="8000" dirty="0" err="1">
                <a:latin typeface="Times New Roman" panose="02020603050405020304" pitchFamily="18" charset="0"/>
                <a:cs typeface="B Nazanin" panose="00000400000000000000" pitchFamily="2" charset="-78"/>
              </a:rPr>
              <a:t>داگ</a:t>
            </a:r>
            <a:r>
              <a:rPr lang="fa-IR" sz="8000" dirty="0">
                <a:latin typeface="Times New Roman" panose="02020603050405020304" pitchFamily="18" charset="0"/>
                <a:cs typeface="B Nazanin" panose="00000400000000000000" pitchFamily="2" charset="-78"/>
              </a:rPr>
              <a:t> ما همیشه محصول را بیرون دادیم.</a:t>
            </a:r>
          </a:p>
          <a:p>
            <a:pPr algn="r" rtl="1">
              <a:lnSpc>
                <a:spcPct val="120000"/>
              </a:lnSpc>
              <a:spcBef>
                <a:spcPts val="0"/>
              </a:spcBef>
              <a:spcAft>
                <a:spcPts val="500"/>
              </a:spcAft>
            </a:pPr>
            <a:r>
              <a:rPr lang="fa-IR" sz="8000" b="1" dirty="0" err="1">
                <a:latin typeface="Times New Roman" panose="02020603050405020304" pitchFamily="18" charset="0"/>
                <a:cs typeface="B Nazanin" panose="00000400000000000000" pitchFamily="2" charset="-78"/>
              </a:rPr>
              <a:t>داگ</a:t>
            </a:r>
            <a:r>
              <a:rPr lang="fa-IR" sz="8000" b="1" dirty="0">
                <a:latin typeface="Times New Roman" panose="02020603050405020304" pitchFamily="18" charset="0"/>
                <a:cs typeface="B Nazanin" panose="00000400000000000000" pitchFamily="2" charset="-78"/>
              </a:rPr>
              <a:t>:</a:t>
            </a:r>
            <a:r>
              <a:rPr lang="fa-IR" sz="8000" dirty="0">
                <a:latin typeface="Times New Roman" panose="02020603050405020304" pitchFamily="18" charset="0"/>
                <a:cs typeface="B Nazanin" panose="00000400000000000000" pitchFamily="2" charset="-78"/>
              </a:rPr>
              <a:t> این درست ولی </a:t>
            </a:r>
            <a:r>
              <a:rPr lang="fa-IR" sz="8000" u="sng" dirty="0">
                <a:latin typeface="Times New Roman" panose="02020603050405020304" pitchFamily="18" charset="0"/>
                <a:cs typeface="B Nazanin" panose="00000400000000000000" pitchFamily="2" charset="-78"/>
              </a:rPr>
              <a:t>با یک عالم اذیت و آزار </a:t>
            </a:r>
            <a:r>
              <a:rPr lang="fa-IR" sz="8000" dirty="0">
                <a:latin typeface="Times New Roman" panose="02020603050405020304" pitchFamily="18" charset="0"/>
                <a:cs typeface="B Nazanin" panose="00000400000000000000" pitchFamily="2" charset="-78"/>
              </a:rPr>
              <a:t>و این پروژه هم که به نظر میرسد از هرچه تا به حال انجام داده ایم بزرگ تر باشد.</a:t>
            </a:r>
          </a:p>
          <a:p>
            <a:pPr algn="r" rtl="1">
              <a:lnSpc>
                <a:spcPct val="120000"/>
              </a:lnSpc>
              <a:spcBef>
                <a:spcPts val="0"/>
              </a:spcBef>
              <a:spcAft>
                <a:spcPts val="500"/>
              </a:spcAft>
            </a:pPr>
            <a:r>
              <a:rPr lang="fa-IR" sz="8000" b="1" dirty="0" err="1">
                <a:latin typeface="Times New Roman" panose="02020603050405020304" pitchFamily="18" charset="0"/>
                <a:cs typeface="B Nazanin" panose="00000400000000000000" pitchFamily="2" charset="-78"/>
              </a:rPr>
              <a:t>جیمی</a:t>
            </a:r>
            <a:r>
              <a:rPr lang="fa-IR" sz="8000" dirty="0">
                <a:latin typeface="Times New Roman" panose="02020603050405020304" pitchFamily="18" charset="0"/>
                <a:cs typeface="B Nazanin" panose="00000400000000000000" pitchFamily="2" charset="-78"/>
              </a:rPr>
              <a:t>: آنقدرها هم سخت به نظر نمیرسد، ولی موافقم..... </a:t>
            </a:r>
            <a:r>
              <a:rPr lang="fa-IR" sz="8000" b="1" u="sng" dirty="0">
                <a:latin typeface="Times New Roman" panose="02020603050405020304" pitchFamily="18" charset="0"/>
                <a:cs typeface="B Nazanin" panose="00000400000000000000" pitchFamily="2" charset="-78"/>
              </a:rPr>
              <a:t>روشی که برای پروژه های قبلی به کار میبردیم این جا جواب </a:t>
            </a:r>
            <a:r>
              <a:rPr lang="fa-IR" sz="8000" b="1" u="sng" dirty="0" err="1">
                <a:latin typeface="Times New Roman" panose="02020603050405020304" pitchFamily="18" charset="0"/>
                <a:cs typeface="B Nazanin" panose="00000400000000000000" pitchFamily="2" charset="-78"/>
              </a:rPr>
              <a:t>نمی</a:t>
            </a:r>
            <a:r>
              <a:rPr lang="fa-IR" sz="8000" b="1" u="sng" dirty="0">
                <a:latin typeface="Times New Roman" panose="02020603050405020304" pitchFamily="18" charset="0"/>
                <a:cs typeface="B Nazanin" panose="00000400000000000000" pitchFamily="2" charset="-78"/>
              </a:rPr>
              <a:t> دهد</a:t>
            </a:r>
            <a:r>
              <a:rPr lang="fa-IR" sz="8000" dirty="0">
                <a:latin typeface="Times New Roman" panose="02020603050405020304" pitchFamily="18" charset="0"/>
                <a:cs typeface="B Nazanin" panose="00000400000000000000" pitchFamily="2" charset="-78"/>
              </a:rPr>
              <a:t>، مخصوصاً اگر یک برنامه ی زمانی فشرده داشته باشیم. </a:t>
            </a:r>
          </a:p>
          <a:p>
            <a:pPr algn="r" rtl="1">
              <a:lnSpc>
                <a:spcPct val="120000"/>
              </a:lnSpc>
              <a:spcBef>
                <a:spcPts val="0"/>
              </a:spcBef>
              <a:spcAft>
                <a:spcPts val="500"/>
              </a:spcAft>
            </a:pPr>
            <a:r>
              <a:rPr lang="fa-IR" sz="8000" b="1" dirty="0" err="1">
                <a:latin typeface="Times New Roman" panose="02020603050405020304" pitchFamily="18" charset="0"/>
                <a:cs typeface="B Nazanin" panose="00000400000000000000" pitchFamily="2" charset="-78"/>
              </a:rPr>
              <a:t>داگ</a:t>
            </a:r>
            <a:r>
              <a:rPr lang="fa-IR" sz="8000" dirty="0">
                <a:latin typeface="Times New Roman" panose="02020603050405020304" pitchFamily="18" charset="0"/>
                <a:cs typeface="B Nazanin" panose="00000400000000000000" pitchFamily="2" charset="-78"/>
              </a:rPr>
              <a:t> (با لبخند): دوست دارم در روشی که استفاده میکنیم قدری حرفه ای تر باشیم من هفته قبل در یک دوره ی </a:t>
            </a:r>
            <a:r>
              <a:rPr lang="fa-IR" sz="8000" dirty="0" err="1">
                <a:latin typeface="Times New Roman" panose="02020603050405020304" pitchFamily="18" charset="0"/>
                <a:cs typeface="B Nazanin" panose="00000400000000000000" pitchFamily="2" charset="-78"/>
              </a:rPr>
              <a:t>آزموشی</a:t>
            </a:r>
            <a:r>
              <a:rPr lang="fa-IR" sz="8000" dirty="0">
                <a:latin typeface="Times New Roman" panose="02020603050405020304" pitchFamily="18" charset="0"/>
                <a:cs typeface="B Nazanin" panose="00000400000000000000" pitchFamily="2" charset="-78"/>
              </a:rPr>
              <a:t> کوتاه شرکت کردم و چیزهای زیادی درباره مهندسی نرم افزار یاد گرفتم... مطالب جالبی بود </a:t>
            </a:r>
            <a:r>
              <a:rPr lang="fa-IR" sz="8000" b="1" u="sng" dirty="0">
                <a:latin typeface="Times New Roman" panose="02020603050405020304" pitchFamily="18" charset="0"/>
                <a:cs typeface="B Nazanin" panose="00000400000000000000" pitchFamily="2" charset="-78"/>
              </a:rPr>
              <a:t>اینجا به یک فرآیند نیاز داریم</a:t>
            </a:r>
          </a:p>
          <a:p>
            <a:pPr algn="r" rtl="1">
              <a:spcBef>
                <a:spcPts val="0"/>
              </a:spcBef>
              <a:spcAft>
                <a:spcPts val="500"/>
              </a:spcAft>
            </a:pPr>
            <a:r>
              <a:rPr lang="fa-IR" sz="7400" dirty="0">
                <a:latin typeface="Times New Roman" panose="02020603050405020304" pitchFamily="18" charset="0"/>
                <a:cs typeface="B Nazanin" panose="00000400000000000000" pitchFamily="2" charset="-78"/>
              </a:rPr>
              <a:t> </a:t>
            </a:r>
            <a:endParaRPr lang="en-US" dirty="0"/>
          </a:p>
        </p:txBody>
      </p:sp>
      <p:sp>
        <p:nvSpPr>
          <p:cNvPr id="4" name="Slide Number Placeholder 3">
            <a:extLst>
              <a:ext uri="{FF2B5EF4-FFF2-40B4-BE49-F238E27FC236}">
                <a16:creationId xmlns:a16="http://schemas.microsoft.com/office/drawing/2014/main" id="{EE6AB8A6-6427-4EA6-BC2E-7E220017C911}"/>
              </a:ext>
            </a:extLst>
          </p:cNvPr>
          <p:cNvSpPr>
            <a:spLocks noGrp="1"/>
          </p:cNvSpPr>
          <p:nvPr>
            <p:ph type="sldNum" sz="quarter" idx="12"/>
          </p:nvPr>
        </p:nvSpPr>
        <p:spPr/>
        <p:txBody>
          <a:bodyPr/>
          <a:lstStyle/>
          <a:p>
            <a:fld id="{9B3A9CD7-4CFF-4125-A835-47EB38E090BC}" type="slidenum">
              <a:rPr lang="en-US" smtClean="0"/>
              <a:t>35</a:t>
            </a:fld>
            <a:endParaRPr lang="en-US"/>
          </a:p>
        </p:txBody>
      </p:sp>
      <p:sp>
        <p:nvSpPr>
          <p:cNvPr id="5" name="Title 1">
            <a:extLst>
              <a:ext uri="{FF2B5EF4-FFF2-40B4-BE49-F238E27FC236}">
                <a16:creationId xmlns:a16="http://schemas.microsoft.com/office/drawing/2014/main" id="{18CD63FC-ADDA-4D94-A867-F562B708D7A5}"/>
              </a:ext>
            </a:extLst>
          </p:cNvPr>
          <p:cNvSpPr>
            <a:spLocks noGrp="1"/>
          </p:cNvSpPr>
          <p:nvPr>
            <p:ph type="title"/>
          </p:nvPr>
        </p:nvSpPr>
        <p:spPr>
          <a:xfrm>
            <a:off x="838200" y="18255"/>
            <a:ext cx="10515600" cy="1325563"/>
          </a:xfrm>
          <a:ln>
            <a:solidFill>
              <a:schemeClr val="bg1"/>
            </a:solidFill>
          </a:ln>
        </p:spPr>
        <p:txBody>
          <a:bodyPr/>
          <a:lstStyle/>
          <a:p>
            <a:pPr algn="r" rtl="1"/>
            <a:r>
              <a:rPr lang="fa-IR" sz="3600" b="1" dirty="0">
                <a:solidFill>
                  <a:schemeClr val="bg1">
                    <a:lumMod val="50000"/>
                  </a:schemeClr>
                </a:solidFill>
                <a:cs typeface="B Nazanin" panose="00000400000000000000" pitchFamily="2" charset="-78"/>
              </a:rPr>
              <a:t>2-5 	مدل های فرآیند تجویزی (ادامه)      </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Tree>
    <p:extLst>
      <p:ext uri="{BB962C8B-B14F-4D97-AF65-F5344CB8AC3E}">
        <p14:creationId xmlns:p14="http://schemas.microsoft.com/office/powerpoint/2010/main" val="778163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FB9EE-E8C5-48CF-BD42-B02DBEAB4FAA}"/>
              </a:ext>
            </a:extLst>
          </p:cNvPr>
          <p:cNvSpPr>
            <a:spLocks noGrp="1"/>
          </p:cNvSpPr>
          <p:nvPr>
            <p:ph idx="1"/>
          </p:nvPr>
        </p:nvSpPr>
        <p:spPr>
          <a:xfrm>
            <a:off x="838200" y="1499688"/>
            <a:ext cx="10515600" cy="5370305"/>
          </a:xfrm>
          <a:ln>
            <a:solidFill>
              <a:schemeClr val="bg1">
                <a:lumMod val="50000"/>
              </a:schemeClr>
            </a:solidFill>
          </a:ln>
        </p:spPr>
        <p:txBody>
          <a:bodyPr>
            <a:normAutofit/>
          </a:bodyPr>
          <a:lstStyle/>
          <a:p>
            <a:pPr algn="r" rtl="1">
              <a:lnSpc>
                <a:spcPct val="100000"/>
              </a:lnSpc>
              <a:spcBef>
                <a:spcPts val="0"/>
              </a:spcBef>
              <a:spcAft>
                <a:spcPts val="500"/>
              </a:spcAft>
            </a:pPr>
            <a:r>
              <a:rPr lang="fa-IR" sz="2000" b="1" dirty="0" err="1">
                <a:latin typeface="Times New Roman" panose="02020603050405020304" pitchFamily="18" charset="0"/>
                <a:cs typeface="B Nazanin" panose="00000400000000000000" pitchFamily="2" charset="-78"/>
              </a:rPr>
              <a:t>جیمی</a:t>
            </a:r>
            <a:r>
              <a:rPr lang="fa-IR" sz="2000" dirty="0">
                <a:latin typeface="Times New Roman" panose="02020603050405020304" pitchFamily="18" charset="0"/>
                <a:cs typeface="B Nazanin" panose="00000400000000000000" pitchFamily="2" charset="-78"/>
              </a:rPr>
              <a:t> (با اخم): کار من ساختن نرم افزار است نه </a:t>
            </a:r>
            <a:r>
              <a:rPr lang="fa-IR" sz="2000" strike="sngStrike" dirty="0" err="1">
                <a:latin typeface="Times New Roman" panose="02020603050405020304" pitchFamily="18" charset="0"/>
                <a:cs typeface="B Nazanin" panose="00000400000000000000" pitchFamily="2" charset="-78"/>
              </a:rPr>
              <a:t>کاغذبازی</a:t>
            </a:r>
            <a:endParaRPr lang="fa-IR" sz="2000" strike="sngStrike" dirty="0">
              <a:latin typeface="Times New Roman" panose="02020603050405020304" pitchFamily="18" charset="0"/>
              <a:cs typeface="B Nazanin" panose="00000400000000000000" pitchFamily="2" charset="-78"/>
            </a:endParaRPr>
          </a:p>
          <a:p>
            <a:pPr algn="r" rtl="1">
              <a:lnSpc>
                <a:spcPct val="100000"/>
              </a:lnSpc>
              <a:spcBef>
                <a:spcPts val="0"/>
              </a:spcBef>
              <a:spcAft>
                <a:spcPts val="500"/>
              </a:spcAft>
            </a:pPr>
            <a:r>
              <a:rPr lang="fa-IR" sz="2000" b="1" dirty="0" err="1">
                <a:latin typeface="Times New Roman" panose="02020603050405020304" pitchFamily="18" charset="0"/>
                <a:cs typeface="B Nazanin" panose="00000400000000000000" pitchFamily="2" charset="-78"/>
              </a:rPr>
              <a:t>داگ</a:t>
            </a:r>
            <a:r>
              <a:rPr lang="fa-IR" sz="2000" dirty="0">
                <a:latin typeface="Times New Roman" panose="02020603050405020304" pitchFamily="18" charset="0"/>
                <a:cs typeface="B Nazanin" panose="00000400000000000000" pitchFamily="2" charset="-78"/>
              </a:rPr>
              <a:t>: قبل از این که با من مخالفت کنی به من فرصت بده منظورم این است </a:t>
            </a:r>
            <a:r>
              <a:rPr lang="en-US" sz="2000" dirty="0">
                <a:latin typeface="Times New Roman" panose="02020603050405020304" pitchFamily="18" charset="0"/>
                <a:cs typeface="B Nazanin" panose="00000400000000000000" pitchFamily="2" charset="-78"/>
              </a:rPr>
              <a:t>]</a:t>
            </a:r>
            <a:r>
              <a:rPr lang="fa-IR" sz="2000" dirty="0" err="1">
                <a:latin typeface="Times New Roman" panose="02020603050405020304" pitchFamily="18" charset="0"/>
                <a:cs typeface="B Nazanin" panose="00000400000000000000" pitchFamily="2" charset="-78"/>
              </a:rPr>
              <a:t>داگ</a:t>
            </a:r>
            <a:r>
              <a:rPr lang="fa-IR" sz="2000" dirty="0">
                <a:latin typeface="Times New Roman" panose="02020603050405020304" pitchFamily="18" charset="0"/>
                <a:cs typeface="B Nazanin" panose="00000400000000000000" pitchFamily="2" charset="-78"/>
              </a:rPr>
              <a:t> </a:t>
            </a:r>
            <a:r>
              <a:rPr lang="fa-IR" sz="2000" b="1" u="sng" dirty="0">
                <a:latin typeface="Times New Roman" panose="02020603050405020304" pitchFamily="18" charset="0"/>
                <a:cs typeface="B Nazanin" panose="00000400000000000000" pitchFamily="2" charset="-78"/>
              </a:rPr>
              <a:t>چارچوب فرآیند </a:t>
            </a:r>
            <a:r>
              <a:rPr lang="fa-IR" sz="2000" dirty="0">
                <a:latin typeface="Times New Roman" panose="02020603050405020304" pitchFamily="18" charset="0"/>
                <a:cs typeface="B Nazanin" panose="00000400000000000000" pitchFamily="2" charset="-78"/>
              </a:rPr>
              <a:t>شرح داده شده در این فصل و مدل فرآیند تجویزی را توضیح میدهد.</a:t>
            </a:r>
            <a:r>
              <a:rPr lang="en-US" sz="2000" dirty="0">
                <a:latin typeface="Times New Roman" panose="02020603050405020304" pitchFamily="18" charset="0"/>
                <a:cs typeface="B Nazanin" panose="00000400000000000000" pitchFamily="2" charset="-78"/>
              </a:rPr>
              <a:t>[</a:t>
            </a:r>
            <a:endParaRPr lang="fa-IR" sz="2000" dirty="0">
              <a:latin typeface="Times New Roman" panose="02020603050405020304" pitchFamily="18" charset="0"/>
              <a:cs typeface="B Nazanin" panose="00000400000000000000" pitchFamily="2" charset="-78"/>
            </a:endParaRPr>
          </a:p>
          <a:p>
            <a:pPr algn="r" rtl="1">
              <a:lnSpc>
                <a:spcPct val="100000"/>
              </a:lnSpc>
              <a:spcBef>
                <a:spcPts val="0"/>
              </a:spcBef>
              <a:spcAft>
                <a:spcPts val="500"/>
              </a:spcAft>
            </a:pPr>
            <a:r>
              <a:rPr lang="fa-IR" sz="2000" dirty="0">
                <a:latin typeface="Times New Roman" panose="02020603050405020304" pitchFamily="18" charset="0"/>
                <a:cs typeface="B Nazanin" panose="00000400000000000000" pitchFamily="2" charset="-78"/>
              </a:rPr>
              <a:t> </a:t>
            </a:r>
            <a:r>
              <a:rPr lang="fa-IR" sz="2000" b="1" dirty="0" err="1">
                <a:latin typeface="Times New Roman" panose="02020603050405020304" pitchFamily="18" charset="0"/>
                <a:cs typeface="B Nazanin" panose="00000400000000000000" pitchFamily="2" charset="-78"/>
              </a:rPr>
              <a:t>داگ</a:t>
            </a:r>
            <a:r>
              <a:rPr lang="fa-IR" sz="2000" b="1" dirty="0">
                <a:latin typeface="Times New Roman" panose="02020603050405020304" pitchFamily="18" charset="0"/>
                <a:cs typeface="B Nazanin" panose="00000400000000000000" pitchFamily="2" charset="-78"/>
              </a:rPr>
              <a:t>:</a:t>
            </a:r>
            <a:r>
              <a:rPr lang="fa-IR" sz="2000" dirty="0">
                <a:latin typeface="Times New Roman" panose="02020603050405020304" pitchFamily="18" charset="0"/>
                <a:cs typeface="B Nazanin" panose="00000400000000000000" pitchFamily="2" charset="-78"/>
              </a:rPr>
              <a:t> خلاصه به نظر من </a:t>
            </a:r>
            <a:r>
              <a:rPr lang="fa-IR" sz="2000" b="1" strike="sngStrike" dirty="0">
                <a:latin typeface="Times New Roman" panose="02020603050405020304" pitchFamily="18" charset="0"/>
                <a:cs typeface="B Nazanin" panose="00000400000000000000" pitchFamily="2" charset="-78"/>
              </a:rPr>
              <a:t>مدل خطی </a:t>
            </a:r>
            <a:r>
              <a:rPr lang="fa-IR" sz="2000" dirty="0">
                <a:latin typeface="Times New Roman" panose="02020603050405020304" pitchFamily="18" charset="0"/>
                <a:cs typeface="B Nazanin" panose="00000400000000000000" pitchFamily="2" charset="-78"/>
              </a:rPr>
              <a:t>به درد ما نمیخورد چون در این مدل این طور فرض میشود که همه ی نیازمندی ها </a:t>
            </a:r>
            <a:r>
              <a:rPr lang="fa-IR" sz="2000" strike="sngStrike" dirty="0">
                <a:latin typeface="Times New Roman" panose="02020603050405020304" pitchFamily="18" charset="0"/>
                <a:cs typeface="B Nazanin" panose="00000400000000000000" pitchFamily="2" charset="-78"/>
              </a:rPr>
              <a:t>معلوم</a:t>
            </a:r>
            <a:r>
              <a:rPr lang="fa-IR" sz="2000" dirty="0">
                <a:latin typeface="Times New Roman" panose="02020603050405020304" pitchFamily="18" charset="0"/>
                <a:cs typeface="B Nazanin" panose="00000400000000000000" pitchFamily="2" charset="-78"/>
              </a:rPr>
              <a:t> است که این خیلی محتمل نیست</a:t>
            </a:r>
          </a:p>
          <a:p>
            <a:pPr algn="r" rtl="1">
              <a:lnSpc>
                <a:spcPct val="100000"/>
              </a:lnSpc>
              <a:spcBef>
                <a:spcPts val="0"/>
              </a:spcBef>
              <a:spcAft>
                <a:spcPts val="500"/>
              </a:spcAft>
            </a:pPr>
            <a:r>
              <a:rPr lang="fa-IR" sz="2000" dirty="0">
                <a:latin typeface="Times New Roman" panose="02020603050405020304" pitchFamily="18" charset="0"/>
                <a:cs typeface="B Nazanin" panose="00000400000000000000" pitchFamily="2" charset="-78"/>
              </a:rPr>
              <a:t> </a:t>
            </a:r>
            <a:r>
              <a:rPr lang="fa-IR" sz="2000" b="1" dirty="0" err="1">
                <a:latin typeface="Times New Roman" panose="02020603050405020304" pitchFamily="18" charset="0"/>
                <a:cs typeface="B Nazanin" panose="00000400000000000000" pitchFamily="2" charset="-78"/>
              </a:rPr>
              <a:t>وینود</a:t>
            </a:r>
            <a:r>
              <a:rPr lang="fa-IR" sz="2000" b="1" dirty="0">
                <a:latin typeface="Times New Roman" panose="02020603050405020304" pitchFamily="18" charset="0"/>
                <a:cs typeface="B Nazanin" panose="00000400000000000000" pitchFamily="2" charset="-78"/>
              </a:rPr>
              <a:t>:</a:t>
            </a:r>
            <a:r>
              <a:rPr lang="fa-IR" sz="2000" dirty="0">
                <a:latin typeface="Times New Roman" panose="02020603050405020304" pitchFamily="18" charset="0"/>
                <a:cs typeface="B Nazanin" panose="00000400000000000000" pitchFamily="2" charset="-78"/>
              </a:rPr>
              <a:t> بله و در ضمن، زیادی </a:t>
            </a:r>
            <a:r>
              <a:rPr lang="en-US" sz="2000" dirty="0">
                <a:latin typeface="Times New Roman" panose="02020603050405020304" pitchFamily="18" charset="0"/>
                <a:cs typeface="B Nazanin" panose="00000400000000000000" pitchFamily="2" charset="-78"/>
              </a:rPr>
              <a:t>IT</a:t>
            </a:r>
            <a:r>
              <a:rPr lang="fa-IR" sz="2000" dirty="0">
                <a:latin typeface="Times New Roman" panose="02020603050405020304" pitchFamily="18" charset="0"/>
                <a:cs typeface="B Nazanin" panose="00000400000000000000" pitchFamily="2" charset="-78"/>
              </a:rPr>
              <a:t>گرایانه به نظر میرسد. احتمالاً برای ساختن یک سیستم کنترل موجودی یا چیزهای شبیه آن مناسب است ولی برای </a:t>
            </a:r>
            <a:r>
              <a:rPr lang="en-US" sz="2000" dirty="0" err="1">
                <a:latin typeface="Times New Roman" panose="02020603050405020304" pitchFamily="18" charset="0"/>
                <a:cs typeface="B Nazanin" panose="00000400000000000000" pitchFamily="2" charset="-78"/>
              </a:rPr>
              <a:t>SafeHome</a:t>
            </a:r>
            <a:r>
              <a:rPr lang="en-US" sz="2000" dirty="0">
                <a:latin typeface="Times New Roman" panose="02020603050405020304" pitchFamily="18" charset="0"/>
                <a:cs typeface="B Nazanin" panose="00000400000000000000" pitchFamily="2" charset="-78"/>
              </a:rPr>
              <a:t> </a:t>
            </a:r>
            <a:r>
              <a:rPr lang="fa-IR" sz="2000" dirty="0">
                <a:latin typeface="Times New Roman" panose="02020603050405020304" pitchFamily="18" charset="0"/>
                <a:cs typeface="B Nazanin" panose="00000400000000000000" pitchFamily="2" charset="-78"/>
              </a:rPr>
              <a:t>خوب نیست</a:t>
            </a:r>
          </a:p>
          <a:p>
            <a:pPr algn="r" rtl="1">
              <a:lnSpc>
                <a:spcPct val="100000"/>
              </a:lnSpc>
              <a:spcBef>
                <a:spcPts val="0"/>
              </a:spcBef>
              <a:spcAft>
                <a:spcPts val="500"/>
              </a:spcAft>
            </a:pPr>
            <a:r>
              <a:rPr lang="fa-IR" sz="2000" b="1" dirty="0" err="1">
                <a:latin typeface="Times New Roman" panose="02020603050405020304" pitchFamily="18" charset="0"/>
                <a:cs typeface="B Nazanin" panose="00000400000000000000" pitchFamily="2" charset="-78"/>
              </a:rPr>
              <a:t>داگ</a:t>
            </a:r>
            <a:r>
              <a:rPr lang="fa-IR" sz="2000" b="1" dirty="0">
                <a:latin typeface="Times New Roman" panose="02020603050405020304" pitchFamily="18" charset="0"/>
                <a:cs typeface="B Nazanin" panose="00000400000000000000" pitchFamily="2" charset="-78"/>
              </a:rPr>
              <a:t>:</a:t>
            </a:r>
            <a:r>
              <a:rPr lang="fa-IR" sz="2000" dirty="0">
                <a:latin typeface="Times New Roman" panose="02020603050405020304" pitchFamily="18" charset="0"/>
                <a:cs typeface="B Nazanin" panose="00000400000000000000" pitchFamily="2" charset="-78"/>
              </a:rPr>
              <a:t> موافقم </a:t>
            </a:r>
          </a:p>
          <a:p>
            <a:pPr algn="r" rtl="1">
              <a:lnSpc>
                <a:spcPct val="100000"/>
              </a:lnSpc>
              <a:spcBef>
                <a:spcPts val="0"/>
              </a:spcBef>
              <a:spcAft>
                <a:spcPts val="500"/>
              </a:spcAft>
            </a:pPr>
            <a:r>
              <a:rPr lang="fa-IR" sz="2000" dirty="0" err="1">
                <a:latin typeface="Times New Roman" panose="02020603050405020304" pitchFamily="18" charset="0"/>
                <a:cs typeface="B Nazanin" panose="00000400000000000000" pitchFamily="2" charset="-78"/>
              </a:rPr>
              <a:t>اد</a:t>
            </a:r>
            <a:r>
              <a:rPr lang="fa-IR" sz="2000" dirty="0">
                <a:latin typeface="Times New Roman" panose="02020603050405020304" pitchFamily="18" charset="0"/>
                <a:cs typeface="B Nazanin" panose="00000400000000000000" pitchFamily="2" charset="-78"/>
              </a:rPr>
              <a:t>: یک روش </a:t>
            </a:r>
            <a:r>
              <a:rPr lang="fa-IR" sz="2000" b="1" dirty="0">
                <a:latin typeface="Times New Roman" panose="02020603050405020304" pitchFamily="18" charset="0"/>
                <a:cs typeface="B Nazanin" panose="00000400000000000000" pitchFamily="2" charset="-78"/>
              </a:rPr>
              <a:t>تهیه ی نمونه ی اولیه </a:t>
            </a:r>
            <a:r>
              <a:rPr lang="fa-IR" sz="2000" dirty="0">
                <a:latin typeface="Times New Roman" panose="02020603050405020304" pitchFamily="18" charset="0"/>
                <a:cs typeface="B Nazanin" panose="00000400000000000000" pitchFamily="2" charset="-78"/>
              </a:rPr>
              <a:t>به نظر مناسب می آید، خیلی از کارهایی که انجام میدهیم همین طوری است.</a:t>
            </a:r>
          </a:p>
          <a:p>
            <a:pPr algn="r" rtl="1">
              <a:lnSpc>
                <a:spcPct val="100000"/>
              </a:lnSpc>
              <a:spcBef>
                <a:spcPts val="0"/>
              </a:spcBef>
              <a:spcAft>
                <a:spcPts val="500"/>
              </a:spcAft>
            </a:pPr>
            <a:r>
              <a:rPr lang="fa-IR" sz="2000" dirty="0">
                <a:latin typeface="Times New Roman" panose="02020603050405020304" pitchFamily="18" charset="0"/>
                <a:cs typeface="B Nazanin" panose="00000400000000000000" pitchFamily="2" charset="-78"/>
              </a:rPr>
              <a:t> </a:t>
            </a:r>
            <a:r>
              <a:rPr lang="fa-IR" sz="2000" b="1" dirty="0" err="1">
                <a:latin typeface="Times New Roman" panose="02020603050405020304" pitchFamily="18" charset="0"/>
                <a:cs typeface="B Nazanin" panose="00000400000000000000" pitchFamily="2" charset="-78"/>
              </a:rPr>
              <a:t>وینود</a:t>
            </a:r>
            <a:r>
              <a:rPr lang="fa-IR" sz="2000" b="1" dirty="0">
                <a:latin typeface="Times New Roman" panose="02020603050405020304" pitchFamily="18" charset="0"/>
                <a:cs typeface="B Nazanin" panose="00000400000000000000" pitchFamily="2" charset="-78"/>
              </a:rPr>
              <a:t>:</a:t>
            </a:r>
            <a:r>
              <a:rPr lang="fa-IR" sz="2000" dirty="0">
                <a:latin typeface="Times New Roman" panose="02020603050405020304" pitchFamily="18" charset="0"/>
                <a:cs typeface="B Nazanin" panose="00000400000000000000" pitchFamily="2" charset="-78"/>
              </a:rPr>
              <a:t> این موضوع مشکل ایجاد میکند من نگران این هستم که </a:t>
            </a:r>
            <a:r>
              <a:rPr lang="fa-IR" sz="2000" b="1" strike="sngStrike" dirty="0">
                <a:latin typeface="Times New Roman" panose="02020603050405020304" pitchFamily="18" charset="0"/>
                <a:cs typeface="B Nazanin" panose="00000400000000000000" pitchFamily="2" charset="-78"/>
              </a:rPr>
              <a:t>ساخت </a:t>
            </a:r>
            <a:r>
              <a:rPr lang="fa-IR" sz="2000" b="1" strike="sngStrike" dirty="0" err="1">
                <a:latin typeface="Times New Roman" panose="02020603050405020304" pitchFamily="18" charset="0"/>
                <a:cs typeface="B Nazanin" panose="00000400000000000000" pitchFamily="2" charset="-78"/>
              </a:rPr>
              <a:t>یافتگی</a:t>
            </a:r>
            <a:r>
              <a:rPr lang="fa-IR" sz="2000" b="1" strike="sngStrike" dirty="0">
                <a:latin typeface="Times New Roman" panose="02020603050405020304" pitchFamily="18" charset="0"/>
                <a:cs typeface="B Nazanin" panose="00000400000000000000" pitchFamily="2" charset="-78"/>
              </a:rPr>
              <a:t> </a:t>
            </a:r>
            <a:r>
              <a:rPr lang="fa-IR" sz="2000" dirty="0">
                <a:latin typeface="Times New Roman" panose="02020603050405020304" pitchFamily="18" charset="0"/>
                <a:cs typeface="B Nazanin" panose="00000400000000000000" pitchFamily="2" charset="-78"/>
              </a:rPr>
              <a:t>کافی را در اختیار ما قرار ندهد</a:t>
            </a:r>
          </a:p>
          <a:p>
            <a:pPr algn="r" rtl="1">
              <a:lnSpc>
                <a:spcPct val="100000"/>
              </a:lnSpc>
              <a:spcBef>
                <a:spcPts val="0"/>
              </a:spcBef>
              <a:spcAft>
                <a:spcPts val="500"/>
              </a:spcAft>
            </a:pPr>
            <a:r>
              <a:rPr lang="fa-IR" sz="2000" b="1" dirty="0" err="1">
                <a:latin typeface="Times New Roman" panose="02020603050405020304" pitchFamily="18" charset="0"/>
                <a:cs typeface="B Nazanin" panose="00000400000000000000" pitchFamily="2" charset="-78"/>
              </a:rPr>
              <a:t>داگ</a:t>
            </a:r>
            <a:r>
              <a:rPr lang="fa-IR" sz="2000" dirty="0">
                <a:latin typeface="Times New Roman" panose="02020603050405020304" pitchFamily="18" charset="0"/>
                <a:cs typeface="B Nazanin" panose="00000400000000000000" pitchFamily="2" charset="-78"/>
              </a:rPr>
              <a:t>: جای نگرانی نیست ما </a:t>
            </a:r>
            <a:r>
              <a:rPr lang="fa-IR" sz="2000" u="sng" dirty="0">
                <a:latin typeface="Times New Roman" panose="02020603050405020304" pitchFamily="18" charset="0"/>
                <a:cs typeface="B Nazanin" panose="00000400000000000000" pitchFamily="2" charset="-78"/>
              </a:rPr>
              <a:t>گزینه های زیاد</a:t>
            </a:r>
            <a:r>
              <a:rPr lang="fa-IR" sz="2000" dirty="0">
                <a:latin typeface="Times New Roman" panose="02020603050405020304" pitchFamily="18" charset="0"/>
                <a:cs typeface="B Nazanin" panose="00000400000000000000" pitchFamily="2" charset="-78"/>
              </a:rPr>
              <a:t>ی داریم و از شما میخواهم بهترین گزینه را برای تیم و برای پروژه انتخاب کنید.</a:t>
            </a:r>
            <a:endParaRPr lang="en-US" sz="2000" dirty="0"/>
          </a:p>
        </p:txBody>
      </p:sp>
      <p:sp>
        <p:nvSpPr>
          <p:cNvPr id="4" name="Slide Number Placeholder 3">
            <a:extLst>
              <a:ext uri="{FF2B5EF4-FFF2-40B4-BE49-F238E27FC236}">
                <a16:creationId xmlns:a16="http://schemas.microsoft.com/office/drawing/2014/main" id="{EE6AB8A6-6427-4EA6-BC2E-7E220017C911}"/>
              </a:ext>
            </a:extLst>
          </p:cNvPr>
          <p:cNvSpPr>
            <a:spLocks noGrp="1"/>
          </p:cNvSpPr>
          <p:nvPr>
            <p:ph type="sldNum" sz="quarter" idx="12"/>
          </p:nvPr>
        </p:nvSpPr>
        <p:spPr/>
        <p:txBody>
          <a:bodyPr/>
          <a:lstStyle/>
          <a:p>
            <a:fld id="{9B3A9CD7-4CFF-4125-A835-47EB38E090BC}" type="slidenum">
              <a:rPr lang="en-US" smtClean="0"/>
              <a:t>36</a:t>
            </a:fld>
            <a:endParaRPr lang="en-US"/>
          </a:p>
        </p:txBody>
      </p:sp>
      <p:sp>
        <p:nvSpPr>
          <p:cNvPr id="5" name="Title 1">
            <a:extLst>
              <a:ext uri="{FF2B5EF4-FFF2-40B4-BE49-F238E27FC236}">
                <a16:creationId xmlns:a16="http://schemas.microsoft.com/office/drawing/2014/main" id="{18CD63FC-ADDA-4D94-A867-F562B708D7A5}"/>
              </a:ext>
            </a:extLst>
          </p:cNvPr>
          <p:cNvSpPr>
            <a:spLocks noGrp="1"/>
          </p:cNvSpPr>
          <p:nvPr>
            <p:ph type="title"/>
          </p:nvPr>
        </p:nvSpPr>
        <p:spPr>
          <a:xfrm>
            <a:off x="838200" y="18255"/>
            <a:ext cx="10515600" cy="1325563"/>
          </a:xfrm>
        </p:spPr>
        <p:txBody>
          <a:bodyPr/>
          <a:lstStyle/>
          <a:p>
            <a:pPr algn="r" rtl="1"/>
            <a:r>
              <a:rPr lang="fa-IR" sz="3600" b="1" dirty="0">
                <a:solidFill>
                  <a:schemeClr val="bg1">
                    <a:lumMod val="50000"/>
                  </a:schemeClr>
                </a:solidFill>
                <a:cs typeface="B Nazanin" panose="00000400000000000000" pitchFamily="2" charset="-78"/>
              </a:rPr>
              <a:t>2-5 	مدل های فرآیند تجویزی (ادامه)      </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Tree>
    <p:extLst>
      <p:ext uri="{BB962C8B-B14F-4D97-AF65-F5344CB8AC3E}">
        <p14:creationId xmlns:p14="http://schemas.microsoft.com/office/powerpoint/2010/main" val="224839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54646D-2BEA-4F07-980E-4DAA09F7B538}"/>
              </a:ext>
            </a:extLst>
          </p:cNvPr>
          <p:cNvSpPr>
            <a:spLocks noGrp="1"/>
          </p:cNvSpPr>
          <p:nvPr>
            <p:ph idx="1"/>
          </p:nvPr>
        </p:nvSpPr>
        <p:spPr>
          <a:xfrm>
            <a:off x="172278" y="1113079"/>
            <a:ext cx="10929729" cy="5814253"/>
          </a:xfrm>
        </p:spPr>
        <p:txBody>
          <a:bodyPr>
            <a:normAutofit/>
          </a:bodyPr>
          <a:lstStyle/>
          <a:p>
            <a:pPr rtl="0">
              <a:spcBef>
                <a:spcPts val="0"/>
              </a:spcBef>
              <a:spcAft>
                <a:spcPts val="500"/>
              </a:spcAft>
            </a:pPr>
            <a:r>
              <a:rPr lang="fa-IR" sz="1800" b="0" i="0" u="none" strike="noStrike" dirty="0">
                <a:solidFill>
                  <a:srgbClr val="7A7F00"/>
                </a:solidFill>
                <a:effectLst/>
                <a:latin typeface="Arial" panose="020B0604020202020204" pitchFamily="34" charset="0"/>
              </a:rPr>
              <a:t>•</a:t>
            </a:r>
            <a:endParaRPr lang="fa-IR" sz="2400" b="0" dirty="0">
              <a:effectLst/>
            </a:endParaRPr>
          </a:p>
          <a:p>
            <a:pPr marL="0" indent="0" algn="r" rtl="1">
              <a:spcBef>
                <a:spcPts val="0"/>
              </a:spcBef>
              <a:spcAft>
                <a:spcPts val="500"/>
              </a:spcAft>
              <a:buNone/>
            </a:pPr>
            <a:r>
              <a:rPr lang="fa-IR" sz="2400" b="1" dirty="0">
                <a:latin typeface="Times New Roman" panose="02020603050405020304" pitchFamily="18" charset="0"/>
                <a:cs typeface="B Nazanin" panose="00000400000000000000" pitchFamily="2" charset="-78"/>
              </a:rPr>
              <a:t>۳</a:t>
            </a:r>
            <a:r>
              <a:rPr lang="fa-IR" sz="2400" dirty="0">
                <a:latin typeface="Times New Roman" panose="02020603050405020304" pitchFamily="18" charset="0"/>
                <a:cs typeface="B Nazanin" panose="00000400000000000000" pitchFamily="2" charset="-78"/>
              </a:rPr>
              <a:t>-۵-۲ مدل فرآیند </a:t>
            </a:r>
            <a:r>
              <a:rPr lang="fa-IR" sz="2400" b="1" dirty="0">
                <a:latin typeface="Times New Roman" panose="02020603050405020304" pitchFamily="18" charset="0"/>
                <a:cs typeface="B Nazanin" panose="00000400000000000000" pitchFamily="2" charset="-78"/>
              </a:rPr>
              <a:t>تکاملی (</a:t>
            </a:r>
            <a:r>
              <a:rPr lang="en-US" sz="2400" dirty="0">
                <a:latin typeface="Times New Roman" panose="02020603050405020304" pitchFamily="18" charset="0"/>
                <a:cs typeface="B Nazanin" panose="00000400000000000000" pitchFamily="2" charset="-78"/>
              </a:rPr>
              <a:t>Evolutionary process model</a:t>
            </a:r>
            <a:r>
              <a:rPr lang="fa-IR" sz="2400" dirty="0">
                <a:latin typeface="Times New Roman" panose="02020603050405020304" pitchFamily="18" charset="0"/>
                <a:cs typeface="B Nazanin" panose="00000400000000000000" pitchFamily="2" charset="-78"/>
              </a:rPr>
              <a:t>)</a:t>
            </a:r>
          </a:p>
          <a:p>
            <a:pPr marL="0" indent="0" algn="r" rtl="1">
              <a:spcBef>
                <a:spcPts val="0"/>
              </a:spcBef>
              <a:spcAft>
                <a:spcPts val="500"/>
              </a:spcAft>
              <a:buNone/>
            </a:pPr>
            <a:endParaRPr lang="fa-IR" sz="2400" dirty="0">
              <a:latin typeface="Times New Roman" panose="02020603050405020304" pitchFamily="18" charset="0"/>
              <a:cs typeface="B Nazanin" panose="00000400000000000000" pitchFamily="2" charset="-78"/>
            </a:endParaRPr>
          </a:p>
          <a:p>
            <a:pPr algn="r" rtl="1">
              <a:spcBef>
                <a:spcPts val="0"/>
              </a:spcBef>
              <a:spcAft>
                <a:spcPts val="500"/>
              </a:spcAft>
            </a:pPr>
            <a:r>
              <a:rPr lang="fa-IR" sz="2400" dirty="0">
                <a:latin typeface="Times New Roman" panose="02020603050405020304" pitchFamily="18" charset="0"/>
                <a:cs typeface="B Nazanin" panose="00000400000000000000" pitchFamily="2" charset="-78"/>
              </a:rPr>
              <a:t>نرم افزار به مرور زمان تکامل می یابد، </a:t>
            </a:r>
            <a:r>
              <a:rPr lang="fa-IR" sz="2400" b="1" u="sng" dirty="0">
                <a:latin typeface="Times New Roman" panose="02020603050405020304" pitchFamily="18" charset="0"/>
                <a:cs typeface="B Nazanin" panose="00000400000000000000" pitchFamily="2" charset="-78"/>
              </a:rPr>
              <a:t>نیازمندیهای</a:t>
            </a:r>
            <a:r>
              <a:rPr lang="fa-IR" sz="2400" u="sng" dirty="0">
                <a:latin typeface="Times New Roman" panose="02020603050405020304" pitchFamily="18" charset="0"/>
                <a:cs typeface="B Nazanin" panose="00000400000000000000" pitchFamily="2" charset="-78"/>
              </a:rPr>
              <a:t> محصول و کسب و کار حین توسعه </a:t>
            </a:r>
            <a:r>
              <a:rPr lang="fa-IR" sz="2400" b="1" u="sng" dirty="0">
                <a:latin typeface="Times New Roman" panose="02020603050405020304" pitchFamily="18" charset="0"/>
                <a:cs typeface="B Nazanin" panose="00000400000000000000" pitchFamily="2" charset="-78"/>
              </a:rPr>
              <a:t>تغییر</a:t>
            </a:r>
            <a:r>
              <a:rPr lang="fa-IR" sz="2400" u="sng" dirty="0">
                <a:latin typeface="Times New Roman" panose="02020603050405020304" pitchFamily="18" charset="0"/>
                <a:cs typeface="B Nazanin" panose="00000400000000000000" pitchFamily="2" charset="-78"/>
              </a:rPr>
              <a:t> میکند </a:t>
            </a:r>
            <a:r>
              <a:rPr lang="fa-IR" sz="2400" dirty="0">
                <a:latin typeface="Times New Roman" panose="02020603050405020304" pitchFamily="18" charset="0"/>
                <a:cs typeface="B Nazanin" panose="00000400000000000000" pitchFamily="2" charset="-78"/>
              </a:rPr>
              <a:t>و مسیر </a:t>
            </a:r>
            <a:r>
              <a:rPr lang="fa-IR" sz="2400" strike="sngStrike" dirty="0">
                <a:latin typeface="Times New Roman" panose="02020603050405020304" pitchFamily="18" charset="0"/>
                <a:cs typeface="B Nazanin" panose="00000400000000000000" pitchFamily="2" charset="-78"/>
              </a:rPr>
              <a:t>مستقیم</a:t>
            </a:r>
            <a:r>
              <a:rPr lang="fa-IR" sz="2400" dirty="0">
                <a:latin typeface="Times New Roman" panose="02020603050405020304" pitchFamily="18" charset="0"/>
                <a:cs typeface="B Nazanin" panose="00000400000000000000" pitchFamily="2" charset="-78"/>
              </a:rPr>
              <a:t> به سمت محصول نهایی را غیر واقعی میکند. </a:t>
            </a:r>
          </a:p>
          <a:p>
            <a:pPr marL="0" indent="0" algn="r" rtl="1">
              <a:spcBef>
                <a:spcPts val="0"/>
              </a:spcBef>
              <a:spcAft>
                <a:spcPts val="500"/>
              </a:spcAft>
              <a:buNone/>
            </a:pPr>
            <a:r>
              <a:rPr lang="fa-IR" sz="2400" dirty="0">
                <a:latin typeface="Times New Roman" panose="02020603050405020304" pitchFamily="18" charset="0"/>
                <a:cs typeface="B Nazanin" panose="00000400000000000000" pitchFamily="2" charset="-78"/>
              </a:rPr>
              <a:t>   از طرف دیگر، </a:t>
            </a:r>
            <a:r>
              <a:rPr lang="fa-IR" sz="2400" b="1" dirty="0">
                <a:latin typeface="Times New Roman" panose="02020603050405020304" pitchFamily="18" charset="0"/>
                <a:cs typeface="B Nazanin" panose="00000400000000000000" pitchFamily="2" charset="-78"/>
              </a:rPr>
              <a:t>ضرب </a:t>
            </a:r>
            <a:r>
              <a:rPr lang="fa-IR" sz="2400" b="1" dirty="0" err="1">
                <a:latin typeface="Times New Roman" panose="02020603050405020304" pitchFamily="18" charset="0"/>
                <a:cs typeface="B Nazanin" panose="00000400000000000000" pitchFamily="2" charset="-78"/>
              </a:rPr>
              <a:t>الاجل</a:t>
            </a:r>
            <a:r>
              <a:rPr lang="fa-IR" sz="2400" b="1" dirty="0">
                <a:latin typeface="Times New Roman" panose="02020603050405020304" pitchFamily="18" charset="0"/>
                <a:cs typeface="B Nazanin" panose="00000400000000000000" pitchFamily="2" charset="-78"/>
              </a:rPr>
              <a:t> بازار </a:t>
            </a:r>
            <a:r>
              <a:rPr lang="fa-IR" sz="2400" dirty="0">
                <a:latin typeface="Times New Roman" panose="02020603050405020304" pitchFamily="18" charset="0"/>
                <a:cs typeface="B Nazanin" panose="00000400000000000000" pitchFamily="2" charset="-78"/>
              </a:rPr>
              <a:t>ممکن است تکمیل محصول نرم افزاری جامع را </a:t>
            </a:r>
            <a:r>
              <a:rPr lang="fa-IR" sz="2400" dirty="0" err="1">
                <a:latin typeface="Times New Roman" panose="02020603050405020304" pitchFamily="18" charset="0"/>
                <a:cs typeface="B Nazanin" panose="00000400000000000000" pitchFamily="2" charset="-78"/>
              </a:rPr>
              <a:t>ناممکن</a:t>
            </a:r>
            <a:r>
              <a:rPr lang="fa-IR" sz="2400" dirty="0">
                <a:latin typeface="Times New Roman" panose="02020603050405020304" pitchFamily="18" charset="0"/>
                <a:cs typeface="B Nazanin" panose="00000400000000000000" pitchFamily="2" charset="-78"/>
              </a:rPr>
              <a:t> سازد. </a:t>
            </a:r>
          </a:p>
          <a:p>
            <a:pPr marL="0" indent="0" algn="r" rtl="1">
              <a:spcBef>
                <a:spcPts val="0"/>
              </a:spcBef>
              <a:spcAft>
                <a:spcPts val="500"/>
              </a:spcAft>
              <a:buNone/>
            </a:pPr>
            <a:endParaRPr lang="fa-IR" sz="2400" dirty="0">
              <a:latin typeface="Times New Roman" panose="02020603050405020304" pitchFamily="18" charset="0"/>
              <a:cs typeface="B Nazanin" panose="00000400000000000000" pitchFamily="2" charset="-78"/>
            </a:endParaRPr>
          </a:p>
          <a:p>
            <a:pPr algn="r" rtl="1">
              <a:spcBef>
                <a:spcPts val="0"/>
              </a:spcBef>
              <a:spcAft>
                <a:spcPts val="500"/>
              </a:spcAft>
            </a:pPr>
            <a:r>
              <a:rPr lang="fa-IR" sz="2400" dirty="0">
                <a:latin typeface="Times New Roman" panose="02020603050405020304" pitchFamily="18" charset="0"/>
                <a:cs typeface="B Nazanin" panose="00000400000000000000" pitchFamily="2" charset="-78"/>
              </a:rPr>
              <a:t>ممکن است بتوان </a:t>
            </a:r>
            <a:r>
              <a:rPr lang="fa-IR" sz="2400" b="1" u="sng" dirty="0">
                <a:latin typeface="Times New Roman" panose="02020603050405020304" pitchFamily="18" charset="0"/>
                <a:cs typeface="B Nazanin" panose="00000400000000000000" pitchFamily="2" charset="-78"/>
              </a:rPr>
              <a:t>نسخه ی محدودی از محصول </a:t>
            </a:r>
            <a:r>
              <a:rPr lang="fa-IR" sz="2400" u="sng" dirty="0">
                <a:latin typeface="Times New Roman" panose="02020603050405020304" pitchFamily="18" charset="0"/>
                <a:cs typeface="B Nazanin" panose="00000400000000000000" pitchFamily="2" charset="-78"/>
              </a:rPr>
              <a:t>را،</a:t>
            </a:r>
            <a:r>
              <a:rPr lang="fa-IR" sz="2400" b="1" u="sng" dirty="0">
                <a:latin typeface="Times New Roman" panose="02020603050405020304" pitchFamily="18" charset="0"/>
                <a:cs typeface="B Nazanin" panose="00000400000000000000" pitchFamily="2" charset="-78"/>
              </a:rPr>
              <a:t> </a:t>
            </a:r>
            <a:r>
              <a:rPr lang="fa-IR" sz="2400" u="sng" dirty="0">
                <a:latin typeface="Times New Roman" panose="02020603050405020304" pitchFamily="18" charset="0"/>
                <a:cs typeface="B Nazanin" panose="00000400000000000000" pitchFamily="2" charset="-78"/>
              </a:rPr>
              <a:t>برای اهداف رقابتی یا فشار کسب و کار تولید کرد</a:t>
            </a:r>
          </a:p>
          <a:p>
            <a:pPr marL="0" indent="0" algn="r" rtl="1">
              <a:spcBef>
                <a:spcPts val="0"/>
              </a:spcBef>
              <a:spcAft>
                <a:spcPts val="500"/>
              </a:spcAft>
              <a:buNone/>
            </a:pPr>
            <a:r>
              <a:rPr lang="fa-IR" sz="2400" u="sng" dirty="0">
                <a:latin typeface="Times New Roman" panose="02020603050405020304" pitchFamily="18" charset="0"/>
                <a:cs typeface="B Nazanin" panose="00000400000000000000" pitchFamily="2" charset="-78"/>
              </a:rPr>
              <a:t> و </a:t>
            </a:r>
            <a:r>
              <a:rPr lang="fa-IR" sz="2400" b="1" u="sng" dirty="0">
                <a:latin typeface="Times New Roman" panose="02020603050405020304" pitchFamily="18" charset="0"/>
                <a:cs typeface="B Nazanin" panose="00000400000000000000" pitchFamily="2" charset="-78"/>
              </a:rPr>
              <a:t>نسخه ی پالایش شده </a:t>
            </a:r>
            <a:r>
              <a:rPr lang="fa-IR" sz="2400" u="sng" dirty="0">
                <a:latin typeface="Times New Roman" panose="02020603050405020304" pitchFamily="18" charset="0"/>
                <a:cs typeface="B Nazanin" panose="00000400000000000000" pitchFamily="2" charset="-78"/>
              </a:rPr>
              <a:t>را پس از درک کامل ویژگیهای سیستم ارائه داد.</a:t>
            </a:r>
          </a:p>
          <a:p>
            <a:pPr algn="r" rtl="1">
              <a:spcBef>
                <a:spcPts val="0"/>
              </a:spcBef>
              <a:spcAft>
                <a:spcPts val="500"/>
              </a:spcAft>
            </a:pPr>
            <a:r>
              <a:rPr lang="fa-IR" sz="2400" dirty="0">
                <a:latin typeface="Times New Roman" panose="02020603050405020304" pitchFamily="18" charset="0"/>
                <a:cs typeface="B Nazanin" panose="00000400000000000000" pitchFamily="2" charset="-78"/>
              </a:rPr>
              <a:t>در چنین وضعیتی به یک مدل فرآیند نیاز دارید که صریحاً </a:t>
            </a:r>
            <a:r>
              <a:rPr lang="fa-IR" sz="2400" u="sng" dirty="0">
                <a:latin typeface="Times New Roman" panose="02020603050405020304" pitchFamily="18" charset="0"/>
                <a:cs typeface="B Nazanin" panose="00000400000000000000" pitchFamily="2" charset="-78"/>
              </a:rPr>
              <a:t>برای محصولی مناسب است که </a:t>
            </a:r>
            <a:r>
              <a:rPr lang="fa-IR" sz="2400" b="1" u="sng" dirty="0">
                <a:latin typeface="Times New Roman" panose="02020603050405020304" pitchFamily="18" charset="0"/>
                <a:cs typeface="B Nazanin" panose="00000400000000000000" pitchFamily="2" charset="-78"/>
              </a:rPr>
              <a:t>رشد و تغییر </a:t>
            </a:r>
            <a:r>
              <a:rPr lang="fa-IR" sz="2400" u="sng" dirty="0">
                <a:latin typeface="Times New Roman" panose="02020603050405020304" pitchFamily="18" charset="0"/>
                <a:cs typeface="B Nazanin" panose="00000400000000000000" pitchFamily="2" charset="-78"/>
              </a:rPr>
              <a:t>کند.</a:t>
            </a:r>
          </a:p>
          <a:p>
            <a:pPr algn="r" rtl="1">
              <a:spcBef>
                <a:spcPts val="0"/>
              </a:spcBef>
              <a:spcAft>
                <a:spcPts val="500"/>
              </a:spcAft>
            </a:pPr>
            <a:endParaRPr lang="fa-IR" sz="2400" u="sng" dirty="0">
              <a:latin typeface="Times New Roman" panose="02020603050405020304" pitchFamily="18" charset="0"/>
              <a:cs typeface="B Nazanin" panose="00000400000000000000" pitchFamily="2" charset="-78"/>
            </a:endParaRPr>
          </a:p>
          <a:p>
            <a:pPr algn="r" rtl="1">
              <a:spcBef>
                <a:spcPts val="0"/>
              </a:spcBef>
              <a:spcAft>
                <a:spcPts val="500"/>
              </a:spcAft>
            </a:pPr>
            <a:r>
              <a:rPr lang="fa-IR" sz="2400" u="sng" dirty="0">
                <a:latin typeface="Times New Roman" panose="02020603050405020304" pitchFamily="18" charset="0"/>
                <a:cs typeface="B Nazanin" panose="00000400000000000000" pitchFamily="2" charset="-78"/>
              </a:rPr>
              <a:t>مدل </a:t>
            </a:r>
            <a:r>
              <a:rPr lang="fa-IR" sz="2400" b="1" u="sng" dirty="0">
                <a:latin typeface="Times New Roman" panose="02020603050405020304" pitchFamily="18" charset="0"/>
                <a:cs typeface="B Nazanin" panose="00000400000000000000" pitchFamily="2" charset="-78"/>
              </a:rPr>
              <a:t>مارپیچی، </a:t>
            </a:r>
            <a:r>
              <a:rPr lang="fa-IR" sz="2400" u="sng" dirty="0">
                <a:latin typeface="Times New Roman" panose="02020603050405020304" pitchFamily="18" charset="0"/>
                <a:cs typeface="B Nazanin" panose="00000400000000000000" pitchFamily="2" charset="-78"/>
              </a:rPr>
              <a:t>یک مدل فرآیند نرم افزاری </a:t>
            </a:r>
            <a:r>
              <a:rPr lang="fa-IR" sz="2400" b="1" u="sng" dirty="0">
                <a:latin typeface="Times New Roman" panose="02020603050405020304" pitchFamily="18" charset="0"/>
                <a:cs typeface="B Nazanin" panose="00000400000000000000" pitchFamily="2" charset="-78"/>
              </a:rPr>
              <a:t>تکاملی</a:t>
            </a:r>
            <a:r>
              <a:rPr lang="fa-IR" sz="2400" u="sng" dirty="0">
                <a:latin typeface="Times New Roman" panose="02020603050405020304" pitchFamily="18" charset="0"/>
                <a:cs typeface="B Nazanin" panose="00000400000000000000" pitchFamily="2" charset="-78"/>
              </a:rPr>
              <a:t> است که ماهیت </a:t>
            </a:r>
            <a:r>
              <a:rPr lang="fa-IR" sz="2400" b="1" u="sng" dirty="0">
                <a:latin typeface="Times New Roman" panose="02020603050405020304" pitchFamily="18" charset="0"/>
                <a:cs typeface="B Nazanin" panose="00000400000000000000" pitchFamily="2" charset="-78"/>
              </a:rPr>
              <a:t>تکراری</a:t>
            </a:r>
            <a:r>
              <a:rPr lang="fa-IR" sz="2400" u="sng" dirty="0">
                <a:latin typeface="Times New Roman" panose="02020603050405020304" pitchFamily="18" charset="0"/>
                <a:cs typeface="B Nazanin" panose="00000400000000000000" pitchFamily="2" charset="-78"/>
              </a:rPr>
              <a:t> مدل </a:t>
            </a:r>
            <a:r>
              <a:rPr lang="fa-IR" sz="2400" b="1" u="sng" dirty="0">
                <a:latin typeface="Times New Roman" panose="02020603050405020304" pitchFamily="18" charset="0"/>
                <a:cs typeface="B Nazanin" panose="00000400000000000000" pitchFamily="2" charset="-78"/>
              </a:rPr>
              <a:t>ساخت نمونه اولیه </a:t>
            </a:r>
            <a:r>
              <a:rPr lang="fa-IR" sz="2400" u="sng" dirty="0">
                <a:latin typeface="Times New Roman" panose="02020603050405020304" pitchFamily="18" charset="0"/>
                <a:cs typeface="B Nazanin" panose="00000400000000000000" pitchFamily="2" charset="-78"/>
              </a:rPr>
              <a:t>را با جنبه های کنترلی و سیستماتیک مدل ترتیبی </a:t>
            </a:r>
            <a:r>
              <a:rPr lang="fa-IR" sz="2400" b="1" u="sng" dirty="0">
                <a:latin typeface="Times New Roman" panose="02020603050405020304" pitchFamily="18" charset="0"/>
                <a:cs typeface="B Nazanin" panose="00000400000000000000" pitchFamily="2" charset="-78"/>
              </a:rPr>
              <a:t>خطی</a:t>
            </a:r>
            <a:r>
              <a:rPr lang="fa-IR" sz="2400" u="sng" dirty="0">
                <a:latin typeface="Times New Roman" panose="02020603050405020304" pitchFamily="18" charset="0"/>
                <a:cs typeface="B Nazanin" panose="00000400000000000000" pitchFamily="2" charset="-78"/>
              </a:rPr>
              <a:t> (</a:t>
            </a:r>
            <a:r>
              <a:rPr lang="fa-IR" sz="2400" b="1" u="sng" dirty="0" err="1">
                <a:latin typeface="Times New Roman" panose="02020603050405020304" pitchFamily="18" charset="0"/>
                <a:cs typeface="B Nazanin" panose="00000400000000000000" pitchFamily="2" charset="-78"/>
              </a:rPr>
              <a:t>آبشاری</a:t>
            </a:r>
            <a:r>
              <a:rPr lang="fa-IR" sz="2400" u="sng" dirty="0">
                <a:latin typeface="Times New Roman" panose="02020603050405020304" pitchFamily="18" charset="0"/>
                <a:cs typeface="B Nazanin" panose="00000400000000000000" pitchFamily="2" charset="-78"/>
              </a:rPr>
              <a:t>) تلفیق میکند. </a:t>
            </a:r>
          </a:p>
          <a:p>
            <a:pPr algn="r" rtl="1">
              <a:spcBef>
                <a:spcPts val="0"/>
              </a:spcBef>
              <a:spcAft>
                <a:spcPts val="500"/>
              </a:spcAft>
            </a:pPr>
            <a:endParaRPr lang="fa-IR" sz="2400" u="sng" dirty="0">
              <a:latin typeface="Times New Roman" panose="02020603050405020304" pitchFamily="18" charset="0"/>
              <a:cs typeface="B Nazanin" panose="00000400000000000000" pitchFamily="2" charset="-78"/>
            </a:endParaRPr>
          </a:p>
          <a:p>
            <a:pPr algn="r" rtl="1">
              <a:spcBef>
                <a:spcPts val="0"/>
              </a:spcBef>
              <a:spcAft>
                <a:spcPts val="500"/>
              </a:spcAft>
            </a:pPr>
            <a:r>
              <a:rPr lang="fa-IR" sz="2400" dirty="0">
                <a:latin typeface="Times New Roman" panose="02020603050405020304" pitchFamily="18" charset="0"/>
                <a:cs typeface="B Nazanin" panose="00000400000000000000" pitchFamily="2" charset="-78"/>
              </a:rPr>
              <a:t>این مدل پتانسیل لازم برای </a:t>
            </a:r>
            <a:r>
              <a:rPr lang="fa-IR" sz="2400" u="sng" dirty="0">
                <a:latin typeface="Times New Roman" panose="02020603050405020304" pitchFamily="18" charset="0"/>
                <a:cs typeface="B Nazanin" panose="00000400000000000000" pitchFamily="2" charset="-78"/>
              </a:rPr>
              <a:t>بسط سریع نسخه های تکاملی نرم افزار </a:t>
            </a:r>
            <a:r>
              <a:rPr lang="fa-IR" sz="2400" dirty="0">
                <a:latin typeface="Times New Roman" panose="02020603050405020304" pitchFamily="18" charset="0"/>
                <a:cs typeface="B Nazanin" panose="00000400000000000000" pitchFamily="2" charset="-78"/>
              </a:rPr>
              <a:t>را دارا است.</a:t>
            </a:r>
          </a:p>
        </p:txBody>
      </p:sp>
      <p:sp>
        <p:nvSpPr>
          <p:cNvPr id="4" name="Slide Number Placeholder 3">
            <a:extLst>
              <a:ext uri="{FF2B5EF4-FFF2-40B4-BE49-F238E27FC236}">
                <a16:creationId xmlns:a16="http://schemas.microsoft.com/office/drawing/2014/main" id="{5711DB0A-B0AB-4070-B59E-57FC99E1B02D}"/>
              </a:ext>
            </a:extLst>
          </p:cNvPr>
          <p:cNvSpPr>
            <a:spLocks noGrp="1"/>
          </p:cNvSpPr>
          <p:nvPr>
            <p:ph type="sldNum" sz="quarter" idx="12"/>
          </p:nvPr>
        </p:nvSpPr>
        <p:spPr/>
        <p:txBody>
          <a:bodyPr/>
          <a:lstStyle/>
          <a:p>
            <a:fld id="{9B3A9CD7-4CFF-4125-A835-47EB38E090BC}" type="slidenum">
              <a:rPr lang="en-US" smtClean="0"/>
              <a:t>37</a:t>
            </a:fld>
            <a:endParaRPr lang="en-US"/>
          </a:p>
        </p:txBody>
      </p:sp>
      <p:sp>
        <p:nvSpPr>
          <p:cNvPr id="5" name="Title 1">
            <a:extLst>
              <a:ext uri="{FF2B5EF4-FFF2-40B4-BE49-F238E27FC236}">
                <a16:creationId xmlns:a16="http://schemas.microsoft.com/office/drawing/2014/main" id="{711BCEF9-83DC-4CC3-8A6E-F714B0046A7F}"/>
              </a:ext>
            </a:extLst>
          </p:cNvPr>
          <p:cNvSpPr>
            <a:spLocks noGrp="1"/>
          </p:cNvSpPr>
          <p:nvPr>
            <p:ph type="title"/>
          </p:nvPr>
        </p:nvSpPr>
        <p:spPr>
          <a:xfrm>
            <a:off x="930966" y="-109539"/>
            <a:ext cx="10515600" cy="1325563"/>
          </a:xfrm>
        </p:spPr>
        <p:txBody>
          <a:bodyPr/>
          <a:lstStyle/>
          <a:p>
            <a:pPr algn="r" rtl="1"/>
            <a:r>
              <a:rPr lang="fa-IR" sz="3600" b="1" dirty="0">
                <a:solidFill>
                  <a:schemeClr val="bg1">
                    <a:lumMod val="50000"/>
                  </a:schemeClr>
                </a:solidFill>
                <a:cs typeface="B Nazanin" panose="00000400000000000000" pitchFamily="2" charset="-78"/>
              </a:rPr>
              <a:t>2-5 	مدل های فرآیند تجویزی (ادامه)</a:t>
            </a:r>
            <a:endParaRPr lang="en-US" dirty="0"/>
          </a:p>
        </p:txBody>
      </p:sp>
      <p:pic>
        <p:nvPicPr>
          <p:cNvPr id="6" name="Content Placeholder 5">
            <a:extLst>
              <a:ext uri="{FF2B5EF4-FFF2-40B4-BE49-F238E27FC236}">
                <a16:creationId xmlns:a16="http://schemas.microsoft.com/office/drawing/2014/main" id="{20081235-4A90-4ED5-9765-D0719C8F4FED}"/>
              </a:ext>
            </a:extLst>
          </p:cNvPr>
          <p:cNvPicPr>
            <a:picLocks noChangeAspect="1"/>
          </p:cNvPicPr>
          <p:nvPr/>
        </p:nvPicPr>
        <p:blipFill rotWithShape="1">
          <a:blip r:embed="rId2"/>
          <a:srcRect l="15827" t="4301"/>
          <a:stretch/>
        </p:blipFill>
        <p:spPr>
          <a:xfrm>
            <a:off x="745434" y="18255"/>
            <a:ext cx="3052309" cy="2196000"/>
          </a:xfrm>
          <a:prstGeom prst="rect">
            <a:avLst/>
          </a:prstGeom>
        </p:spPr>
      </p:pic>
    </p:spTree>
    <p:extLst>
      <p:ext uri="{BB962C8B-B14F-4D97-AF65-F5344CB8AC3E}">
        <p14:creationId xmlns:p14="http://schemas.microsoft.com/office/powerpoint/2010/main" val="2543136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54646D-2BEA-4F07-980E-4DAA09F7B538}"/>
              </a:ext>
            </a:extLst>
          </p:cNvPr>
          <p:cNvSpPr>
            <a:spLocks noGrp="1"/>
          </p:cNvSpPr>
          <p:nvPr>
            <p:ph idx="1"/>
          </p:nvPr>
        </p:nvSpPr>
        <p:spPr>
          <a:xfrm>
            <a:off x="145774" y="1149763"/>
            <a:ext cx="11102008" cy="5814253"/>
          </a:xfrm>
        </p:spPr>
        <p:txBody>
          <a:bodyPr>
            <a:normAutofit/>
          </a:bodyPr>
          <a:lstStyle/>
          <a:p>
            <a:pPr marL="0" indent="0" algn="r" rtl="1">
              <a:spcBef>
                <a:spcPts val="0"/>
              </a:spcBef>
              <a:spcAft>
                <a:spcPts val="500"/>
              </a:spcAft>
              <a:buNone/>
            </a:pPr>
            <a:endParaRPr lang="fa-IR" sz="2400" dirty="0">
              <a:latin typeface="Times New Roman" panose="02020603050405020304" pitchFamily="18" charset="0"/>
              <a:cs typeface="B Nazanin" panose="00000400000000000000" pitchFamily="2" charset="-78"/>
            </a:endParaRPr>
          </a:p>
          <a:p>
            <a:pPr algn="r" rtl="1">
              <a:lnSpc>
                <a:spcPct val="100000"/>
              </a:lnSpc>
              <a:spcBef>
                <a:spcPts val="0"/>
              </a:spcBef>
              <a:spcAft>
                <a:spcPts val="500"/>
              </a:spcAft>
            </a:pPr>
            <a:r>
              <a:rPr lang="fa-IR" sz="2400" dirty="0">
                <a:latin typeface="Times New Roman" panose="02020603050405020304" pitchFamily="18" charset="0"/>
                <a:cs typeface="B Nazanin" panose="00000400000000000000" pitchFamily="2" charset="-78"/>
              </a:rPr>
              <a:t>با استفاده از مدل </a:t>
            </a:r>
            <a:r>
              <a:rPr lang="fa-IR" sz="2400" b="1" dirty="0">
                <a:latin typeface="Times New Roman" panose="02020603050405020304" pitchFamily="18" charset="0"/>
                <a:cs typeface="B Nazanin" panose="00000400000000000000" pitchFamily="2" charset="-78"/>
              </a:rPr>
              <a:t>مارپیچی</a:t>
            </a:r>
            <a:r>
              <a:rPr lang="fa-IR" sz="2400" dirty="0">
                <a:latin typeface="Times New Roman" panose="02020603050405020304" pitchFamily="18" charset="0"/>
                <a:cs typeface="B Nazanin" panose="00000400000000000000" pitchFamily="2" charset="-78"/>
              </a:rPr>
              <a:t>، نرم افزار به صورت </a:t>
            </a:r>
            <a:r>
              <a:rPr lang="fa-IR" sz="2400" b="1" dirty="0">
                <a:latin typeface="Times New Roman" panose="02020603050405020304" pitchFamily="18" charset="0"/>
                <a:cs typeface="B Nazanin" panose="00000400000000000000" pitchFamily="2" charset="-78"/>
              </a:rPr>
              <a:t>یک سری نسخه های تکاملی </a:t>
            </a:r>
            <a:r>
              <a:rPr lang="fa-IR" sz="2400" dirty="0">
                <a:latin typeface="Times New Roman" panose="02020603050405020304" pitchFamily="18" charset="0"/>
                <a:cs typeface="B Nazanin" panose="00000400000000000000" pitchFamily="2" charset="-78"/>
              </a:rPr>
              <a:t>توسعه می یابد.</a:t>
            </a:r>
          </a:p>
          <a:p>
            <a:pPr marL="457200" lvl="1" indent="0" algn="r" rtl="1">
              <a:lnSpc>
                <a:spcPct val="100000"/>
              </a:lnSpc>
              <a:spcBef>
                <a:spcPts val="0"/>
              </a:spcBef>
              <a:spcAft>
                <a:spcPts val="500"/>
              </a:spcAft>
              <a:buNone/>
            </a:pPr>
            <a:r>
              <a:rPr lang="fa-IR" sz="2000" dirty="0">
                <a:latin typeface="Times New Roman" panose="02020603050405020304" pitchFamily="18" charset="0"/>
                <a:cs typeface="B Nazanin" panose="00000400000000000000" pitchFamily="2" charset="-78"/>
              </a:rPr>
              <a:t> طی نخستین دورهای تکرار، نسخه ی تکاملی ممکن است یک مدل یا یک نمونه ی اولیه باشد </a:t>
            </a:r>
          </a:p>
          <a:p>
            <a:pPr marL="457200" lvl="1" indent="0" algn="r" rtl="1">
              <a:lnSpc>
                <a:spcPct val="100000"/>
              </a:lnSpc>
              <a:spcBef>
                <a:spcPts val="0"/>
              </a:spcBef>
              <a:spcAft>
                <a:spcPts val="500"/>
              </a:spcAft>
              <a:buNone/>
            </a:pPr>
            <a:r>
              <a:rPr lang="fa-IR" sz="2000" dirty="0">
                <a:latin typeface="Times New Roman" panose="02020603050405020304" pitchFamily="18" charset="0"/>
                <a:cs typeface="B Nazanin" panose="00000400000000000000" pitchFamily="2" charset="-78"/>
              </a:rPr>
              <a:t>طی </a:t>
            </a:r>
            <a:r>
              <a:rPr lang="fa-IR" sz="2000" dirty="0" err="1">
                <a:latin typeface="Times New Roman" panose="02020603050405020304" pitchFamily="18" charset="0"/>
                <a:cs typeface="B Nazanin" panose="00000400000000000000" pitchFamily="2" charset="-78"/>
              </a:rPr>
              <a:t>تکرارهای</a:t>
            </a:r>
            <a:r>
              <a:rPr lang="fa-IR" sz="2000" dirty="0">
                <a:latin typeface="Times New Roman" panose="02020603050405020304" pitchFamily="18" charset="0"/>
                <a:cs typeface="B Nazanin" panose="00000400000000000000" pitchFamily="2" charset="-78"/>
              </a:rPr>
              <a:t> بعدی، هر بار نسخه های کاملتری از سیستم مهندسی شده تولید میشود.</a:t>
            </a:r>
          </a:p>
          <a:p>
            <a:pPr marL="457200" lvl="1" indent="0" algn="r" rtl="1">
              <a:lnSpc>
                <a:spcPct val="100000"/>
              </a:lnSpc>
              <a:spcBef>
                <a:spcPts val="0"/>
              </a:spcBef>
              <a:spcAft>
                <a:spcPts val="500"/>
              </a:spcAft>
              <a:buNone/>
            </a:pPr>
            <a:endParaRPr lang="fa-IR" sz="2000" dirty="0">
              <a:latin typeface="Times New Roman" panose="02020603050405020304" pitchFamily="18" charset="0"/>
              <a:cs typeface="B Nazanin" panose="00000400000000000000" pitchFamily="2" charset="-78"/>
            </a:endParaRPr>
          </a:p>
          <a:p>
            <a:pPr algn="r" rtl="1">
              <a:lnSpc>
                <a:spcPct val="100000"/>
              </a:lnSpc>
              <a:spcBef>
                <a:spcPts val="0"/>
              </a:spcBef>
              <a:spcAft>
                <a:spcPts val="500"/>
              </a:spcAft>
            </a:pPr>
            <a:r>
              <a:rPr lang="fa-IR" sz="2400" dirty="0">
                <a:latin typeface="Times New Roman" panose="02020603050405020304" pitchFamily="18" charset="0"/>
                <a:cs typeface="B Nazanin" panose="00000400000000000000" pitchFamily="2" charset="-78"/>
              </a:rPr>
              <a:t>مدل </a:t>
            </a:r>
            <a:r>
              <a:rPr lang="fa-IR" sz="2400" b="1" dirty="0">
                <a:latin typeface="Times New Roman" panose="02020603050405020304" pitchFamily="18" charset="0"/>
                <a:cs typeface="B Nazanin" panose="00000400000000000000" pitchFamily="2" charset="-78"/>
              </a:rPr>
              <a:t>مارپیچی</a:t>
            </a:r>
            <a:r>
              <a:rPr lang="fa-IR" sz="2400" dirty="0">
                <a:latin typeface="Times New Roman" panose="02020603050405020304" pitchFamily="18" charset="0"/>
                <a:cs typeface="B Nazanin" panose="00000400000000000000" pitchFamily="2" charset="-78"/>
              </a:rPr>
              <a:t> به </a:t>
            </a:r>
            <a:r>
              <a:rPr lang="fa-IR" sz="2400" b="1" dirty="0">
                <a:latin typeface="Times New Roman" panose="02020603050405020304" pitchFamily="18" charset="0"/>
                <a:cs typeface="B Nazanin" panose="00000400000000000000" pitchFamily="2" charset="-78"/>
              </a:rPr>
              <a:t>چند فعالیت چارچوبی </a:t>
            </a:r>
            <a:r>
              <a:rPr lang="fa-IR" sz="2400" dirty="0">
                <a:latin typeface="Times New Roman" panose="02020603050405020304" pitchFamily="18" charset="0"/>
                <a:cs typeface="B Nazanin" panose="00000400000000000000" pitchFamily="2" charset="-78"/>
              </a:rPr>
              <a:t>تقسیم میشود که تیم نرم افزار آنها را تعریف میکند. </a:t>
            </a:r>
          </a:p>
          <a:p>
            <a:pPr algn="r" rtl="1">
              <a:lnSpc>
                <a:spcPct val="100000"/>
              </a:lnSpc>
              <a:spcBef>
                <a:spcPts val="0"/>
              </a:spcBef>
              <a:spcAft>
                <a:spcPts val="500"/>
              </a:spcAft>
            </a:pPr>
            <a:r>
              <a:rPr lang="fa-IR" sz="2400" dirty="0">
                <a:latin typeface="Times New Roman" panose="02020603050405020304" pitchFamily="18" charset="0"/>
                <a:cs typeface="B Nazanin" panose="00000400000000000000" pitchFamily="2" charset="-78"/>
              </a:rPr>
              <a:t>هر یک از فعالیتهای چارچوبی نشانگر </a:t>
            </a:r>
            <a:r>
              <a:rPr lang="fa-IR" sz="2400" b="1" dirty="0">
                <a:latin typeface="Times New Roman" panose="02020603050405020304" pitchFamily="18" charset="0"/>
                <a:cs typeface="B Nazanin" panose="00000400000000000000" pitchFamily="2" charset="-78"/>
              </a:rPr>
              <a:t>یک قطعه از مسیر مارپیچی </a:t>
            </a:r>
            <a:r>
              <a:rPr lang="fa-IR" sz="2400" dirty="0">
                <a:latin typeface="Times New Roman" panose="02020603050405020304" pitchFamily="18" charset="0"/>
                <a:cs typeface="B Nazanin" panose="00000400000000000000" pitchFamily="2" charset="-78"/>
              </a:rPr>
              <a:t>نشان داده شده در </a:t>
            </a:r>
            <a:r>
              <a:rPr lang="fa-IR" sz="2400" b="1" dirty="0">
                <a:latin typeface="Times New Roman" panose="02020603050405020304" pitchFamily="18" charset="0"/>
                <a:cs typeface="B Nazanin" panose="00000400000000000000" pitchFamily="2" charset="-78"/>
              </a:rPr>
              <a:t>شکل ۵-۲ </a:t>
            </a:r>
            <a:r>
              <a:rPr lang="fa-IR" sz="2400" dirty="0">
                <a:latin typeface="Times New Roman" panose="02020603050405020304" pitchFamily="18" charset="0"/>
                <a:cs typeface="B Nazanin" panose="00000400000000000000" pitchFamily="2" charset="-78"/>
              </a:rPr>
              <a:t>است. </a:t>
            </a:r>
          </a:p>
          <a:p>
            <a:pPr algn="r" rtl="1">
              <a:lnSpc>
                <a:spcPct val="100000"/>
              </a:lnSpc>
              <a:spcBef>
                <a:spcPts val="0"/>
              </a:spcBef>
              <a:spcAft>
                <a:spcPts val="500"/>
              </a:spcAft>
            </a:pPr>
            <a:endParaRPr lang="fa-IR" sz="2400" dirty="0">
              <a:latin typeface="Times New Roman" panose="02020603050405020304" pitchFamily="18" charset="0"/>
              <a:cs typeface="B Nazanin" panose="00000400000000000000" pitchFamily="2" charset="-78"/>
            </a:endParaRPr>
          </a:p>
          <a:p>
            <a:pPr algn="r" rtl="1">
              <a:lnSpc>
                <a:spcPct val="100000"/>
              </a:lnSpc>
              <a:spcBef>
                <a:spcPts val="0"/>
              </a:spcBef>
              <a:spcAft>
                <a:spcPts val="500"/>
              </a:spcAft>
            </a:pPr>
            <a:r>
              <a:rPr lang="fa-IR" sz="2400" dirty="0">
                <a:latin typeface="Times New Roman" panose="02020603050405020304" pitchFamily="18" charset="0"/>
                <a:cs typeface="B Nazanin" panose="00000400000000000000" pitchFamily="2" charset="-78"/>
              </a:rPr>
              <a:t>با شروع این فرآیند تکاملی، تیم نرم افزاری </a:t>
            </a:r>
            <a:r>
              <a:rPr lang="fa-IR" sz="2400" dirty="0" err="1">
                <a:latin typeface="Times New Roman" panose="02020603050405020304" pitchFamily="18" charset="0"/>
                <a:cs typeface="B Nazanin" panose="00000400000000000000" pitchFamily="2" charset="-78"/>
              </a:rPr>
              <a:t>فعالیتهایی</a:t>
            </a:r>
            <a:r>
              <a:rPr lang="fa-IR" sz="2400" dirty="0">
                <a:latin typeface="Times New Roman" panose="02020603050405020304" pitchFamily="18" charset="0"/>
                <a:cs typeface="B Nazanin" panose="00000400000000000000" pitchFamily="2" charset="-78"/>
              </a:rPr>
              <a:t> را اجرا میکند که </a:t>
            </a:r>
            <a:r>
              <a:rPr lang="fa-IR" sz="2400" b="1" dirty="0">
                <a:latin typeface="Times New Roman" panose="02020603050405020304" pitchFamily="18" charset="0"/>
                <a:cs typeface="B Nazanin" panose="00000400000000000000" pitchFamily="2" charset="-78"/>
              </a:rPr>
              <a:t>در یک دور از مارپیچ در جهت </a:t>
            </a:r>
            <a:r>
              <a:rPr lang="fa-IR" sz="2400" b="1" dirty="0" err="1">
                <a:latin typeface="Times New Roman" panose="02020603050405020304" pitchFamily="18" charset="0"/>
                <a:cs typeface="B Nazanin" panose="00000400000000000000" pitchFamily="2" charset="-78"/>
              </a:rPr>
              <a:t>ساعتگرد</a:t>
            </a:r>
            <a:r>
              <a:rPr lang="fa-IR" sz="2400" b="1" dirty="0">
                <a:latin typeface="Times New Roman" panose="02020603050405020304" pitchFamily="18" charset="0"/>
                <a:cs typeface="B Nazanin" panose="00000400000000000000" pitchFamily="2" charset="-78"/>
              </a:rPr>
              <a:t> و با شروع از مرکز</a:t>
            </a:r>
            <a:r>
              <a:rPr lang="fa-IR" sz="2400" dirty="0">
                <a:latin typeface="Times New Roman" panose="02020603050405020304" pitchFamily="18" charset="0"/>
                <a:cs typeface="B Nazanin" panose="00000400000000000000" pitchFamily="2" charset="-78"/>
              </a:rPr>
              <a:t> تعیین </a:t>
            </a:r>
            <a:r>
              <a:rPr lang="fa-IR" sz="2400" dirty="0" err="1">
                <a:latin typeface="Times New Roman" panose="02020603050405020304" pitchFamily="18" charset="0"/>
                <a:cs typeface="B Nazanin" panose="00000400000000000000" pitchFamily="2" charset="-78"/>
              </a:rPr>
              <a:t>می.شود</a:t>
            </a:r>
            <a:r>
              <a:rPr lang="fa-IR" sz="2400" dirty="0">
                <a:latin typeface="Times New Roman" panose="02020603050405020304" pitchFamily="18" charset="0"/>
                <a:cs typeface="B Nazanin" panose="00000400000000000000" pitchFamily="2" charset="-78"/>
              </a:rPr>
              <a:t> </a:t>
            </a:r>
          </a:p>
          <a:p>
            <a:pPr algn="r" rtl="1">
              <a:lnSpc>
                <a:spcPct val="100000"/>
              </a:lnSpc>
              <a:spcBef>
                <a:spcPts val="0"/>
              </a:spcBef>
              <a:spcAft>
                <a:spcPts val="500"/>
              </a:spcAft>
            </a:pPr>
            <a:r>
              <a:rPr lang="fa-IR" sz="2400" b="1" dirty="0">
                <a:latin typeface="Times New Roman" panose="02020603050405020304" pitchFamily="18" charset="0"/>
                <a:cs typeface="B Nazanin" panose="00000400000000000000" pitchFamily="2" charset="-78"/>
              </a:rPr>
              <a:t>هزینه</a:t>
            </a:r>
            <a:r>
              <a:rPr lang="fa-IR" sz="2400" dirty="0">
                <a:latin typeface="Times New Roman" panose="02020603050405020304" pitchFamily="18" charset="0"/>
                <a:cs typeface="B Nazanin" panose="00000400000000000000" pitchFamily="2" charset="-78"/>
              </a:rPr>
              <a:t> و </a:t>
            </a:r>
            <a:r>
              <a:rPr lang="fa-IR" sz="2400" b="1" dirty="0">
                <a:latin typeface="Times New Roman" panose="02020603050405020304" pitchFamily="18" charset="0"/>
                <a:cs typeface="B Nazanin" panose="00000400000000000000" pitchFamily="2" charset="-78"/>
              </a:rPr>
              <a:t>زمان بندی و </a:t>
            </a:r>
            <a:r>
              <a:rPr lang="fa-IR" sz="2400" dirty="0">
                <a:latin typeface="Times New Roman" panose="02020603050405020304" pitchFamily="18" charset="0"/>
                <a:cs typeface="B Nazanin" panose="00000400000000000000" pitchFamily="2" charset="-78"/>
              </a:rPr>
              <a:t>همینطور</a:t>
            </a:r>
            <a:r>
              <a:rPr lang="fa-IR" sz="2400" b="1" dirty="0">
                <a:latin typeface="Times New Roman" panose="02020603050405020304" pitchFamily="18" charset="0"/>
                <a:cs typeface="B Nazanin" panose="00000400000000000000" pitchFamily="2" charset="-78"/>
              </a:rPr>
              <a:t> تعداد </a:t>
            </a:r>
            <a:r>
              <a:rPr lang="fa-IR" sz="2400" b="1" dirty="0" err="1">
                <a:latin typeface="Times New Roman" panose="02020603050405020304" pitchFamily="18" charset="0"/>
                <a:cs typeface="B Nazanin" panose="00000400000000000000" pitchFamily="2" charset="-78"/>
              </a:rPr>
              <a:t>تکرارهای</a:t>
            </a:r>
            <a:r>
              <a:rPr lang="fa-IR" sz="2400" b="1" dirty="0">
                <a:latin typeface="Times New Roman" panose="02020603050405020304" pitchFamily="18" charset="0"/>
                <a:cs typeface="B Nazanin" panose="00000400000000000000" pitchFamily="2" charset="-78"/>
              </a:rPr>
              <a:t> مورد نیاز برای کامل شدن نرم افزار</a:t>
            </a:r>
            <a:r>
              <a:rPr lang="fa-IR" sz="2400" dirty="0">
                <a:latin typeface="Times New Roman" panose="02020603050405020304" pitchFamily="18" charset="0"/>
                <a:cs typeface="B Nazanin" panose="00000400000000000000" pitchFamily="2" charset="-78"/>
              </a:rPr>
              <a:t>،</a:t>
            </a:r>
            <a:r>
              <a:rPr lang="fa-IR" sz="2400" b="1" dirty="0">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بر اساس بازخورد حاصل از ارزیابی مشتری تنظیم میشود</a:t>
            </a:r>
            <a:endParaRPr lang="en-US" dirty="0"/>
          </a:p>
        </p:txBody>
      </p:sp>
      <p:sp>
        <p:nvSpPr>
          <p:cNvPr id="4" name="Slide Number Placeholder 3">
            <a:extLst>
              <a:ext uri="{FF2B5EF4-FFF2-40B4-BE49-F238E27FC236}">
                <a16:creationId xmlns:a16="http://schemas.microsoft.com/office/drawing/2014/main" id="{5711DB0A-B0AB-4070-B59E-57FC99E1B02D}"/>
              </a:ext>
            </a:extLst>
          </p:cNvPr>
          <p:cNvSpPr>
            <a:spLocks noGrp="1"/>
          </p:cNvSpPr>
          <p:nvPr>
            <p:ph type="sldNum" sz="quarter" idx="12"/>
          </p:nvPr>
        </p:nvSpPr>
        <p:spPr/>
        <p:txBody>
          <a:bodyPr/>
          <a:lstStyle/>
          <a:p>
            <a:fld id="{9B3A9CD7-4CFF-4125-A835-47EB38E090BC}" type="slidenum">
              <a:rPr lang="en-US" smtClean="0"/>
              <a:t>38</a:t>
            </a:fld>
            <a:endParaRPr lang="en-US"/>
          </a:p>
        </p:txBody>
      </p:sp>
      <p:sp>
        <p:nvSpPr>
          <p:cNvPr id="5" name="Title 1">
            <a:extLst>
              <a:ext uri="{FF2B5EF4-FFF2-40B4-BE49-F238E27FC236}">
                <a16:creationId xmlns:a16="http://schemas.microsoft.com/office/drawing/2014/main" id="{711BCEF9-83DC-4CC3-8A6E-F714B0046A7F}"/>
              </a:ext>
            </a:extLst>
          </p:cNvPr>
          <p:cNvSpPr>
            <a:spLocks noGrp="1"/>
          </p:cNvSpPr>
          <p:nvPr>
            <p:ph type="title"/>
          </p:nvPr>
        </p:nvSpPr>
        <p:spPr>
          <a:xfrm>
            <a:off x="838200" y="18255"/>
            <a:ext cx="10515600" cy="1325563"/>
          </a:xfrm>
        </p:spPr>
        <p:txBody>
          <a:bodyPr/>
          <a:lstStyle/>
          <a:p>
            <a:pPr algn="r" rtl="1"/>
            <a:r>
              <a:rPr lang="fa-IR" sz="3600" b="1" dirty="0">
                <a:solidFill>
                  <a:schemeClr val="bg1">
                    <a:lumMod val="50000"/>
                  </a:schemeClr>
                </a:solidFill>
                <a:cs typeface="B Nazanin" panose="00000400000000000000" pitchFamily="2" charset="-78"/>
              </a:rPr>
              <a:t>2-5 	مدل های فرآیند تجویزی (ادامه)      </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Tree>
    <p:extLst>
      <p:ext uri="{BB962C8B-B14F-4D97-AF65-F5344CB8AC3E}">
        <p14:creationId xmlns:p14="http://schemas.microsoft.com/office/powerpoint/2010/main" val="873350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15A590-97ED-4F65-BAF6-883E67CED7F0}"/>
              </a:ext>
            </a:extLst>
          </p:cNvPr>
          <p:cNvSpPr>
            <a:spLocks noGrp="1"/>
          </p:cNvSpPr>
          <p:nvPr>
            <p:ph idx="1"/>
          </p:nvPr>
        </p:nvSpPr>
        <p:spPr>
          <a:xfrm>
            <a:off x="384313" y="1325563"/>
            <a:ext cx="10969487" cy="5264288"/>
          </a:xfrm>
        </p:spPr>
        <p:txBody>
          <a:bodyPr>
            <a:normAutofit/>
          </a:bodyPr>
          <a:lstStyle/>
          <a:p>
            <a:pPr algn="r" rtl="1">
              <a:lnSpc>
                <a:spcPct val="100000"/>
              </a:lnSpc>
              <a:spcBef>
                <a:spcPts val="0"/>
              </a:spcBef>
              <a:spcAft>
                <a:spcPts val="500"/>
              </a:spcAft>
            </a:pPr>
            <a:r>
              <a:rPr lang="fa-IR" sz="2400" dirty="0">
                <a:latin typeface="Times New Roman" panose="02020603050405020304" pitchFamily="18" charset="0"/>
                <a:cs typeface="B Nazanin" panose="00000400000000000000" pitchFamily="2" charset="-78"/>
              </a:rPr>
              <a:t>مدل مارپیچی را میتوان طوری تطبیق داد که </a:t>
            </a:r>
            <a:r>
              <a:rPr lang="fa-IR" sz="2400" b="1" dirty="0">
                <a:latin typeface="Times New Roman" panose="02020603050405020304" pitchFamily="18" charset="0"/>
                <a:cs typeface="B Nazanin" panose="00000400000000000000" pitchFamily="2" charset="-78"/>
              </a:rPr>
              <a:t>در سرتاسر عمر نرم افزار کامپیوتری قابل به کارگیری </a:t>
            </a:r>
            <a:r>
              <a:rPr lang="fa-IR" sz="2400" dirty="0">
                <a:latin typeface="Times New Roman" panose="02020603050405020304" pitchFamily="18" charset="0"/>
                <a:cs typeface="B Nazanin" panose="00000400000000000000" pitchFamily="2" charset="-78"/>
              </a:rPr>
              <a:t>باشد و با تحویل نرم افزار </a:t>
            </a:r>
            <a:r>
              <a:rPr lang="fa-IR" sz="2400" strike="sngStrike" dirty="0">
                <a:latin typeface="Times New Roman" panose="02020603050405020304" pitchFamily="18" charset="0"/>
                <a:cs typeface="B Nazanin" panose="00000400000000000000" pitchFamily="2" charset="-78"/>
              </a:rPr>
              <a:t>پایان</a:t>
            </a:r>
            <a:r>
              <a:rPr lang="fa-IR" sz="2400" dirty="0">
                <a:latin typeface="Times New Roman" panose="02020603050405020304" pitchFamily="18" charset="0"/>
                <a:cs typeface="B Nazanin" panose="00000400000000000000" pitchFamily="2" charset="-78"/>
              </a:rPr>
              <a:t> نیابد .</a:t>
            </a:r>
          </a:p>
          <a:p>
            <a:pPr algn="r" rtl="1">
              <a:lnSpc>
                <a:spcPct val="100000"/>
              </a:lnSpc>
              <a:spcBef>
                <a:spcPts val="0"/>
              </a:spcBef>
              <a:spcAft>
                <a:spcPts val="500"/>
              </a:spcAft>
            </a:pPr>
            <a:r>
              <a:rPr lang="fa-IR" sz="2400" dirty="0">
                <a:latin typeface="Times New Roman" panose="02020603050405020304" pitchFamily="18" charset="0"/>
                <a:cs typeface="B Nazanin" panose="00000400000000000000" pitchFamily="2" charset="-78"/>
              </a:rPr>
              <a:t> مدل مارپیچی </a:t>
            </a:r>
            <a:r>
              <a:rPr lang="fa-IR" sz="2400" b="1" dirty="0">
                <a:latin typeface="Times New Roman" panose="02020603050405020304" pitchFamily="18" charset="0"/>
                <a:cs typeface="B Nazanin" panose="00000400000000000000" pitchFamily="2" charset="-78"/>
              </a:rPr>
              <a:t>یک رویکرد واقع گرا برای توسعه ی نرم افزارها و سیستم </a:t>
            </a:r>
            <a:r>
              <a:rPr lang="fa-IR" sz="2400" b="1" dirty="0" err="1">
                <a:latin typeface="Times New Roman" panose="02020603050405020304" pitchFamily="18" charset="0"/>
                <a:cs typeface="B Nazanin" panose="00000400000000000000" pitchFamily="2" charset="-78"/>
              </a:rPr>
              <a:t>هایی</a:t>
            </a:r>
            <a:r>
              <a:rPr lang="fa-IR" sz="2400" b="1" dirty="0">
                <a:latin typeface="Times New Roman" panose="02020603050405020304" pitchFamily="18" charset="0"/>
                <a:cs typeface="B Nazanin" panose="00000400000000000000" pitchFamily="2" charset="-78"/>
              </a:rPr>
              <a:t> </a:t>
            </a:r>
            <a:r>
              <a:rPr lang="fa-IR" sz="2400" b="1" u="sng" dirty="0">
                <a:latin typeface="Times New Roman" panose="02020603050405020304" pitchFamily="18" charset="0"/>
                <a:cs typeface="B Nazanin" panose="00000400000000000000" pitchFamily="2" charset="-78"/>
              </a:rPr>
              <a:t>در مقیاس انبوه </a:t>
            </a:r>
            <a:r>
              <a:rPr lang="fa-IR" sz="2400" dirty="0">
                <a:latin typeface="Times New Roman" panose="02020603050405020304" pitchFamily="18" charset="0"/>
                <a:cs typeface="B Nazanin" panose="00000400000000000000" pitchFamily="2" charset="-78"/>
              </a:rPr>
              <a:t>است. </a:t>
            </a:r>
          </a:p>
          <a:p>
            <a:pPr algn="r" rtl="1">
              <a:lnSpc>
                <a:spcPct val="100000"/>
              </a:lnSpc>
              <a:spcBef>
                <a:spcPts val="0"/>
              </a:spcBef>
              <a:spcAft>
                <a:spcPts val="500"/>
              </a:spcAft>
            </a:pPr>
            <a:endParaRPr lang="fa-IR" sz="2400" dirty="0">
              <a:latin typeface="Times New Roman" panose="02020603050405020304" pitchFamily="18" charset="0"/>
              <a:cs typeface="B Nazanin" panose="00000400000000000000" pitchFamily="2" charset="-78"/>
            </a:endParaRPr>
          </a:p>
          <a:p>
            <a:pPr marL="0" indent="0" algn="r" rtl="1">
              <a:lnSpc>
                <a:spcPct val="100000"/>
              </a:lnSpc>
              <a:spcBef>
                <a:spcPts val="0"/>
              </a:spcBef>
              <a:spcAft>
                <a:spcPts val="500"/>
              </a:spcAft>
              <a:buNone/>
            </a:pPr>
            <a:r>
              <a:rPr lang="fa-IR" sz="2400" b="1" dirty="0">
                <a:latin typeface="Times New Roman" panose="02020603050405020304" pitchFamily="18" charset="0"/>
                <a:cs typeface="B Nazanin" panose="00000400000000000000" pitchFamily="2" charset="-78"/>
              </a:rPr>
              <a:t>مشکلات</a:t>
            </a:r>
            <a:r>
              <a:rPr lang="fa-IR" sz="2400" dirty="0">
                <a:latin typeface="Times New Roman" panose="02020603050405020304" pitchFamily="18" charset="0"/>
                <a:cs typeface="B Nazanin" panose="00000400000000000000" pitchFamily="2" charset="-78"/>
              </a:rPr>
              <a:t> مدل مارپیچی:</a:t>
            </a:r>
          </a:p>
          <a:p>
            <a:pPr algn="r" rtl="1">
              <a:lnSpc>
                <a:spcPct val="100000"/>
              </a:lnSpc>
              <a:spcBef>
                <a:spcPts val="0"/>
              </a:spcBef>
              <a:spcAft>
                <a:spcPts val="500"/>
              </a:spcAft>
            </a:pPr>
            <a:r>
              <a:rPr lang="fa-IR" sz="2400" dirty="0">
                <a:latin typeface="Times New Roman" panose="02020603050405020304" pitchFamily="18" charset="0"/>
                <a:cs typeface="B Nazanin" panose="00000400000000000000" pitchFamily="2" charset="-78"/>
              </a:rPr>
              <a:t>ممکن است به سختی بتوان مشتری را قانع کرد (به ویژه در شرایط قرارداد) که روش تکاملی قابل کنترل است. </a:t>
            </a:r>
          </a:p>
          <a:p>
            <a:pPr algn="r" rtl="1">
              <a:lnSpc>
                <a:spcPct val="100000"/>
              </a:lnSpc>
              <a:spcBef>
                <a:spcPts val="0"/>
              </a:spcBef>
              <a:spcAft>
                <a:spcPts val="500"/>
              </a:spcAft>
            </a:pPr>
            <a:r>
              <a:rPr lang="fa-IR" sz="2400" dirty="0">
                <a:latin typeface="Times New Roman" panose="02020603050405020304" pitchFamily="18" charset="0"/>
                <a:cs typeface="B Nazanin" panose="00000400000000000000" pitchFamily="2" charset="-78"/>
              </a:rPr>
              <a:t>این مدل، </a:t>
            </a:r>
            <a:r>
              <a:rPr lang="fa-IR" sz="2400" b="1" dirty="0">
                <a:latin typeface="Times New Roman" panose="02020603050405020304" pitchFamily="18" charset="0"/>
                <a:cs typeface="B Nazanin" panose="00000400000000000000" pitchFamily="2" charset="-78"/>
              </a:rPr>
              <a:t>مهارت ارزیابی ریسک </a:t>
            </a:r>
            <a:r>
              <a:rPr lang="fa-IR" sz="2400" dirty="0">
                <a:latin typeface="Times New Roman" panose="02020603050405020304" pitchFamily="18" charset="0"/>
                <a:cs typeface="B Nazanin" panose="00000400000000000000" pitchFamily="2" charset="-78"/>
              </a:rPr>
              <a:t>فراوانی را طلب می کند و برای موفقیت، بر همین مهارت متکی است. </a:t>
            </a:r>
          </a:p>
          <a:p>
            <a:pPr marL="0" indent="0" algn="r" rtl="1">
              <a:lnSpc>
                <a:spcPct val="100000"/>
              </a:lnSpc>
              <a:spcBef>
                <a:spcPts val="0"/>
              </a:spcBef>
              <a:spcAft>
                <a:spcPts val="500"/>
              </a:spcAft>
              <a:buNone/>
            </a:pPr>
            <a:r>
              <a:rPr lang="fa-IR" sz="2400" dirty="0">
                <a:latin typeface="Times New Roman" panose="02020603050405020304" pitchFamily="18" charset="0"/>
                <a:cs typeface="B Nazanin" panose="00000400000000000000" pitchFamily="2" charset="-78"/>
              </a:rPr>
              <a:t>اگر یک ریسک عمده کشف و اداره نشود بدون شک مشکلاتی به بار خواهد آمد.</a:t>
            </a:r>
          </a:p>
          <a:p>
            <a:pPr algn="r" rtl="1">
              <a:lnSpc>
                <a:spcPct val="100000"/>
              </a:lnSpc>
              <a:spcBef>
                <a:spcPts val="0"/>
              </a:spcBef>
              <a:spcAft>
                <a:spcPts val="500"/>
              </a:spcAft>
            </a:pPr>
            <a:r>
              <a:rPr lang="fa-IR" sz="2400" b="1" dirty="0">
                <a:latin typeface="Times New Roman" panose="02020603050405020304" pitchFamily="18" charset="0"/>
                <a:cs typeface="B Nazanin" panose="00000400000000000000" pitchFamily="2" charset="-78"/>
              </a:rPr>
              <a:t>هدف</a:t>
            </a:r>
            <a:r>
              <a:rPr lang="fa-IR" sz="2400" dirty="0">
                <a:latin typeface="Times New Roman" panose="02020603050405020304" pitchFamily="18" charset="0"/>
                <a:cs typeface="B Nazanin" panose="00000400000000000000" pitchFamily="2" charset="-78"/>
              </a:rPr>
              <a:t> مدلهای تکاملی، </a:t>
            </a:r>
            <a:r>
              <a:rPr lang="fa-IR" sz="2400" b="1" dirty="0">
                <a:latin typeface="Times New Roman" panose="02020603050405020304" pitchFamily="18" charset="0"/>
                <a:cs typeface="B Nazanin" panose="00000400000000000000" pitchFamily="2" charset="-78"/>
              </a:rPr>
              <a:t>توسعه ی نرم افزار با کیفیت بالا به روش تکراری یا افزایشی </a:t>
            </a:r>
            <a:r>
              <a:rPr lang="fa-IR" sz="2400" dirty="0">
                <a:latin typeface="Times New Roman" panose="02020603050405020304" pitchFamily="18" charset="0"/>
                <a:cs typeface="B Nazanin" panose="00000400000000000000" pitchFamily="2" charset="-78"/>
              </a:rPr>
              <a:t>است </a:t>
            </a:r>
          </a:p>
          <a:p>
            <a:pPr algn="r" rtl="1">
              <a:lnSpc>
                <a:spcPct val="100000"/>
              </a:lnSpc>
              <a:spcBef>
                <a:spcPts val="0"/>
              </a:spcBef>
              <a:spcAft>
                <a:spcPts val="500"/>
              </a:spcAft>
            </a:pPr>
            <a:r>
              <a:rPr lang="fa-IR" sz="2400" dirty="0">
                <a:latin typeface="Times New Roman" panose="02020603050405020304" pitchFamily="18" charset="0"/>
                <a:cs typeface="B Nazanin" panose="00000400000000000000" pitchFamily="2" charset="-78"/>
              </a:rPr>
              <a:t>میتوان از فرآیند تکاملی، برای </a:t>
            </a:r>
            <a:r>
              <a:rPr lang="fa-IR" sz="2400" b="1" dirty="0">
                <a:latin typeface="Times New Roman" panose="02020603050405020304" pitchFamily="18" charset="0"/>
                <a:cs typeface="B Nazanin" panose="00000400000000000000" pitchFamily="2" charset="-78"/>
              </a:rPr>
              <a:t>تأکید بر انعطاف پذیری، بسط پذیری و سرعت توسعه </a:t>
            </a:r>
            <a:r>
              <a:rPr lang="fa-IR" sz="2400" dirty="0">
                <a:latin typeface="Times New Roman" panose="02020603050405020304" pitchFamily="18" charset="0"/>
                <a:cs typeface="B Nazanin" panose="00000400000000000000" pitchFamily="2" charset="-78"/>
              </a:rPr>
              <a:t>استفاده کرد.</a:t>
            </a:r>
          </a:p>
          <a:p>
            <a:pPr algn="r" rtl="1">
              <a:lnSpc>
                <a:spcPct val="100000"/>
              </a:lnSpc>
              <a:spcBef>
                <a:spcPts val="0"/>
              </a:spcBef>
              <a:spcAft>
                <a:spcPts val="500"/>
              </a:spcAft>
            </a:pPr>
            <a:r>
              <a:rPr lang="fa-IR" sz="2400" dirty="0">
                <a:latin typeface="Times New Roman" panose="02020603050405020304" pitchFamily="18" charset="0"/>
                <a:cs typeface="B Nazanin" panose="00000400000000000000" pitchFamily="2" charset="-78"/>
              </a:rPr>
              <a:t> </a:t>
            </a:r>
            <a:r>
              <a:rPr lang="fa-IR" sz="2400" b="1" dirty="0">
                <a:latin typeface="Times New Roman" panose="02020603050405020304" pitchFamily="18" charset="0"/>
                <a:cs typeface="B Nazanin" panose="00000400000000000000" pitchFamily="2" charset="-78"/>
              </a:rPr>
              <a:t>چالش</a:t>
            </a:r>
            <a:r>
              <a:rPr lang="fa-IR" sz="2400" dirty="0">
                <a:latin typeface="Times New Roman" panose="02020603050405020304" pitchFamily="18" charset="0"/>
                <a:cs typeface="B Nazanin" panose="00000400000000000000" pitchFamily="2" charset="-78"/>
              </a:rPr>
              <a:t> تیم های نرم افزاری و مدیران آنها ، </a:t>
            </a:r>
            <a:r>
              <a:rPr lang="fa-IR" sz="2400" b="1" dirty="0">
                <a:latin typeface="Times New Roman" panose="02020603050405020304" pitchFamily="18" charset="0"/>
                <a:cs typeface="B Nazanin" panose="00000400000000000000" pitchFamily="2" charset="-78"/>
              </a:rPr>
              <a:t>ایجاد </a:t>
            </a:r>
            <a:r>
              <a:rPr lang="fa-IR" sz="2400" b="1" u="sng" dirty="0">
                <a:latin typeface="Times New Roman" panose="02020603050405020304" pitchFamily="18" charset="0"/>
                <a:cs typeface="B Nazanin" panose="00000400000000000000" pitchFamily="2" charset="-78"/>
              </a:rPr>
              <a:t>توازن</a:t>
            </a:r>
            <a:r>
              <a:rPr lang="fa-IR" sz="2400" b="1" dirty="0">
                <a:latin typeface="Times New Roman" panose="02020603050405020304" pitchFamily="18" charset="0"/>
                <a:cs typeface="B Nazanin" panose="00000400000000000000" pitchFamily="2" charset="-78"/>
              </a:rPr>
              <a:t> مناسب بین این پارامترهای حیاتی پروژه و محصول و رضایت مشتری</a:t>
            </a:r>
            <a:r>
              <a:rPr lang="fa-IR" sz="2400" dirty="0">
                <a:latin typeface="Times New Roman" panose="02020603050405020304" pitchFamily="18" charset="0"/>
                <a:cs typeface="B Nazanin" panose="00000400000000000000" pitchFamily="2" charset="-78"/>
              </a:rPr>
              <a:t> (داور نهایی کیفیت نرم افزار) است.</a:t>
            </a:r>
            <a:endParaRPr lang="en-US" dirty="0"/>
          </a:p>
        </p:txBody>
      </p:sp>
      <p:sp>
        <p:nvSpPr>
          <p:cNvPr id="4" name="Slide Number Placeholder 3">
            <a:extLst>
              <a:ext uri="{FF2B5EF4-FFF2-40B4-BE49-F238E27FC236}">
                <a16:creationId xmlns:a16="http://schemas.microsoft.com/office/drawing/2014/main" id="{4504D26B-D594-4FC9-90DF-129B33C10B0E}"/>
              </a:ext>
            </a:extLst>
          </p:cNvPr>
          <p:cNvSpPr>
            <a:spLocks noGrp="1"/>
          </p:cNvSpPr>
          <p:nvPr>
            <p:ph type="sldNum" sz="quarter" idx="12"/>
          </p:nvPr>
        </p:nvSpPr>
        <p:spPr/>
        <p:txBody>
          <a:bodyPr/>
          <a:lstStyle/>
          <a:p>
            <a:fld id="{9B3A9CD7-4CFF-4125-A835-47EB38E090BC}" type="slidenum">
              <a:rPr lang="en-US" smtClean="0"/>
              <a:t>39</a:t>
            </a:fld>
            <a:endParaRPr lang="en-US" dirty="0"/>
          </a:p>
        </p:txBody>
      </p:sp>
      <p:sp>
        <p:nvSpPr>
          <p:cNvPr id="5" name="Title 1">
            <a:extLst>
              <a:ext uri="{FF2B5EF4-FFF2-40B4-BE49-F238E27FC236}">
                <a16:creationId xmlns:a16="http://schemas.microsoft.com/office/drawing/2014/main" id="{D2B33EFA-A4A7-49B7-9EBE-1EDEF7701DE7}"/>
              </a:ext>
            </a:extLst>
          </p:cNvPr>
          <p:cNvSpPr>
            <a:spLocks noGrp="1"/>
          </p:cNvSpPr>
          <p:nvPr>
            <p:ph type="title"/>
          </p:nvPr>
        </p:nvSpPr>
        <p:spPr>
          <a:xfrm>
            <a:off x="957470" y="0"/>
            <a:ext cx="10515600" cy="1325563"/>
          </a:xfrm>
        </p:spPr>
        <p:txBody>
          <a:bodyPr/>
          <a:lstStyle/>
          <a:p>
            <a:pPr algn="r" rtl="1"/>
            <a:r>
              <a:rPr lang="fa-IR" sz="3600" b="1" dirty="0">
                <a:solidFill>
                  <a:schemeClr val="bg1">
                    <a:lumMod val="50000"/>
                  </a:schemeClr>
                </a:solidFill>
                <a:cs typeface="B Nazanin" panose="00000400000000000000" pitchFamily="2" charset="-78"/>
              </a:rPr>
              <a:t>2-5 	مدل های فرآیند تجویزی (ادامه)      </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Tree>
    <p:extLst>
      <p:ext uri="{BB962C8B-B14F-4D97-AF65-F5344CB8AC3E}">
        <p14:creationId xmlns:p14="http://schemas.microsoft.com/office/powerpoint/2010/main" val="2249713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0F13-8DA8-47F1-829F-8C229EE5B28B}"/>
              </a:ext>
            </a:extLst>
          </p:cNvPr>
          <p:cNvSpPr>
            <a:spLocks noGrp="1"/>
          </p:cNvSpPr>
          <p:nvPr>
            <p:ph type="title"/>
          </p:nvPr>
        </p:nvSpPr>
        <p:spPr/>
        <p:txBody>
          <a:bodyPr>
            <a:normAutofit fontScale="90000"/>
          </a:bodyPr>
          <a:lstStyle/>
          <a:p>
            <a:pPr algn="r" rtl="1"/>
            <a:r>
              <a:rPr lang="fa-IR" sz="3600" b="1" dirty="0">
                <a:solidFill>
                  <a:schemeClr val="bg1">
                    <a:lumMod val="50000"/>
                  </a:schemeClr>
                </a:solidFill>
                <a:cs typeface="B Nazanin" panose="00000400000000000000" pitchFamily="2" charset="-78"/>
              </a:rPr>
              <a:t>2-0	مقدمه (ادامه)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br>
              <a:rPr lang="fa-IR" sz="3600" b="1" dirty="0">
                <a:cs typeface="B Nazanin" panose="00000400000000000000" pitchFamily="2" charset="-78"/>
              </a:rPr>
            </a:br>
            <a:endParaRPr lang="en-US" sz="3600" dirty="0"/>
          </a:p>
        </p:txBody>
      </p:sp>
      <p:sp>
        <p:nvSpPr>
          <p:cNvPr id="3" name="Content Placeholder 2">
            <a:extLst>
              <a:ext uri="{FF2B5EF4-FFF2-40B4-BE49-F238E27FC236}">
                <a16:creationId xmlns:a16="http://schemas.microsoft.com/office/drawing/2014/main" id="{ACD1CFD1-EDDA-49E0-A7D1-904073ED3595}"/>
              </a:ext>
            </a:extLst>
          </p:cNvPr>
          <p:cNvSpPr>
            <a:spLocks noGrp="1"/>
          </p:cNvSpPr>
          <p:nvPr>
            <p:ph idx="1"/>
          </p:nvPr>
        </p:nvSpPr>
        <p:spPr>
          <a:xfrm>
            <a:off x="212035" y="1518374"/>
            <a:ext cx="11141765" cy="5081210"/>
          </a:xfrm>
        </p:spPr>
        <p:txBody>
          <a:bodyPr>
            <a:noAutofit/>
          </a:bodyPr>
          <a:lstStyle/>
          <a:p>
            <a:pPr algn="r" rtl="1">
              <a:spcBef>
                <a:spcPts val="0"/>
              </a:spcBef>
              <a:spcAft>
                <a:spcPts val="500"/>
              </a:spcAft>
            </a:pPr>
            <a:r>
              <a:rPr lang="fa-IR" sz="2400" b="0" i="0" u="none" strike="noStrike" dirty="0">
                <a:effectLst/>
                <a:latin typeface="Times New Roman" panose="02020603050405020304" pitchFamily="18" charset="0"/>
                <a:cs typeface="B Nazanin" panose="00000400000000000000" pitchFamily="2" charset="-78"/>
              </a:rPr>
              <a:t>چه </a:t>
            </a:r>
            <a:r>
              <a:rPr lang="fa-IR" sz="2400" b="1" i="0" u="none" strike="noStrike" dirty="0">
                <a:effectLst/>
                <a:latin typeface="Times New Roman" panose="02020603050405020304" pitchFamily="18" charset="0"/>
                <a:cs typeface="B Nazanin" panose="00000400000000000000" pitchFamily="2" charset="-78"/>
              </a:rPr>
              <a:t>مراحلی</a:t>
            </a:r>
            <a:r>
              <a:rPr lang="fa-IR" sz="2400" b="0" i="0" u="none" strike="noStrike" dirty="0">
                <a:effectLst/>
                <a:latin typeface="Times New Roman" panose="02020603050405020304" pitchFamily="18" charset="0"/>
                <a:cs typeface="B Nazanin" panose="00000400000000000000" pitchFamily="2" charset="-78"/>
              </a:rPr>
              <a:t> دارد؟</a:t>
            </a:r>
          </a:p>
          <a:p>
            <a:pPr marL="0" indent="0" algn="r" rtl="1">
              <a:spcBef>
                <a:spcPts val="0"/>
              </a:spcBef>
              <a:spcAft>
                <a:spcPts val="500"/>
              </a:spcAft>
              <a:buNone/>
            </a:pPr>
            <a:r>
              <a:rPr lang="fa-IR" sz="2400" b="0" i="0" u="none" strike="noStrike" dirty="0">
                <a:effectLst/>
                <a:latin typeface="Times New Roman" panose="02020603050405020304" pitchFamily="18" charset="0"/>
                <a:cs typeface="B Nazanin" panose="00000400000000000000" pitchFamily="2" charset="-78"/>
              </a:rPr>
              <a:t> </a:t>
            </a:r>
            <a:r>
              <a:rPr lang="fa-IR" sz="2400" b="1" i="0" u="none" strike="noStrike" dirty="0">
                <a:effectLst/>
                <a:latin typeface="Times New Roman" panose="02020603050405020304" pitchFamily="18" charset="0"/>
                <a:cs typeface="B Nazanin" panose="00000400000000000000" pitchFamily="2" charset="-78"/>
              </a:rPr>
              <a:t>فرآیندی که بر می گزینید به نرم افزاری که میخواهید ،بسازید، بستگی دارد. </a:t>
            </a:r>
          </a:p>
          <a:p>
            <a:pPr marL="457200" lvl="1" indent="0" algn="r" rtl="1">
              <a:spcBef>
                <a:spcPts val="0"/>
              </a:spcBef>
              <a:spcAft>
                <a:spcPts val="500"/>
              </a:spcAft>
              <a:buNone/>
            </a:pPr>
            <a:r>
              <a:rPr lang="fa-IR" sz="2200" b="0" i="0" u="none" strike="noStrike" dirty="0">
                <a:effectLst/>
                <a:latin typeface="Times New Roman" panose="02020603050405020304" pitchFamily="18" charset="0"/>
                <a:cs typeface="B Nazanin" panose="00000400000000000000" pitchFamily="2" charset="-78"/>
              </a:rPr>
              <a:t>یک فرآیند ممکن است برای ایجاد نرم افزار مربوط به سیستم </a:t>
            </a:r>
            <a:r>
              <a:rPr lang="fa-IR" sz="2200" b="0" i="0" u="none" strike="noStrike" dirty="0" err="1">
                <a:effectLst/>
                <a:latin typeface="Times New Roman" panose="02020603050405020304" pitchFamily="18" charset="0"/>
                <a:cs typeface="B Nazanin" panose="00000400000000000000" pitchFamily="2" charset="-78"/>
              </a:rPr>
              <a:t>هوافضای</a:t>
            </a:r>
            <a:r>
              <a:rPr lang="fa-IR" sz="2200" b="0" i="0" u="none" strike="noStrike" dirty="0">
                <a:effectLst/>
                <a:latin typeface="Times New Roman" panose="02020603050405020304" pitchFamily="18" charset="0"/>
                <a:cs typeface="B Nazanin" panose="00000400000000000000" pitchFamily="2" charset="-78"/>
              </a:rPr>
              <a:t> یک هواپیما مناسب باشد،</a:t>
            </a:r>
          </a:p>
          <a:p>
            <a:pPr marL="457200" lvl="1" indent="0" algn="r" rtl="1">
              <a:spcBef>
                <a:spcPts val="0"/>
              </a:spcBef>
              <a:spcAft>
                <a:spcPts val="500"/>
              </a:spcAft>
              <a:buNone/>
            </a:pPr>
            <a:r>
              <a:rPr lang="fa-IR" sz="2200" b="0" i="0" u="none" strike="noStrike" dirty="0">
                <a:effectLst/>
                <a:latin typeface="Times New Roman" panose="02020603050405020304" pitchFamily="18" charset="0"/>
                <a:cs typeface="B Nazanin" panose="00000400000000000000" pitchFamily="2" charset="-78"/>
              </a:rPr>
              <a:t>حال آن که برای ایجاد یک </a:t>
            </a:r>
            <a:r>
              <a:rPr lang="fa-IR" sz="2200" b="0" i="0" u="none" strike="noStrike" dirty="0" err="1">
                <a:effectLst/>
                <a:latin typeface="Times New Roman" panose="02020603050405020304" pitchFamily="18" charset="0"/>
                <a:cs typeface="B Nazanin" panose="00000400000000000000" pitchFamily="2" charset="-78"/>
              </a:rPr>
              <a:t>وب</a:t>
            </a:r>
            <a:r>
              <a:rPr lang="fa-IR" sz="2200" b="0" i="0" u="none" strike="noStrike" dirty="0">
                <a:effectLst/>
                <a:latin typeface="Times New Roman" panose="02020603050405020304" pitchFamily="18" charset="0"/>
                <a:cs typeface="B Nazanin" panose="00000400000000000000" pitchFamily="2" charset="-78"/>
              </a:rPr>
              <a:t> سایت ممکن است فرآیندی کاملاً متفاوت مورد نیاز باشد.</a:t>
            </a:r>
            <a:endParaRPr lang="en-US" sz="2200" dirty="0">
              <a:cs typeface="B Nazanin" panose="00000400000000000000" pitchFamily="2" charset="-78"/>
            </a:endParaRPr>
          </a:p>
          <a:p>
            <a:pPr algn="r" rtl="1">
              <a:spcBef>
                <a:spcPts val="0"/>
              </a:spcBef>
              <a:spcAft>
                <a:spcPts val="500"/>
              </a:spcAft>
            </a:pPr>
            <a:endParaRPr lang="fa-IR" sz="2400" b="1" i="0" u="none" strike="noStrike" dirty="0">
              <a:effectLst/>
              <a:latin typeface="Times New Roman" panose="02020603050405020304" pitchFamily="18" charset="0"/>
              <a:cs typeface="B Nazanin" panose="00000400000000000000" pitchFamily="2" charset="-78"/>
            </a:endParaRPr>
          </a:p>
          <a:p>
            <a:pPr algn="r" rtl="1">
              <a:spcBef>
                <a:spcPts val="0"/>
              </a:spcBef>
              <a:spcAft>
                <a:spcPts val="500"/>
              </a:spcAft>
            </a:pPr>
            <a:r>
              <a:rPr lang="fa-IR" sz="2400" b="1" i="0" u="none" strike="noStrike" dirty="0">
                <a:effectLst/>
                <a:latin typeface="Times New Roman" panose="02020603050405020304" pitchFamily="18" charset="0"/>
                <a:cs typeface="B Nazanin" panose="00000400000000000000" pitchFamily="2" charset="-78"/>
              </a:rPr>
              <a:t>حاصل کار </a:t>
            </a:r>
            <a:r>
              <a:rPr lang="fa-IR" sz="2400" b="0" i="0" u="none" strike="noStrike" dirty="0">
                <a:effectLst/>
                <a:latin typeface="Times New Roman" panose="02020603050405020304" pitchFamily="18" charset="0"/>
                <a:cs typeface="B Nazanin" panose="00000400000000000000" pitchFamily="2" charset="-78"/>
              </a:rPr>
              <a:t>چیست؟</a:t>
            </a:r>
          </a:p>
          <a:p>
            <a:pPr marL="0" indent="0" algn="r" rtl="1">
              <a:spcBef>
                <a:spcPts val="0"/>
              </a:spcBef>
              <a:spcAft>
                <a:spcPts val="500"/>
              </a:spcAft>
              <a:buNone/>
            </a:pPr>
            <a:r>
              <a:rPr lang="fa-IR" sz="2400" b="0" i="0" u="none" strike="noStrike" dirty="0">
                <a:effectLst/>
                <a:latin typeface="Times New Roman" panose="02020603050405020304" pitchFamily="18" charset="0"/>
                <a:cs typeface="B Nazanin" panose="00000400000000000000" pitchFamily="2" charset="-78"/>
              </a:rPr>
              <a:t> حاصل کار، </a:t>
            </a:r>
            <a:r>
              <a:rPr lang="fa-IR" sz="2400" b="1" i="0" u="none" strike="noStrike" dirty="0">
                <a:effectLst/>
                <a:latin typeface="Times New Roman" panose="02020603050405020304" pitchFamily="18" charset="0"/>
                <a:cs typeface="B Nazanin" panose="00000400000000000000" pitchFamily="2" charset="-78"/>
              </a:rPr>
              <a:t>برنامه ها، داده ها و </a:t>
            </a:r>
            <a:r>
              <a:rPr lang="fa-IR" sz="2400" b="1" i="0" u="none" strike="noStrike" dirty="0" err="1">
                <a:effectLst/>
                <a:latin typeface="Times New Roman" panose="02020603050405020304" pitchFamily="18" charset="0"/>
                <a:cs typeface="B Nazanin" panose="00000400000000000000" pitchFamily="2" charset="-78"/>
              </a:rPr>
              <a:t>مستنداتی</a:t>
            </a:r>
            <a:r>
              <a:rPr lang="fa-IR" sz="2400" b="1" i="0" u="none" strike="noStrike" dirty="0">
                <a:effectLst/>
                <a:latin typeface="Times New Roman" panose="02020603050405020304" pitchFamily="18" charset="0"/>
                <a:cs typeface="B Nazanin" panose="00000400000000000000" pitchFamily="2" charset="-78"/>
              </a:rPr>
              <a:t> است که به عنوان نتیجه ای از فعالیتهای مهندسی نرم افزار مشخص شده توسط فرآیند، تولید میشوند. </a:t>
            </a:r>
          </a:p>
          <a:p>
            <a:pPr algn="r" rtl="1">
              <a:spcBef>
                <a:spcPts val="0"/>
              </a:spcBef>
              <a:spcAft>
                <a:spcPts val="500"/>
              </a:spcAft>
            </a:pPr>
            <a:endParaRPr lang="fa-IR" sz="2400" b="1" i="0" u="none" strike="noStrike" dirty="0">
              <a:effectLst/>
              <a:latin typeface="Times New Roman" panose="02020603050405020304" pitchFamily="18" charset="0"/>
              <a:cs typeface="B Nazanin" panose="00000400000000000000" pitchFamily="2" charset="-78"/>
            </a:endParaRPr>
          </a:p>
          <a:p>
            <a:pPr algn="r" rtl="1">
              <a:spcBef>
                <a:spcPts val="0"/>
              </a:spcBef>
              <a:spcAft>
                <a:spcPts val="500"/>
              </a:spcAft>
            </a:pPr>
            <a:r>
              <a:rPr lang="fa-IR" sz="2400" b="0" i="0" u="none" strike="noStrike" dirty="0">
                <a:effectLst/>
                <a:latin typeface="Times New Roman" panose="02020603050405020304" pitchFamily="18" charset="0"/>
                <a:cs typeface="B Nazanin" panose="00000400000000000000" pitchFamily="2" charset="-78"/>
              </a:rPr>
              <a:t>چطور مطمئن شوم که درست از عهده ی کار برآمده ام؟ </a:t>
            </a:r>
          </a:p>
          <a:p>
            <a:pPr marL="0" indent="0" algn="r" rtl="1">
              <a:spcBef>
                <a:spcPts val="0"/>
              </a:spcBef>
              <a:spcAft>
                <a:spcPts val="500"/>
              </a:spcAft>
              <a:buNone/>
            </a:pPr>
            <a:r>
              <a:rPr lang="fa-IR" sz="2400" b="1" i="0" u="none" strike="noStrike" dirty="0">
                <a:effectLst/>
                <a:latin typeface="Times New Roman" panose="02020603050405020304" pitchFamily="18" charset="0"/>
                <a:cs typeface="B Nazanin" panose="00000400000000000000" pitchFamily="2" charset="-78"/>
              </a:rPr>
              <a:t>کیفیت، به موقع بودن و کارایی </a:t>
            </a:r>
            <a:r>
              <a:rPr lang="fa-IR" sz="2400" b="0" i="0" u="none" strike="noStrike" dirty="0">
                <a:effectLst/>
                <a:latin typeface="Times New Roman" panose="02020603050405020304" pitchFamily="18" charset="0"/>
                <a:cs typeface="B Nazanin" panose="00000400000000000000" pitchFamily="2" charset="-78"/>
              </a:rPr>
              <a:t>درازمدت محصولی که ساخته </a:t>
            </a:r>
            <a:r>
              <a:rPr lang="fa-IR" sz="2400" b="0" i="0" u="none" strike="noStrike" dirty="0" err="1">
                <a:effectLst/>
                <a:latin typeface="Times New Roman" panose="02020603050405020304" pitchFamily="18" charset="0"/>
                <a:cs typeface="B Nazanin" panose="00000400000000000000" pitchFamily="2" charset="-78"/>
              </a:rPr>
              <a:t>اید</a:t>
            </a:r>
            <a:r>
              <a:rPr lang="fa-IR" sz="2400" b="0" i="0" u="none" strike="noStrike" dirty="0">
                <a:effectLst/>
                <a:latin typeface="Times New Roman" panose="02020603050405020304" pitchFamily="18" charset="0"/>
                <a:cs typeface="B Nazanin" panose="00000400000000000000" pitchFamily="2" charset="-78"/>
              </a:rPr>
              <a:t>، </a:t>
            </a:r>
            <a:r>
              <a:rPr lang="fa-IR" sz="2400" b="1" i="0" u="none" strike="noStrike" dirty="0">
                <a:effectLst/>
                <a:latin typeface="Times New Roman" panose="02020603050405020304" pitchFamily="18" charset="0"/>
                <a:cs typeface="B Nazanin" panose="00000400000000000000" pitchFamily="2" charset="-78"/>
              </a:rPr>
              <a:t>بهترین شاخص </a:t>
            </a:r>
            <a:r>
              <a:rPr lang="fa-IR" sz="2400" b="0" i="0" u="none" strike="noStrike" dirty="0">
                <a:effectLst/>
                <a:latin typeface="Times New Roman" panose="02020603050405020304" pitchFamily="18" charset="0"/>
                <a:cs typeface="B Nazanin" panose="00000400000000000000" pitchFamily="2" charset="-78"/>
              </a:rPr>
              <a:t>ها برای موفقیت فرآیند مورد استفاده ی شما هستند. </a:t>
            </a:r>
          </a:p>
          <a:p>
            <a:pPr algn="r" rtl="1">
              <a:spcBef>
                <a:spcPts val="0"/>
              </a:spcBef>
              <a:spcAft>
                <a:spcPts val="500"/>
              </a:spcAft>
            </a:pPr>
            <a:endParaRPr lang="en-US" sz="2400" dirty="0">
              <a:cs typeface="B Nazanin" panose="00000400000000000000" pitchFamily="2" charset="-78"/>
            </a:endParaRPr>
          </a:p>
        </p:txBody>
      </p:sp>
      <p:sp>
        <p:nvSpPr>
          <p:cNvPr id="4" name="Slide Number Placeholder 3">
            <a:extLst>
              <a:ext uri="{FF2B5EF4-FFF2-40B4-BE49-F238E27FC236}">
                <a16:creationId xmlns:a16="http://schemas.microsoft.com/office/drawing/2014/main" id="{70FC4DF7-2024-436A-916B-05E3DCFC58E3}"/>
              </a:ext>
            </a:extLst>
          </p:cNvPr>
          <p:cNvSpPr>
            <a:spLocks noGrp="1"/>
          </p:cNvSpPr>
          <p:nvPr>
            <p:ph type="sldNum" sz="quarter" idx="12"/>
          </p:nvPr>
        </p:nvSpPr>
        <p:spPr/>
        <p:txBody>
          <a:bodyPr/>
          <a:lstStyle/>
          <a:p>
            <a:fld id="{9B3A9CD7-4CFF-4125-A835-47EB38E090BC}" type="slidenum">
              <a:rPr lang="en-US" smtClean="0"/>
              <a:t>4</a:t>
            </a:fld>
            <a:endParaRPr lang="en-US"/>
          </a:p>
        </p:txBody>
      </p:sp>
    </p:spTree>
    <p:extLst>
      <p:ext uri="{BB962C8B-B14F-4D97-AF65-F5344CB8AC3E}">
        <p14:creationId xmlns:p14="http://schemas.microsoft.com/office/powerpoint/2010/main" val="288557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EAB78FD-4E80-4B18-B94A-D3269E9EA336}"/>
              </a:ext>
            </a:extLst>
          </p:cNvPr>
          <p:cNvPicPr>
            <a:picLocks noGrp="1" noChangeAspect="1"/>
          </p:cNvPicPr>
          <p:nvPr>
            <p:ph idx="1"/>
          </p:nvPr>
        </p:nvPicPr>
        <p:blipFill>
          <a:blip r:embed="rId2"/>
          <a:stretch>
            <a:fillRect/>
          </a:stretch>
        </p:blipFill>
        <p:spPr>
          <a:xfrm>
            <a:off x="533400" y="1353938"/>
            <a:ext cx="8135239" cy="5148000"/>
          </a:xfrm>
        </p:spPr>
      </p:pic>
      <p:sp>
        <p:nvSpPr>
          <p:cNvPr id="4" name="Slide Number Placeholder 3">
            <a:extLst>
              <a:ext uri="{FF2B5EF4-FFF2-40B4-BE49-F238E27FC236}">
                <a16:creationId xmlns:a16="http://schemas.microsoft.com/office/drawing/2014/main" id="{6EE8503D-05A0-40E7-987C-131585CE78B1}"/>
              </a:ext>
            </a:extLst>
          </p:cNvPr>
          <p:cNvSpPr>
            <a:spLocks noGrp="1"/>
          </p:cNvSpPr>
          <p:nvPr>
            <p:ph type="sldNum" sz="quarter" idx="12"/>
          </p:nvPr>
        </p:nvSpPr>
        <p:spPr/>
        <p:txBody>
          <a:bodyPr/>
          <a:lstStyle/>
          <a:p>
            <a:fld id="{9B3A9CD7-4CFF-4125-A835-47EB38E090BC}" type="slidenum">
              <a:rPr lang="en-US" smtClean="0"/>
              <a:t>40</a:t>
            </a:fld>
            <a:endParaRPr lang="en-US"/>
          </a:p>
        </p:txBody>
      </p:sp>
      <p:sp>
        <p:nvSpPr>
          <p:cNvPr id="5" name="Title 1">
            <a:extLst>
              <a:ext uri="{FF2B5EF4-FFF2-40B4-BE49-F238E27FC236}">
                <a16:creationId xmlns:a16="http://schemas.microsoft.com/office/drawing/2014/main" id="{EA7D28DB-6DF2-4233-9B1E-76707166505E}"/>
              </a:ext>
            </a:extLst>
          </p:cNvPr>
          <p:cNvSpPr>
            <a:spLocks noGrp="1"/>
          </p:cNvSpPr>
          <p:nvPr>
            <p:ph type="title"/>
          </p:nvPr>
        </p:nvSpPr>
        <p:spPr>
          <a:xfrm>
            <a:off x="838200" y="28375"/>
            <a:ext cx="10515600" cy="1325563"/>
          </a:xfrm>
        </p:spPr>
        <p:txBody>
          <a:bodyPr/>
          <a:lstStyle/>
          <a:p>
            <a:pPr algn="r" rtl="1"/>
            <a:r>
              <a:rPr lang="fa-IR" sz="3600" b="1" dirty="0">
                <a:solidFill>
                  <a:schemeClr val="bg1">
                    <a:lumMod val="50000"/>
                  </a:schemeClr>
                </a:solidFill>
                <a:cs typeface="B Nazanin" panose="00000400000000000000" pitchFamily="2" charset="-78"/>
              </a:rPr>
              <a:t>2-5 	مدل های فرآیند تجویزی (ادامه)      </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
        <p:nvSpPr>
          <p:cNvPr id="8" name="TextBox 7">
            <a:extLst>
              <a:ext uri="{FF2B5EF4-FFF2-40B4-BE49-F238E27FC236}">
                <a16:creationId xmlns:a16="http://schemas.microsoft.com/office/drawing/2014/main" id="{A6242EEE-AB0C-456F-8EB1-0AC7191A2894}"/>
              </a:ext>
            </a:extLst>
          </p:cNvPr>
          <p:cNvSpPr txBox="1"/>
          <p:nvPr/>
        </p:nvSpPr>
        <p:spPr>
          <a:xfrm>
            <a:off x="5562600" y="5600251"/>
            <a:ext cx="6096000" cy="430887"/>
          </a:xfrm>
          <a:prstGeom prst="rect">
            <a:avLst/>
          </a:prstGeom>
          <a:noFill/>
        </p:spPr>
        <p:txBody>
          <a:bodyPr wrap="square">
            <a:spAutoFit/>
          </a:bodyPr>
          <a:lstStyle/>
          <a:p>
            <a:pPr algn="r" rtl="1"/>
            <a:r>
              <a:rPr lang="fa-IR" sz="2200" b="1" i="0" u="none" strike="noStrike" dirty="0">
                <a:effectLst/>
                <a:latin typeface="Times New Roman" panose="02020603050405020304" pitchFamily="18" charset="0"/>
                <a:cs typeface="B Nazanin" panose="00000400000000000000" pitchFamily="2" charset="-78"/>
              </a:rPr>
              <a:t>شکل ۲-5 مدل فرآیند تکاملی (مارپیچی)</a:t>
            </a:r>
            <a:endParaRPr lang="en-US" sz="2200" b="1" dirty="0">
              <a:cs typeface="B Nazanin" panose="00000400000000000000" pitchFamily="2" charset="-78"/>
            </a:endParaRPr>
          </a:p>
        </p:txBody>
      </p:sp>
    </p:spTree>
    <p:extLst>
      <p:ext uri="{BB962C8B-B14F-4D97-AF65-F5344CB8AC3E}">
        <p14:creationId xmlns:p14="http://schemas.microsoft.com/office/powerpoint/2010/main" val="1660790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42A5F2-00B6-4A55-A930-240C8D086312}"/>
              </a:ext>
            </a:extLst>
          </p:cNvPr>
          <p:cNvSpPr>
            <a:spLocks noGrp="1"/>
          </p:cNvSpPr>
          <p:nvPr>
            <p:ph idx="1"/>
          </p:nvPr>
        </p:nvSpPr>
        <p:spPr>
          <a:xfrm>
            <a:off x="0" y="1325563"/>
            <a:ext cx="11353800" cy="5571848"/>
          </a:xfrm>
          <a:ln>
            <a:solidFill>
              <a:schemeClr val="bg1">
                <a:lumMod val="50000"/>
              </a:schemeClr>
            </a:solidFill>
          </a:ln>
        </p:spPr>
        <p:txBody>
          <a:bodyPr>
            <a:normAutofit fontScale="70000" lnSpcReduction="20000"/>
          </a:bodyPr>
          <a:lstStyle/>
          <a:p>
            <a:pPr marL="0" indent="0" algn="r" rtl="1">
              <a:lnSpc>
                <a:spcPct val="120000"/>
              </a:lnSpc>
              <a:spcBef>
                <a:spcPts val="0"/>
              </a:spcBef>
              <a:spcAft>
                <a:spcPts val="500"/>
              </a:spcAft>
              <a:buNone/>
            </a:pPr>
            <a:r>
              <a:rPr lang="fa-IR" sz="2600" b="1" dirty="0">
                <a:latin typeface="Times New Roman" panose="02020603050405020304" pitchFamily="18" charset="0"/>
                <a:cs typeface="B Nazanin" panose="00000400000000000000" pitchFamily="2" charset="-78"/>
              </a:rPr>
              <a:t>انتخاب یک مدل فرآیند </a:t>
            </a:r>
            <a:r>
              <a:rPr lang="fa-IR" sz="2600" dirty="0">
                <a:latin typeface="Times New Roman" panose="02020603050405020304" pitchFamily="18" charset="0"/>
                <a:cs typeface="B Nazanin" panose="00000400000000000000" pitchFamily="2" charset="-78"/>
              </a:rPr>
              <a:t>(بخش ۲)</a:t>
            </a:r>
          </a:p>
          <a:p>
            <a:pPr algn="r" rtl="1">
              <a:lnSpc>
                <a:spcPct val="120000"/>
              </a:lnSpc>
              <a:spcBef>
                <a:spcPts val="0"/>
              </a:spcBef>
              <a:spcAft>
                <a:spcPts val="500"/>
              </a:spcAft>
            </a:pPr>
            <a:r>
              <a:rPr lang="fa-IR" sz="2600" dirty="0">
                <a:latin typeface="Times New Roman" panose="02020603050405020304" pitchFamily="18" charset="0"/>
                <a:cs typeface="B Nazanin" panose="00000400000000000000" pitchFamily="2" charset="-78"/>
              </a:rPr>
              <a:t>صحنه: اتاق کنفرانس گروه مهندسی نرم افزار در شرکت </a:t>
            </a:r>
            <a:r>
              <a:rPr lang="en-US" sz="2600" dirty="0">
                <a:latin typeface="Times New Roman" panose="02020603050405020304" pitchFamily="18" charset="0"/>
                <a:cs typeface="B Nazanin" panose="00000400000000000000" pitchFamily="2" charset="-78"/>
              </a:rPr>
              <a:t>CPI </a:t>
            </a:r>
            <a:r>
              <a:rPr lang="fa-IR" sz="2600" dirty="0">
                <a:latin typeface="Times New Roman" panose="02020603050405020304" pitchFamily="18" charset="0"/>
                <a:cs typeface="B Nazanin" panose="00000400000000000000" pitchFamily="2" charset="-78"/>
              </a:rPr>
              <a:t> شرکتی تخیلی که محصولات خانگی و تجاری تولید میکند</a:t>
            </a:r>
          </a:p>
          <a:p>
            <a:pPr algn="r" rtl="1">
              <a:lnSpc>
                <a:spcPct val="120000"/>
              </a:lnSpc>
              <a:spcBef>
                <a:spcPts val="0"/>
              </a:spcBef>
              <a:spcAft>
                <a:spcPts val="500"/>
              </a:spcAft>
            </a:pPr>
            <a:r>
              <a:rPr lang="fa-IR" sz="2600" dirty="0">
                <a:latin typeface="Times New Roman" panose="02020603050405020304" pitchFamily="18" charset="0"/>
                <a:cs typeface="B Nazanin" panose="00000400000000000000" pitchFamily="2" charset="-78"/>
              </a:rPr>
              <a:t>نقش </a:t>
            </a:r>
            <a:r>
              <a:rPr lang="fa-IR" sz="2600" dirty="0" err="1">
                <a:latin typeface="Times New Roman" panose="02020603050405020304" pitchFamily="18" charset="0"/>
                <a:cs typeface="B Nazanin" panose="00000400000000000000" pitchFamily="2" charset="-78"/>
              </a:rPr>
              <a:t>آفرینان</a:t>
            </a:r>
            <a:r>
              <a:rPr lang="fa-IR" sz="2600" dirty="0">
                <a:latin typeface="Times New Roman" panose="02020603050405020304" pitchFamily="18" charset="0"/>
                <a:cs typeface="B Nazanin" panose="00000400000000000000" pitchFamily="2" charset="-78"/>
              </a:rPr>
              <a:t>: لی </a:t>
            </a:r>
            <a:r>
              <a:rPr lang="fa-IR" sz="2600" dirty="0" err="1">
                <a:latin typeface="Times New Roman" panose="02020603050405020304" pitchFamily="18" charset="0"/>
                <a:cs typeface="B Nazanin" panose="00000400000000000000" pitchFamily="2" charset="-78"/>
              </a:rPr>
              <a:t>وارن</a:t>
            </a:r>
            <a:r>
              <a:rPr lang="fa-IR" sz="2600" dirty="0">
                <a:latin typeface="Times New Roman" panose="02020603050405020304" pitchFamily="18" charset="0"/>
                <a:cs typeface="B Nazanin" panose="00000400000000000000" pitchFamily="2" charset="-78"/>
              </a:rPr>
              <a:t>، مدیر مهندسی؛ </a:t>
            </a:r>
            <a:r>
              <a:rPr lang="fa-IR" sz="2600" dirty="0" err="1">
                <a:latin typeface="Times New Roman" panose="02020603050405020304" pitchFamily="18" charset="0"/>
                <a:cs typeface="B Nazanin" panose="00000400000000000000" pitchFamily="2" charset="-78"/>
              </a:rPr>
              <a:t>داگ</a:t>
            </a:r>
            <a:r>
              <a:rPr lang="fa-IR" sz="2600" dirty="0">
                <a:latin typeface="Times New Roman" panose="02020603050405020304" pitchFamily="18" charset="0"/>
                <a:cs typeface="B Nazanin" panose="00000400000000000000" pitchFamily="2" charset="-78"/>
              </a:rPr>
              <a:t> </a:t>
            </a:r>
            <a:r>
              <a:rPr lang="fa-IR" sz="2600" dirty="0" err="1">
                <a:latin typeface="Times New Roman" panose="02020603050405020304" pitchFamily="18" charset="0"/>
                <a:cs typeface="B Nazanin" panose="00000400000000000000" pitchFamily="2" charset="-78"/>
              </a:rPr>
              <a:t>میلر</a:t>
            </a:r>
            <a:r>
              <a:rPr lang="fa-IR" sz="2600" dirty="0">
                <a:latin typeface="Times New Roman" panose="02020603050405020304" pitchFamily="18" charset="0"/>
                <a:cs typeface="B Nazanin" panose="00000400000000000000" pitchFamily="2" charset="-78"/>
              </a:rPr>
              <a:t>، مدیر مهندسی نرم افزار ؛ </a:t>
            </a:r>
            <a:r>
              <a:rPr lang="fa-IR" sz="2600" dirty="0" err="1">
                <a:latin typeface="Times New Roman" panose="02020603050405020304" pitchFamily="18" charset="0"/>
                <a:cs typeface="B Nazanin" panose="00000400000000000000" pitchFamily="2" charset="-78"/>
              </a:rPr>
              <a:t>وینود</a:t>
            </a:r>
            <a:r>
              <a:rPr lang="fa-IR" sz="2600" dirty="0">
                <a:latin typeface="Times New Roman" panose="02020603050405020304" pitchFamily="18" charset="0"/>
                <a:cs typeface="B Nazanin" panose="00000400000000000000" pitchFamily="2" charset="-78"/>
              </a:rPr>
              <a:t> و </a:t>
            </a:r>
            <a:r>
              <a:rPr lang="fa-IR" sz="2600" dirty="0" err="1">
                <a:latin typeface="Times New Roman" panose="02020603050405020304" pitchFamily="18" charset="0"/>
                <a:cs typeface="B Nazanin" panose="00000400000000000000" pitchFamily="2" charset="-78"/>
              </a:rPr>
              <a:t>جیمی</a:t>
            </a:r>
            <a:r>
              <a:rPr lang="fa-IR" sz="2600" dirty="0">
                <a:latin typeface="Times New Roman" panose="02020603050405020304" pitchFamily="18" charset="0"/>
                <a:cs typeface="B Nazanin" panose="00000400000000000000" pitchFamily="2" charset="-78"/>
              </a:rPr>
              <a:t>، اعضای تیم مهندسی نرم افزار</a:t>
            </a:r>
          </a:p>
          <a:p>
            <a:pPr algn="r" rtl="1">
              <a:lnSpc>
                <a:spcPct val="120000"/>
              </a:lnSpc>
              <a:spcBef>
                <a:spcPts val="0"/>
              </a:spcBef>
              <a:spcAft>
                <a:spcPts val="500"/>
              </a:spcAft>
            </a:pPr>
            <a:endParaRPr lang="fa-IR" sz="2600" dirty="0">
              <a:latin typeface="Times New Roman" panose="02020603050405020304" pitchFamily="18" charset="0"/>
              <a:cs typeface="B Nazanin" panose="00000400000000000000" pitchFamily="2" charset="-78"/>
            </a:endParaRPr>
          </a:p>
          <a:p>
            <a:pPr marL="0" indent="0" algn="r" rtl="1">
              <a:lnSpc>
                <a:spcPct val="120000"/>
              </a:lnSpc>
              <a:spcBef>
                <a:spcPts val="0"/>
              </a:spcBef>
              <a:spcAft>
                <a:spcPts val="500"/>
              </a:spcAft>
              <a:buNone/>
            </a:pPr>
            <a:r>
              <a:rPr lang="fa-IR" sz="2600" b="1" dirty="0">
                <a:latin typeface="Times New Roman" panose="02020603050405020304" pitchFamily="18" charset="0"/>
                <a:cs typeface="B Nazanin" panose="00000400000000000000" pitchFamily="2" charset="-78"/>
              </a:rPr>
              <a:t> گفتگوها </a:t>
            </a:r>
            <a:r>
              <a:rPr lang="en-US" sz="2600" dirty="0">
                <a:latin typeface="Times New Roman" panose="02020603050405020304" pitchFamily="18" charset="0"/>
                <a:cs typeface="B Nazanin" panose="00000400000000000000" pitchFamily="2" charset="-78"/>
              </a:rPr>
              <a:t>]</a:t>
            </a:r>
            <a:r>
              <a:rPr lang="fa-IR" sz="2600" dirty="0" err="1">
                <a:latin typeface="Times New Roman" panose="02020603050405020304" pitchFamily="18" charset="0"/>
                <a:cs typeface="B Nazanin" panose="00000400000000000000" pitchFamily="2" charset="-78"/>
              </a:rPr>
              <a:t>داگ</a:t>
            </a:r>
            <a:r>
              <a:rPr lang="fa-IR" sz="2600" dirty="0">
                <a:latin typeface="Times New Roman" panose="02020603050405020304" pitchFamily="18" charset="0"/>
                <a:cs typeface="B Nazanin" panose="00000400000000000000" pitchFamily="2" charset="-78"/>
              </a:rPr>
              <a:t> گزینه های </a:t>
            </a:r>
            <a:r>
              <a:rPr lang="fa-IR" sz="2600" u="sng" dirty="0">
                <a:latin typeface="Times New Roman" panose="02020603050405020304" pitchFamily="18" charset="0"/>
                <a:cs typeface="B Nazanin" panose="00000400000000000000" pitchFamily="2" charset="-78"/>
              </a:rPr>
              <a:t>فرآیندهای تکاملی </a:t>
            </a:r>
            <a:r>
              <a:rPr lang="fa-IR" sz="2600" dirty="0">
                <a:latin typeface="Times New Roman" panose="02020603050405020304" pitchFamily="18" charset="0"/>
                <a:cs typeface="B Nazanin" panose="00000400000000000000" pitchFamily="2" charset="-78"/>
              </a:rPr>
              <a:t>را شرح میدهد.</a:t>
            </a:r>
            <a:r>
              <a:rPr lang="en-US" sz="2600" dirty="0">
                <a:latin typeface="Times New Roman" panose="02020603050405020304" pitchFamily="18" charset="0"/>
                <a:cs typeface="B Nazanin" panose="00000400000000000000" pitchFamily="2" charset="-78"/>
              </a:rPr>
              <a:t>[</a:t>
            </a:r>
            <a:r>
              <a:rPr lang="fa-IR" sz="2600" dirty="0">
                <a:latin typeface="Times New Roman" panose="02020603050405020304" pitchFamily="18" charset="0"/>
                <a:cs typeface="B Nazanin" panose="00000400000000000000" pitchFamily="2" charset="-78"/>
              </a:rPr>
              <a:t> </a:t>
            </a:r>
            <a:endParaRPr lang="en-US" sz="2600" dirty="0">
              <a:latin typeface="Times New Roman" panose="02020603050405020304" pitchFamily="18" charset="0"/>
              <a:cs typeface="B Nazanin" panose="00000400000000000000" pitchFamily="2" charset="-78"/>
            </a:endParaRPr>
          </a:p>
          <a:p>
            <a:pPr algn="r" rtl="1">
              <a:lnSpc>
                <a:spcPct val="120000"/>
              </a:lnSpc>
              <a:spcBef>
                <a:spcPts val="0"/>
              </a:spcBef>
              <a:spcAft>
                <a:spcPts val="500"/>
              </a:spcAft>
            </a:pPr>
            <a:r>
              <a:rPr lang="fa-IR" sz="2600" b="1" dirty="0" err="1">
                <a:latin typeface="Times New Roman" panose="02020603050405020304" pitchFamily="18" charset="0"/>
                <a:cs typeface="B Nazanin" panose="00000400000000000000" pitchFamily="2" charset="-78"/>
              </a:rPr>
              <a:t>جیمی</a:t>
            </a:r>
            <a:r>
              <a:rPr lang="en-US" sz="2600" b="1" dirty="0">
                <a:latin typeface="Times New Roman" panose="02020603050405020304" pitchFamily="18" charset="0"/>
                <a:cs typeface="B Nazanin" panose="00000400000000000000" pitchFamily="2" charset="-78"/>
              </a:rPr>
              <a:t>:</a:t>
            </a:r>
            <a:r>
              <a:rPr lang="fa-IR" sz="2600" dirty="0">
                <a:latin typeface="Times New Roman" panose="02020603050405020304" pitchFamily="18" charset="0"/>
                <a:cs typeface="B Nazanin" panose="00000400000000000000" pitchFamily="2" charset="-78"/>
              </a:rPr>
              <a:t> حالا چیزی دیدم که خوشم آمد </a:t>
            </a:r>
            <a:r>
              <a:rPr lang="fa-IR" sz="2600" b="1" u="sng" dirty="0">
                <a:latin typeface="Times New Roman" panose="02020603050405020304" pitchFamily="18" charset="0"/>
                <a:cs typeface="B Nazanin" panose="00000400000000000000" pitchFamily="2" charset="-78"/>
              </a:rPr>
              <a:t>روش افزایشی </a:t>
            </a:r>
            <a:r>
              <a:rPr lang="fa-IR" sz="2600" u="sng" dirty="0">
                <a:latin typeface="Times New Roman" panose="02020603050405020304" pitchFamily="18" charset="0"/>
                <a:cs typeface="B Nazanin" panose="00000400000000000000" pitchFamily="2" charset="-78"/>
              </a:rPr>
              <a:t>معقول به نظر میرسد </a:t>
            </a:r>
            <a:r>
              <a:rPr lang="fa-IR" sz="2600" dirty="0">
                <a:latin typeface="Times New Roman" panose="02020603050405020304" pitchFamily="18" charset="0"/>
                <a:cs typeface="B Nazanin" panose="00000400000000000000" pitchFamily="2" charset="-78"/>
              </a:rPr>
              <a:t>و من جدا این </a:t>
            </a:r>
            <a:r>
              <a:rPr lang="fa-IR" sz="2600" b="1" u="sng" dirty="0">
                <a:latin typeface="Times New Roman" panose="02020603050405020304" pitchFamily="18" charset="0"/>
                <a:cs typeface="B Nazanin" panose="00000400000000000000" pitchFamily="2" charset="-78"/>
              </a:rPr>
              <a:t>مدل مارپیچی </a:t>
            </a:r>
            <a:r>
              <a:rPr lang="fa-IR" sz="2600" dirty="0">
                <a:latin typeface="Times New Roman" panose="02020603050405020304" pitchFamily="18" charset="0"/>
                <a:cs typeface="B Nazanin" panose="00000400000000000000" pitchFamily="2" charset="-78"/>
              </a:rPr>
              <a:t>را دوست دارم باعث میشود که </a:t>
            </a:r>
            <a:r>
              <a:rPr lang="fa-IR" sz="2600" u="sng" dirty="0">
                <a:latin typeface="Times New Roman" panose="02020603050405020304" pitchFamily="18" charset="0"/>
                <a:cs typeface="B Nazanin" panose="00000400000000000000" pitchFamily="2" charset="-78"/>
              </a:rPr>
              <a:t>واقعی به نظر برسد</a:t>
            </a:r>
            <a:r>
              <a:rPr lang="fa-IR" sz="2600" dirty="0">
                <a:latin typeface="Times New Roman" panose="02020603050405020304" pitchFamily="18" charset="0"/>
                <a:cs typeface="B Nazanin" panose="00000400000000000000" pitchFamily="2" charset="-78"/>
              </a:rPr>
              <a:t>. </a:t>
            </a:r>
            <a:endParaRPr lang="en-US" sz="2600" dirty="0">
              <a:latin typeface="Times New Roman" panose="02020603050405020304" pitchFamily="18" charset="0"/>
              <a:cs typeface="B Nazanin" panose="00000400000000000000" pitchFamily="2" charset="-78"/>
            </a:endParaRPr>
          </a:p>
          <a:p>
            <a:pPr algn="r" rtl="1">
              <a:lnSpc>
                <a:spcPct val="120000"/>
              </a:lnSpc>
              <a:spcBef>
                <a:spcPts val="0"/>
              </a:spcBef>
              <a:spcAft>
                <a:spcPts val="500"/>
              </a:spcAft>
            </a:pPr>
            <a:r>
              <a:rPr lang="fa-IR" sz="2600" b="1" dirty="0" err="1">
                <a:latin typeface="Times New Roman" panose="02020603050405020304" pitchFamily="18" charset="0"/>
                <a:cs typeface="B Nazanin" panose="00000400000000000000" pitchFamily="2" charset="-78"/>
              </a:rPr>
              <a:t>وینود</a:t>
            </a:r>
            <a:r>
              <a:rPr lang="en-US" sz="2600" b="1" dirty="0">
                <a:latin typeface="Times New Roman" panose="02020603050405020304" pitchFamily="18" charset="0"/>
                <a:cs typeface="B Nazanin" panose="00000400000000000000" pitchFamily="2" charset="-78"/>
              </a:rPr>
              <a:t>:</a:t>
            </a:r>
            <a:r>
              <a:rPr lang="fa-IR" sz="2600" dirty="0">
                <a:latin typeface="Times New Roman" panose="02020603050405020304" pitchFamily="18" charset="0"/>
                <a:cs typeface="B Nazanin" panose="00000400000000000000" pitchFamily="2" charset="-78"/>
              </a:rPr>
              <a:t> موافقم</a:t>
            </a:r>
            <a:r>
              <a:rPr lang="en-US" sz="2600" dirty="0">
                <a:latin typeface="Times New Roman" panose="02020603050405020304" pitchFamily="18" charset="0"/>
                <a:cs typeface="B Nazanin" panose="00000400000000000000" pitchFamily="2" charset="-78"/>
              </a:rPr>
              <a:t>.</a:t>
            </a:r>
            <a:r>
              <a:rPr lang="fa-IR" sz="2600" dirty="0">
                <a:latin typeface="Times New Roman" panose="02020603050405020304" pitchFamily="18" charset="0"/>
                <a:cs typeface="B Nazanin" panose="00000400000000000000" pitchFamily="2" charset="-78"/>
              </a:rPr>
              <a:t> ما یک </a:t>
            </a:r>
            <a:r>
              <a:rPr lang="fa-IR" sz="2600" b="1" u="sng" dirty="0">
                <a:latin typeface="Times New Roman" panose="02020603050405020304" pitchFamily="18" charset="0"/>
                <a:cs typeface="B Nazanin" panose="00000400000000000000" pitchFamily="2" charset="-78"/>
              </a:rPr>
              <a:t>افزایش</a:t>
            </a:r>
            <a:r>
              <a:rPr lang="fa-IR" sz="2600" dirty="0">
                <a:latin typeface="Times New Roman" panose="02020603050405020304" pitchFamily="18" charset="0"/>
                <a:cs typeface="B Nazanin" panose="00000400000000000000" pitchFamily="2" charset="-78"/>
              </a:rPr>
              <a:t> را </a:t>
            </a:r>
            <a:r>
              <a:rPr lang="fa-IR" sz="2600" b="1" dirty="0">
                <a:latin typeface="Times New Roman" panose="02020603050405020304" pitchFamily="18" charset="0"/>
                <a:cs typeface="B Nazanin" panose="00000400000000000000" pitchFamily="2" charset="-78"/>
              </a:rPr>
              <a:t>تحویل</a:t>
            </a:r>
            <a:r>
              <a:rPr lang="fa-IR" sz="2600" dirty="0">
                <a:latin typeface="Times New Roman" panose="02020603050405020304" pitchFamily="18" charset="0"/>
                <a:cs typeface="B Nazanin" panose="00000400000000000000" pitchFamily="2" charset="-78"/>
              </a:rPr>
              <a:t> مشتری میدهیم و از </a:t>
            </a:r>
            <a:r>
              <a:rPr lang="fa-IR" sz="2600" b="1" dirty="0" err="1">
                <a:latin typeface="Times New Roman" panose="02020603050405020304" pitchFamily="18" charset="0"/>
                <a:cs typeface="B Nazanin" panose="00000400000000000000" pitchFamily="2" charset="-78"/>
              </a:rPr>
              <a:t>بازخوردش</a:t>
            </a:r>
            <a:r>
              <a:rPr lang="fa-IR" sz="2600" dirty="0">
                <a:latin typeface="Times New Roman" panose="02020603050405020304" pitchFamily="18" charset="0"/>
                <a:cs typeface="B Nazanin" panose="00000400000000000000" pitchFamily="2" charset="-78"/>
              </a:rPr>
              <a:t> چیزهایی </a:t>
            </a:r>
            <a:r>
              <a:rPr lang="fa-IR" sz="2600" dirty="0" err="1">
                <a:latin typeface="Times New Roman" panose="02020603050405020304" pitchFamily="18" charset="0"/>
                <a:cs typeface="B Nazanin" panose="00000400000000000000" pitchFamily="2" charset="-78"/>
              </a:rPr>
              <a:t>دستگیرمان</a:t>
            </a:r>
            <a:r>
              <a:rPr lang="fa-IR" sz="2600" dirty="0">
                <a:latin typeface="Times New Roman" panose="02020603050405020304" pitchFamily="18" charset="0"/>
                <a:cs typeface="B Nazanin" panose="00000400000000000000" pitchFamily="2" charset="-78"/>
              </a:rPr>
              <a:t> می شود؛ دوباره </a:t>
            </a:r>
            <a:r>
              <a:rPr lang="fa-IR" sz="2600" b="1" dirty="0">
                <a:latin typeface="Times New Roman" panose="02020603050405020304" pitchFamily="18" charset="0"/>
                <a:cs typeface="B Nazanin" panose="00000400000000000000" pitchFamily="2" charset="-78"/>
              </a:rPr>
              <a:t>برنامه ریزی </a:t>
            </a:r>
            <a:r>
              <a:rPr lang="fa-IR" sz="2600" dirty="0">
                <a:latin typeface="Times New Roman" panose="02020603050405020304" pitchFamily="18" charset="0"/>
                <a:cs typeface="B Nazanin" panose="00000400000000000000" pitchFamily="2" charset="-78"/>
              </a:rPr>
              <a:t>میکنیم و </a:t>
            </a:r>
            <a:r>
              <a:rPr lang="fa-IR" sz="2600" b="1" dirty="0">
                <a:latin typeface="Times New Roman" panose="02020603050405020304" pitchFamily="18" charset="0"/>
                <a:cs typeface="B Nazanin" panose="00000400000000000000" pitchFamily="2" charset="-78"/>
              </a:rPr>
              <a:t>افزایش</a:t>
            </a:r>
            <a:r>
              <a:rPr lang="fa-IR" sz="2600" dirty="0">
                <a:latin typeface="Times New Roman" panose="02020603050405020304" pitchFamily="18" charset="0"/>
                <a:cs typeface="B Nazanin" panose="00000400000000000000" pitchFamily="2" charset="-78"/>
              </a:rPr>
              <a:t> بعدی را تحویل میدهیم میتوانیم به سرعت یک چیزی را روانه ی بازار کنیم و بعد </a:t>
            </a:r>
            <a:r>
              <a:rPr lang="fa-IR" sz="2600" u="sng" dirty="0">
                <a:latin typeface="Times New Roman" panose="02020603050405020304" pitchFamily="18" charset="0"/>
                <a:cs typeface="B Nazanin" panose="00000400000000000000" pitchFamily="2" charset="-78"/>
              </a:rPr>
              <a:t>با هر نسخه یا افزایش جدید </a:t>
            </a:r>
            <a:r>
              <a:rPr lang="fa-IR" sz="2600" u="sng" dirty="0" err="1">
                <a:latin typeface="Times New Roman" panose="02020603050405020304" pitchFamily="18" charset="0"/>
                <a:cs typeface="B Nazanin" panose="00000400000000000000" pitchFamily="2" charset="-78"/>
              </a:rPr>
              <a:t>قابلیتها</a:t>
            </a:r>
            <a:r>
              <a:rPr lang="fa-IR" sz="2600" u="sng" dirty="0">
                <a:latin typeface="Times New Roman" panose="02020603050405020304" pitchFamily="18" charset="0"/>
                <a:cs typeface="B Nazanin" panose="00000400000000000000" pitchFamily="2" charset="-78"/>
              </a:rPr>
              <a:t> را زیادتر کنیم</a:t>
            </a:r>
            <a:r>
              <a:rPr lang="fa-IR" sz="2600" dirty="0">
                <a:latin typeface="Times New Roman" panose="02020603050405020304" pitchFamily="18" charset="0"/>
                <a:cs typeface="B Nazanin" panose="00000400000000000000" pitchFamily="2" charset="-78"/>
              </a:rPr>
              <a:t>.</a:t>
            </a:r>
          </a:p>
          <a:p>
            <a:pPr algn="r" rtl="1">
              <a:lnSpc>
                <a:spcPct val="120000"/>
              </a:lnSpc>
              <a:spcBef>
                <a:spcPts val="0"/>
              </a:spcBef>
              <a:spcAft>
                <a:spcPts val="500"/>
              </a:spcAft>
            </a:pPr>
            <a:r>
              <a:rPr lang="fa-IR" sz="2600" b="1" dirty="0">
                <a:latin typeface="Times New Roman" panose="02020603050405020304" pitchFamily="18" charset="0"/>
                <a:cs typeface="B Nazanin" panose="00000400000000000000" pitchFamily="2" charset="-78"/>
              </a:rPr>
              <a:t>لی</a:t>
            </a:r>
            <a:r>
              <a:rPr lang="en-US" sz="2600" b="1" dirty="0">
                <a:latin typeface="Times New Roman" panose="02020603050405020304" pitchFamily="18" charset="0"/>
                <a:cs typeface="B Nazanin" panose="00000400000000000000" pitchFamily="2" charset="-78"/>
              </a:rPr>
              <a:t>:</a:t>
            </a:r>
            <a:r>
              <a:rPr lang="fa-IR" sz="2600" dirty="0">
                <a:latin typeface="Times New Roman" panose="02020603050405020304" pitchFamily="18" charset="0"/>
                <a:cs typeface="B Nazanin" panose="00000400000000000000" pitchFamily="2" charset="-78"/>
              </a:rPr>
              <a:t> صبر کن ببینم </a:t>
            </a:r>
            <a:r>
              <a:rPr lang="fa-IR" sz="2600" dirty="0" err="1">
                <a:latin typeface="Times New Roman" panose="02020603050405020304" pitchFamily="18" charset="0"/>
                <a:cs typeface="B Nazanin" panose="00000400000000000000" pitchFamily="2" charset="-78"/>
              </a:rPr>
              <a:t>داگ</a:t>
            </a:r>
            <a:r>
              <a:rPr lang="en-US" sz="2600" dirty="0">
                <a:latin typeface="Times New Roman" panose="02020603050405020304" pitchFamily="18" charset="0"/>
                <a:cs typeface="B Nazanin" panose="00000400000000000000" pitchFamily="2" charset="-78"/>
              </a:rPr>
              <a:t>.</a:t>
            </a:r>
            <a:r>
              <a:rPr lang="fa-IR" sz="2600" dirty="0">
                <a:latin typeface="Times New Roman" panose="02020603050405020304" pitchFamily="18" charset="0"/>
                <a:cs typeface="B Nazanin" panose="00000400000000000000" pitchFamily="2" charset="-78"/>
              </a:rPr>
              <a:t> تو میگویی در هر دور باید </a:t>
            </a:r>
            <a:r>
              <a:rPr lang="fa-IR" sz="2600" b="1" dirty="0">
                <a:latin typeface="Times New Roman" panose="02020603050405020304" pitchFamily="18" charset="0"/>
                <a:cs typeface="B Nazanin" panose="00000400000000000000" pitchFamily="2" charset="-78"/>
              </a:rPr>
              <a:t>دوباره برنامه ریزی </a:t>
            </a:r>
            <a:r>
              <a:rPr lang="fa-IR" sz="2600" dirty="0">
                <a:latin typeface="Times New Roman" panose="02020603050405020304" pitchFamily="18" charset="0"/>
                <a:cs typeface="B Nazanin" panose="00000400000000000000" pitchFamily="2" charset="-78"/>
              </a:rPr>
              <a:t>کنیم؟ این خیلی جالب نیست؛ ما </a:t>
            </a:r>
            <a:r>
              <a:rPr lang="fa-IR" sz="2600" strike="sngStrike" dirty="0">
                <a:latin typeface="Times New Roman" panose="02020603050405020304" pitchFamily="18" charset="0"/>
                <a:cs typeface="B Nazanin" panose="00000400000000000000" pitchFamily="2" charset="-78"/>
              </a:rPr>
              <a:t>یک برنامه ریزی </a:t>
            </a:r>
            <a:r>
              <a:rPr lang="fa-IR" sz="2600" dirty="0">
                <a:latin typeface="Times New Roman" panose="02020603050405020304" pitchFamily="18" charset="0"/>
                <a:cs typeface="B Nazanin" panose="00000400000000000000" pitchFamily="2" charset="-78"/>
              </a:rPr>
              <a:t>و </a:t>
            </a:r>
            <a:r>
              <a:rPr lang="fa-IR" sz="2600" strike="sngStrike" dirty="0">
                <a:latin typeface="Times New Roman" panose="02020603050405020304" pitchFamily="18" charset="0"/>
                <a:cs typeface="B Nazanin" panose="00000400000000000000" pitchFamily="2" charset="-78"/>
              </a:rPr>
              <a:t>یک زمانبندی </a:t>
            </a:r>
            <a:r>
              <a:rPr lang="fa-IR" sz="2600" dirty="0">
                <a:latin typeface="Times New Roman" panose="02020603050405020304" pitchFamily="18" charset="0"/>
                <a:cs typeface="B Nazanin" panose="00000400000000000000" pitchFamily="2" charset="-78"/>
              </a:rPr>
              <a:t>میخواهیم و باید به آن </a:t>
            </a:r>
            <a:r>
              <a:rPr lang="fa-IR" sz="2600" strike="sngStrike" dirty="0">
                <a:latin typeface="Times New Roman" panose="02020603050405020304" pitchFamily="18" charset="0"/>
                <a:cs typeface="B Nazanin" panose="00000400000000000000" pitchFamily="2" charset="-78"/>
              </a:rPr>
              <a:t>پایبند</a:t>
            </a:r>
            <a:r>
              <a:rPr lang="fa-IR" sz="2600" dirty="0">
                <a:latin typeface="Times New Roman" panose="02020603050405020304" pitchFamily="18" charset="0"/>
                <a:cs typeface="B Nazanin" panose="00000400000000000000" pitchFamily="2" charset="-78"/>
              </a:rPr>
              <a:t> باشیم </a:t>
            </a:r>
            <a:endParaRPr lang="en-US" sz="2600" dirty="0">
              <a:latin typeface="Times New Roman" panose="02020603050405020304" pitchFamily="18" charset="0"/>
              <a:cs typeface="B Nazanin" panose="00000400000000000000" pitchFamily="2" charset="-78"/>
            </a:endParaRPr>
          </a:p>
          <a:p>
            <a:pPr algn="r" rtl="1">
              <a:lnSpc>
                <a:spcPct val="120000"/>
              </a:lnSpc>
              <a:spcBef>
                <a:spcPts val="0"/>
              </a:spcBef>
              <a:spcAft>
                <a:spcPts val="500"/>
              </a:spcAft>
            </a:pPr>
            <a:r>
              <a:rPr lang="fa-IR" sz="2600" b="1" dirty="0" err="1">
                <a:latin typeface="Times New Roman" panose="02020603050405020304" pitchFamily="18" charset="0"/>
                <a:cs typeface="B Nazanin" panose="00000400000000000000" pitchFamily="2" charset="-78"/>
              </a:rPr>
              <a:t>داگ</a:t>
            </a:r>
            <a:r>
              <a:rPr lang="fa-IR" sz="2600" b="1" dirty="0">
                <a:latin typeface="Times New Roman" panose="02020603050405020304" pitchFamily="18" charset="0"/>
                <a:cs typeface="B Nazanin" panose="00000400000000000000" pitchFamily="2" charset="-78"/>
              </a:rPr>
              <a:t>: </a:t>
            </a:r>
            <a:r>
              <a:rPr lang="fa-IR" sz="2600" dirty="0">
                <a:latin typeface="Times New Roman" panose="02020603050405020304" pitchFamily="18" charset="0"/>
                <a:cs typeface="B Nazanin" panose="00000400000000000000" pitchFamily="2" charset="-78"/>
              </a:rPr>
              <a:t> این طرز تفکر دیگر </a:t>
            </a:r>
            <a:r>
              <a:rPr lang="fa-IR" sz="2600" b="1" dirty="0">
                <a:latin typeface="Times New Roman" panose="02020603050405020304" pitchFamily="18" charset="0"/>
                <a:cs typeface="B Nazanin" panose="00000400000000000000" pitchFamily="2" charset="-78"/>
              </a:rPr>
              <a:t>قدیمی</a:t>
            </a:r>
            <a:r>
              <a:rPr lang="fa-IR" sz="2600" dirty="0">
                <a:latin typeface="Times New Roman" panose="02020603050405020304" pitchFamily="18" charset="0"/>
                <a:cs typeface="B Nazanin" panose="00000400000000000000" pitchFamily="2" charset="-78"/>
              </a:rPr>
              <a:t> است لی. همان طور که </a:t>
            </a:r>
            <a:r>
              <a:rPr lang="fa-IR" sz="2600" dirty="0" err="1">
                <a:latin typeface="Times New Roman" panose="02020603050405020304" pitchFamily="18" charset="0"/>
                <a:cs typeface="B Nazanin" panose="00000400000000000000" pitchFamily="2" charset="-78"/>
              </a:rPr>
              <a:t>جیمی</a:t>
            </a:r>
            <a:r>
              <a:rPr lang="fa-IR" sz="2600" dirty="0">
                <a:latin typeface="Times New Roman" panose="02020603050405020304" pitchFamily="18" charset="0"/>
                <a:cs typeface="B Nazanin" panose="00000400000000000000" pitchFamily="2" charset="-78"/>
              </a:rPr>
              <a:t> گفت باید واقعی باشد من قول میدهم که</a:t>
            </a:r>
          </a:p>
          <a:p>
            <a:pPr marL="0" indent="0" algn="r" rtl="1">
              <a:lnSpc>
                <a:spcPct val="120000"/>
              </a:lnSpc>
              <a:spcBef>
                <a:spcPts val="0"/>
              </a:spcBef>
              <a:spcAft>
                <a:spcPts val="500"/>
              </a:spcAft>
              <a:buNone/>
            </a:pPr>
            <a:r>
              <a:rPr lang="fa-IR" sz="2600" dirty="0">
                <a:latin typeface="Times New Roman" panose="02020603050405020304" pitchFamily="18" charset="0"/>
                <a:cs typeface="B Nazanin" panose="00000400000000000000" pitchFamily="2" charset="-78"/>
              </a:rPr>
              <a:t> </a:t>
            </a:r>
            <a:r>
              <a:rPr lang="fa-IR" sz="2600" b="1" u="sng" dirty="0">
                <a:latin typeface="Times New Roman" panose="02020603050405020304" pitchFamily="18" charset="0"/>
                <a:cs typeface="B Nazanin" panose="00000400000000000000" pitchFamily="2" charset="-78"/>
              </a:rPr>
              <a:t>تغییر برنامه ریزی</a:t>
            </a:r>
            <a:r>
              <a:rPr lang="fa-IR" sz="2600" b="1" dirty="0">
                <a:latin typeface="Times New Roman" panose="02020603050405020304" pitchFamily="18" charset="0"/>
                <a:cs typeface="B Nazanin" panose="00000400000000000000" pitchFamily="2" charset="-78"/>
              </a:rPr>
              <a:t>، به </a:t>
            </a:r>
            <a:r>
              <a:rPr lang="fa-IR" sz="2600" b="1" dirty="0" err="1">
                <a:latin typeface="Times New Roman" panose="02020603050405020304" pitchFamily="18" charset="0"/>
                <a:cs typeface="B Nazanin" panose="00000400000000000000" pitchFamily="2" charset="-78"/>
              </a:rPr>
              <a:t>موازاتی</a:t>
            </a:r>
            <a:r>
              <a:rPr lang="fa-IR" sz="2600" b="1" dirty="0">
                <a:latin typeface="Times New Roman" panose="02020603050405020304" pitchFamily="18" charset="0"/>
                <a:cs typeface="B Nazanin" panose="00000400000000000000" pitchFamily="2" charset="-78"/>
              </a:rPr>
              <a:t> که چیزهای بیشتری </a:t>
            </a:r>
            <a:r>
              <a:rPr lang="fa-IR" sz="2600" b="1" dirty="0" err="1">
                <a:latin typeface="Times New Roman" panose="02020603050405020304" pitchFamily="18" charset="0"/>
                <a:cs typeface="B Nazanin" panose="00000400000000000000" pitchFamily="2" charset="-78"/>
              </a:rPr>
              <a:t>دستگیرمان</a:t>
            </a:r>
            <a:r>
              <a:rPr lang="fa-IR" sz="2600" b="1" dirty="0">
                <a:latin typeface="Times New Roman" panose="02020603050405020304" pitchFamily="18" charset="0"/>
                <a:cs typeface="B Nazanin" panose="00000400000000000000" pitchFamily="2" charset="-78"/>
              </a:rPr>
              <a:t> میشود و انجام تغییرات درخواست میشود، </a:t>
            </a:r>
            <a:r>
              <a:rPr lang="fa-IR" sz="2600" b="1" u="sng" dirty="0">
                <a:latin typeface="Times New Roman" panose="02020603050405020304" pitchFamily="18" charset="0"/>
                <a:cs typeface="B Nazanin" panose="00000400000000000000" pitchFamily="2" charset="-78"/>
              </a:rPr>
              <a:t>بهتر است.</a:t>
            </a:r>
          </a:p>
          <a:p>
            <a:pPr marL="0" indent="0" algn="r" rtl="1">
              <a:lnSpc>
                <a:spcPct val="120000"/>
              </a:lnSpc>
              <a:spcBef>
                <a:spcPts val="0"/>
              </a:spcBef>
              <a:spcAft>
                <a:spcPts val="500"/>
              </a:spcAft>
              <a:buNone/>
            </a:pPr>
            <a:r>
              <a:rPr lang="fa-IR" sz="2600" b="1" dirty="0">
                <a:latin typeface="Times New Roman" panose="02020603050405020304" pitchFamily="18" charset="0"/>
                <a:cs typeface="B Nazanin" panose="00000400000000000000" pitchFamily="2" charset="-78"/>
              </a:rPr>
              <a:t> این طوری کار واقع </a:t>
            </a:r>
            <a:r>
              <a:rPr lang="fa-IR" sz="2600" b="1" dirty="0" err="1">
                <a:latin typeface="Times New Roman" panose="02020603050405020304" pitchFamily="18" charset="0"/>
                <a:cs typeface="B Nazanin" panose="00000400000000000000" pitchFamily="2" charset="-78"/>
              </a:rPr>
              <a:t>بینانه</a:t>
            </a:r>
            <a:r>
              <a:rPr lang="fa-IR" sz="2600" b="1" dirty="0">
                <a:latin typeface="Times New Roman" panose="02020603050405020304" pitchFamily="18" charset="0"/>
                <a:cs typeface="B Nazanin" panose="00000400000000000000" pitchFamily="2" charset="-78"/>
              </a:rPr>
              <a:t> تر انجام </a:t>
            </a:r>
            <a:r>
              <a:rPr lang="fa-IR" sz="2600" b="1" dirty="0" err="1">
                <a:latin typeface="Times New Roman" panose="02020603050405020304" pitchFamily="18" charset="0"/>
                <a:cs typeface="B Nazanin" panose="00000400000000000000" pitchFamily="2" charset="-78"/>
              </a:rPr>
              <a:t>می.شود</a:t>
            </a:r>
            <a:r>
              <a:rPr lang="fa-IR" sz="2600" b="1" dirty="0">
                <a:latin typeface="Times New Roman" panose="02020603050405020304" pitchFamily="18" charset="0"/>
                <a:cs typeface="B Nazanin" panose="00000400000000000000" pitchFamily="2" charset="-78"/>
              </a:rPr>
              <a:t> اگر برنامه ریزی </a:t>
            </a:r>
            <a:r>
              <a:rPr lang="fa-IR" sz="2600" b="1" u="sng" dirty="0">
                <a:latin typeface="Times New Roman" panose="02020603050405020304" pitchFamily="18" charset="0"/>
                <a:cs typeface="B Nazanin" panose="00000400000000000000" pitchFamily="2" charset="-78"/>
              </a:rPr>
              <a:t>واقعیت</a:t>
            </a:r>
            <a:r>
              <a:rPr lang="fa-IR" sz="2600" b="1" dirty="0">
                <a:latin typeface="Times New Roman" panose="02020603050405020304" pitchFamily="18" charset="0"/>
                <a:cs typeface="B Nazanin" panose="00000400000000000000" pitchFamily="2" charset="-78"/>
              </a:rPr>
              <a:t> را منعکس نکند به چه دردی میخورد؟</a:t>
            </a:r>
          </a:p>
          <a:p>
            <a:pPr algn="r" rtl="1">
              <a:lnSpc>
                <a:spcPct val="120000"/>
              </a:lnSpc>
              <a:spcBef>
                <a:spcPts val="0"/>
              </a:spcBef>
              <a:spcAft>
                <a:spcPts val="500"/>
              </a:spcAft>
            </a:pPr>
            <a:r>
              <a:rPr lang="fa-IR" sz="2600" b="1" dirty="0">
                <a:latin typeface="Times New Roman" panose="02020603050405020304" pitchFamily="18" charset="0"/>
                <a:cs typeface="B Nazanin" panose="00000400000000000000" pitchFamily="2" charset="-78"/>
              </a:rPr>
              <a:t>لی (</a:t>
            </a:r>
            <a:r>
              <a:rPr lang="fa-IR" sz="2600" dirty="0">
                <a:latin typeface="Times New Roman" panose="02020603050405020304" pitchFamily="18" charset="0"/>
                <a:cs typeface="B Nazanin" panose="00000400000000000000" pitchFamily="2" charset="-78"/>
              </a:rPr>
              <a:t> اخم میکند):  فکر میکنم درست میگویی ولی </a:t>
            </a:r>
            <a:r>
              <a:rPr lang="fa-IR" sz="2600" b="1" dirty="0">
                <a:latin typeface="Times New Roman" panose="02020603050405020304" pitchFamily="18" charset="0"/>
                <a:cs typeface="B Nazanin" panose="00000400000000000000" pitchFamily="2" charset="-78"/>
              </a:rPr>
              <a:t>مدیران ارشد </a:t>
            </a:r>
            <a:r>
              <a:rPr lang="fa-IR" sz="2600" dirty="0">
                <a:latin typeface="Times New Roman" panose="02020603050405020304" pitchFamily="18" charset="0"/>
                <a:cs typeface="B Nazanin" panose="00000400000000000000" pitchFamily="2" charset="-78"/>
              </a:rPr>
              <a:t>خوششان نخواهد آمد. آنها یک </a:t>
            </a:r>
            <a:r>
              <a:rPr lang="fa-IR" sz="2600" b="1" dirty="0">
                <a:latin typeface="Times New Roman" panose="02020603050405020304" pitchFamily="18" charset="0"/>
                <a:cs typeface="B Nazanin" panose="00000400000000000000" pitchFamily="2" charset="-78"/>
              </a:rPr>
              <a:t>برنامه ریزی ثابت </a:t>
            </a:r>
            <a:r>
              <a:rPr lang="fa-IR" sz="2600" dirty="0">
                <a:latin typeface="Times New Roman" panose="02020603050405020304" pitchFamily="18" charset="0"/>
                <a:cs typeface="B Nazanin" panose="00000400000000000000" pitchFamily="2" charset="-78"/>
              </a:rPr>
              <a:t>میخواهند</a:t>
            </a:r>
          </a:p>
          <a:p>
            <a:pPr algn="r" rtl="1">
              <a:lnSpc>
                <a:spcPct val="120000"/>
              </a:lnSpc>
              <a:spcBef>
                <a:spcPts val="0"/>
              </a:spcBef>
              <a:spcAft>
                <a:spcPts val="500"/>
              </a:spcAft>
            </a:pPr>
            <a:r>
              <a:rPr lang="fa-IR" sz="2600" b="1" dirty="0" err="1">
                <a:latin typeface="Times New Roman" panose="02020603050405020304" pitchFamily="18" charset="0"/>
                <a:cs typeface="B Nazanin" panose="00000400000000000000" pitchFamily="2" charset="-78"/>
              </a:rPr>
              <a:t>داگ</a:t>
            </a:r>
            <a:r>
              <a:rPr lang="fa-IR" sz="2600" dirty="0">
                <a:latin typeface="Times New Roman" panose="02020603050405020304" pitchFamily="18" charset="0"/>
                <a:cs typeface="B Nazanin" panose="00000400000000000000" pitchFamily="2" charset="-78"/>
              </a:rPr>
              <a:t> (با لبخند): پس باید یک دوره بازآموزی برایشان بگذاریم رفیق</a:t>
            </a:r>
            <a:endParaRPr lang="en-US" dirty="0"/>
          </a:p>
        </p:txBody>
      </p:sp>
      <p:sp>
        <p:nvSpPr>
          <p:cNvPr id="4" name="Slide Number Placeholder 3">
            <a:extLst>
              <a:ext uri="{FF2B5EF4-FFF2-40B4-BE49-F238E27FC236}">
                <a16:creationId xmlns:a16="http://schemas.microsoft.com/office/drawing/2014/main" id="{A7AC568B-439B-493E-B844-5ADF5EB3D420}"/>
              </a:ext>
            </a:extLst>
          </p:cNvPr>
          <p:cNvSpPr>
            <a:spLocks noGrp="1"/>
          </p:cNvSpPr>
          <p:nvPr>
            <p:ph type="sldNum" sz="quarter" idx="12"/>
          </p:nvPr>
        </p:nvSpPr>
        <p:spPr/>
        <p:txBody>
          <a:bodyPr/>
          <a:lstStyle/>
          <a:p>
            <a:fld id="{9B3A9CD7-4CFF-4125-A835-47EB38E090BC}" type="slidenum">
              <a:rPr lang="en-US" smtClean="0"/>
              <a:t>41</a:t>
            </a:fld>
            <a:endParaRPr lang="en-US" dirty="0"/>
          </a:p>
        </p:txBody>
      </p:sp>
      <p:sp>
        <p:nvSpPr>
          <p:cNvPr id="5" name="Title 1">
            <a:extLst>
              <a:ext uri="{FF2B5EF4-FFF2-40B4-BE49-F238E27FC236}">
                <a16:creationId xmlns:a16="http://schemas.microsoft.com/office/drawing/2014/main" id="{E43DCF74-89E9-4F0E-9160-92C0863B6AE5}"/>
              </a:ext>
            </a:extLst>
          </p:cNvPr>
          <p:cNvSpPr>
            <a:spLocks noGrp="1"/>
          </p:cNvSpPr>
          <p:nvPr>
            <p:ph type="title"/>
          </p:nvPr>
        </p:nvSpPr>
        <p:spPr>
          <a:xfrm>
            <a:off x="838200" y="0"/>
            <a:ext cx="10515600" cy="1325563"/>
          </a:xfrm>
        </p:spPr>
        <p:txBody>
          <a:bodyPr/>
          <a:lstStyle/>
          <a:p>
            <a:pPr algn="r" rtl="1"/>
            <a:r>
              <a:rPr lang="fa-IR" sz="3600" b="1" dirty="0">
                <a:solidFill>
                  <a:schemeClr val="bg1">
                    <a:lumMod val="50000"/>
                  </a:schemeClr>
                </a:solidFill>
                <a:cs typeface="B Nazanin" panose="00000400000000000000" pitchFamily="2" charset="-78"/>
              </a:rPr>
              <a:t>2-5 	مدل های فرآیند تجویزی (ادامه)      </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Tree>
    <p:extLst>
      <p:ext uri="{BB962C8B-B14F-4D97-AF65-F5344CB8AC3E}">
        <p14:creationId xmlns:p14="http://schemas.microsoft.com/office/powerpoint/2010/main" val="4280885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15A590-97ED-4F65-BAF6-883E67CED7F0}"/>
              </a:ext>
            </a:extLst>
          </p:cNvPr>
          <p:cNvSpPr>
            <a:spLocks noGrp="1"/>
          </p:cNvSpPr>
          <p:nvPr>
            <p:ph idx="1"/>
          </p:nvPr>
        </p:nvSpPr>
        <p:spPr>
          <a:xfrm>
            <a:off x="76200" y="1690688"/>
            <a:ext cx="11486322" cy="5167312"/>
          </a:xfrm>
        </p:spPr>
        <p:txBody>
          <a:bodyPr>
            <a:normAutofit fontScale="85000" lnSpcReduction="20000"/>
          </a:bodyPr>
          <a:lstStyle/>
          <a:p>
            <a:pPr algn="r" rtl="1">
              <a:spcBef>
                <a:spcPts val="0"/>
              </a:spcBef>
              <a:spcAft>
                <a:spcPts val="500"/>
              </a:spcAft>
            </a:pPr>
            <a:r>
              <a:rPr lang="fa-IR" sz="2600" dirty="0">
                <a:latin typeface="Times New Roman" panose="02020603050405020304" pitchFamily="18" charset="0"/>
                <a:cs typeface="B Nazanin" panose="00000400000000000000" pitchFamily="2" charset="-78"/>
              </a:rPr>
              <a:t>۰</a:t>
            </a:r>
            <a:r>
              <a:rPr lang="fa-IR" b="1" dirty="0">
                <a:latin typeface="Times New Roman" panose="02020603050405020304" pitchFamily="18" charset="0"/>
                <a:cs typeface="B Nazanin" panose="00000400000000000000" pitchFamily="2" charset="-78"/>
              </a:rPr>
              <a:t>۴</a:t>
            </a:r>
            <a:r>
              <a:rPr lang="fa-IR" dirty="0">
                <a:latin typeface="Times New Roman" panose="02020603050405020304" pitchFamily="18" charset="0"/>
                <a:cs typeface="B Nazanin" panose="00000400000000000000" pitchFamily="2" charset="-78"/>
              </a:rPr>
              <a:t>-۵-۲ مدل فرآیند </a:t>
            </a:r>
            <a:r>
              <a:rPr lang="fa-IR" sz="3300" b="1" dirty="0">
                <a:latin typeface="Times New Roman" panose="02020603050405020304" pitchFamily="18" charset="0"/>
                <a:cs typeface="B Nazanin" panose="00000400000000000000" pitchFamily="2" charset="-78"/>
              </a:rPr>
              <a:t>یکپارچه (</a:t>
            </a:r>
            <a:r>
              <a:rPr lang="en-US" sz="2600" dirty="0">
                <a:latin typeface="Times New Roman" panose="02020603050405020304" pitchFamily="18" charset="0"/>
                <a:cs typeface="B Nazanin" panose="00000400000000000000" pitchFamily="2" charset="-78"/>
              </a:rPr>
              <a:t>Unified process model</a:t>
            </a:r>
            <a:r>
              <a:rPr lang="fa-IR" sz="2600" dirty="0">
                <a:latin typeface="Times New Roman" panose="02020603050405020304" pitchFamily="18" charset="0"/>
                <a:cs typeface="B Nazanin" panose="00000400000000000000" pitchFamily="2" charset="-78"/>
              </a:rPr>
              <a:t>)</a:t>
            </a:r>
          </a:p>
          <a:p>
            <a:pPr algn="r" rtl="1">
              <a:spcBef>
                <a:spcPts val="0"/>
              </a:spcBef>
              <a:spcAft>
                <a:spcPts val="500"/>
              </a:spcAft>
            </a:pPr>
            <a:endParaRPr lang="fa-IR" dirty="0">
              <a:latin typeface="Times New Roman" panose="02020603050405020304" pitchFamily="18" charset="0"/>
              <a:cs typeface="B Nazanin" panose="00000400000000000000" pitchFamily="2" charset="-78"/>
            </a:endParaRPr>
          </a:p>
          <a:p>
            <a:pPr algn="r" rtl="1">
              <a:spcBef>
                <a:spcPts val="0"/>
              </a:spcBef>
              <a:spcAft>
                <a:spcPts val="500"/>
              </a:spcAft>
            </a:pPr>
            <a:r>
              <a:rPr lang="fa-IR" dirty="0">
                <a:latin typeface="Times New Roman" panose="02020603050405020304" pitchFamily="18" charset="0"/>
                <a:cs typeface="B Nazanin" panose="00000400000000000000" pitchFamily="2" charset="-78"/>
              </a:rPr>
              <a:t>فرآیند یکپارچه، تلاش برای </a:t>
            </a:r>
            <a:r>
              <a:rPr lang="fa-IR" b="1" dirty="0">
                <a:latin typeface="Times New Roman" panose="02020603050405020304" pitchFamily="18" charset="0"/>
                <a:cs typeface="B Nazanin" panose="00000400000000000000" pitchFamily="2" charset="-78"/>
              </a:rPr>
              <a:t>گرد هم آوردن بهترین ویژگیها و خصوصیات مدلهای فرآیند سنتی </a:t>
            </a:r>
            <a:r>
              <a:rPr lang="fa-IR" dirty="0">
                <a:latin typeface="Times New Roman" panose="02020603050405020304" pitchFamily="18" charset="0"/>
                <a:cs typeface="B Nazanin" panose="00000400000000000000" pitchFamily="2" charset="-78"/>
              </a:rPr>
              <a:t>است،</a:t>
            </a:r>
          </a:p>
          <a:p>
            <a:pPr marL="0" indent="0" algn="r" rtl="1">
              <a:spcBef>
                <a:spcPts val="0"/>
              </a:spcBef>
              <a:spcAft>
                <a:spcPts val="500"/>
              </a:spcAft>
              <a:buNone/>
            </a:pPr>
            <a:r>
              <a:rPr lang="fa-IR" dirty="0">
                <a:latin typeface="Times New Roman" panose="02020603050405020304" pitchFamily="18" charset="0"/>
                <a:cs typeface="B Nazanin" panose="00000400000000000000" pitchFamily="2" charset="-78"/>
              </a:rPr>
              <a:t> ولی آنها را به شیوه ای مشخص میکند که بسیاری از بهترین </a:t>
            </a:r>
            <a:r>
              <a:rPr lang="fa-IR" b="1" dirty="0">
                <a:latin typeface="Times New Roman" panose="02020603050405020304" pitchFamily="18" charset="0"/>
                <a:cs typeface="B Nazanin" panose="00000400000000000000" pitchFamily="2" charset="-78"/>
              </a:rPr>
              <a:t>اصول توسعه ی نرم افزار چابک </a:t>
            </a:r>
            <a:r>
              <a:rPr lang="fa-IR" dirty="0">
                <a:latin typeface="Times New Roman" panose="02020603050405020304" pitchFamily="18" charset="0"/>
                <a:cs typeface="B Nazanin" panose="00000400000000000000" pitchFamily="2" charset="-78"/>
              </a:rPr>
              <a:t>(فصل (٣) را پیاده سازی کند.</a:t>
            </a:r>
          </a:p>
          <a:p>
            <a:pPr algn="r" rtl="1">
              <a:spcBef>
                <a:spcPts val="0"/>
              </a:spcBef>
              <a:spcAft>
                <a:spcPts val="500"/>
              </a:spcAft>
            </a:pPr>
            <a:endParaRPr lang="fa-IR" dirty="0">
              <a:latin typeface="Times New Roman" panose="02020603050405020304" pitchFamily="18" charset="0"/>
              <a:cs typeface="B Nazanin" panose="00000400000000000000" pitchFamily="2" charset="-78"/>
            </a:endParaRPr>
          </a:p>
          <a:p>
            <a:pPr algn="r" rtl="1">
              <a:spcBef>
                <a:spcPts val="0"/>
              </a:spcBef>
              <a:spcAft>
                <a:spcPts val="500"/>
              </a:spcAft>
            </a:pPr>
            <a:r>
              <a:rPr lang="fa-IR" dirty="0">
                <a:latin typeface="Times New Roman" panose="02020603050405020304" pitchFamily="18" charset="0"/>
                <a:cs typeface="B Nazanin" panose="00000400000000000000" pitchFamily="2" charset="-78"/>
              </a:rPr>
              <a:t> در فرآیند یکپارچه، اهمیت</a:t>
            </a:r>
            <a:r>
              <a:rPr lang="fa-IR" b="1" dirty="0">
                <a:latin typeface="Times New Roman" panose="02020603050405020304" pitchFamily="18" charset="0"/>
                <a:cs typeface="B Nazanin" panose="00000400000000000000" pitchFamily="2" charset="-78"/>
              </a:rPr>
              <a:t> برقراری ارتباط با مشتریان و روان برای توصیف دیدگاه مشتریان </a:t>
            </a:r>
            <a:r>
              <a:rPr lang="fa-IR" dirty="0">
                <a:latin typeface="Times New Roman" panose="02020603050405020304" pitchFamily="18" charset="0"/>
                <a:cs typeface="B Nazanin" panose="00000400000000000000" pitchFamily="2" charset="-78"/>
              </a:rPr>
              <a:t>(</a:t>
            </a:r>
            <a:r>
              <a:rPr lang="fa-IR" dirty="0" err="1">
                <a:latin typeface="Times New Roman" panose="02020603050405020304" pitchFamily="18" charset="0"/>
                <a:cs typeface="B Nazanin" panose="00000400000000000000" pitchFamily="2" charset="-78"/>
              </a:rPr>
              <a:t>موردکاربری</a:t>
            </a:r>
            <a:r>
              <a:rPr lang="fa-IR" dirty="0">
                <a:latin typeface="Times New Roman" panose="02020603050405020304" pitchFamily="18" charset="0"/>
                <a:cs typeface="B Nazanin" panose="00000400000000000000" pitchFamily="2" charset="-78"/>
              </a:rPr>
              <a:t>) یک سیستم به خوبی درک می شود. </a:t>
            </a:r>
          </a:p>
          <a:p>
            <a:pPr algn="r" rtl="1">
              <a:spcBef>
                <a:spcPts val="0"/>
              </a:spcBef>
              <a:spcAft>
                <a:spcPts val="500"/>
              </a:spcAft>
            </a:pPr>
            <a:endParaRPr lang="fa-IR" dirty="0">
              <a:latin typeface="Times New Roman" panose="02020603050405020304" pitchFamily="18" charset="0"/>
              <a:cs typeface="B Nazanin" panose="00000400000000000000" pitchFamily="2" charset="-78"/>
            </a:endParaRPr>
          </a:p>
          <a:p>
            <a:pPr algn="r" rtl="1">
              <a:spcBef>
                <a:spcPts val="0"/>
              </a:spcBef>
              <a:spcAft>
                <a:spcPts val="500"/>
              </a:spcAft>
            </a:pPr>
            <a:r>
              <a:rPr lang="fa-IR" dirty="0">
                <a:latin typeface="Times New Roman" panose="02020603050405020304" pitchFamily="18" charset="0"/>
                <a:cs typeface="B Nazanin" panose="00000400000000000000" pitchFamily="2" charset="-78"/>
              </a:rPr>
              <a:t>در این فرآیند، بر اهمیت نقش </a:t>
            </a:r>
            <a:r>
              <a:rPr lang="fa-IR" b="1" dirty="0">
                <a:latin typeface="Times New Roman" panose="02020603050405020304" pitchFamily="18" charset="0"/>
                <a:cs typeface="B Nazanin" panose="00000400000000000000" pitchFamily="2" charset="-78"/>
              </a:rPr>
              <a:t>معماری نرم افزار </a:t>
            </a:r>
            <a:r>
              <a:rPr lang="fa-IR" dirty="0">
                <a:latin typeface="Times New Roman" panose="02020603050405020304" pitchFamily="18" charset="0"/>
                <a:cs typeface="B Nazanin" panose="00000400000000000000" pitchFamily="2" charset="-78"/>
              </a:rPr>
              <a:t>تأکید میشود</a:t>
            </a:r>
          </a:p>
          <a:p>
            <a:pPr marL="0" indent="0" algn="r" rtl="1">
              <a:spcBef>
                <a:spcPts val="0"/>
              </a:spcBef>
              <a:spcAft>
                <a:spcPts val="500"/>
              </a:spcAft>
              <a:buNone/>
            </a:pPr>
            <a:r>
              <a:rPr lang="fa-IR" dirty="0">
                <a:latin typeface="Times New Roman" panose="02020603050405020304" pitchFamily="18" charset="0"/>
                <a:cs typeface="B Nazanin" panose="00000400000000000000" pitchFamily="2" charset="-78"/>
              </a:rPr>
              <a:t> و به معمار کمک میشود تا اهداف درستی، از قبیل قابلیت درک، اتکا بر تغییرات آتی و استفاده ی مجدد، توجهی خاص داشته باشد </a:t>
            </a:r>
          </a:p>
          <a:p>
            <a:pPr marL="0" indent="0" algn="r" rtl="1">
              <a:spcBef>
                <a:spcPts val="0"/>
              </a:spcBef>
              <a:spcAft>
                <a:spcPts val="500"/>
              </a:spcAft>
              <a:buNone/>
            </a:pPr>
            <a:endParaRPr lang="fa-IR" dirty="0">
              <a:latin typeface="Times New Roman" panose="02020603050405020304" pitchFamily="18" charset="0"/>
              <a:cs typeface="B Nazanin" panose="00000400000000000000" pitchFamily="2" charset="-78"/>
            </a:endParaRPr>
          </a:p>
          <a:p>
            <a:pPr algn="r" rtl="1">
              <a:spcBef>
                <a:spcPts val="0"/>
              </a:spcBef>
              <a:spcAft>
                <a:spcPts val="500"/>
              </a:spcAft>
            </a:pPr>
            <a:r>
              <a:rPr lang="en-US" dirty="0">
                <a:latin typeface="Times New Roman" panose="02020603050405020304" pitchFamily="18" charset="0"/>
                <a:cs typeface="B Nazanin" panose="00000400000000000000" pitchFamily="2" charset="-78"/>
              </a:rPr>
              <a:t> </a:t>
            </a:r>
            <a:r>
              <a:rPr lang="fa-IR" dirty="0">
                <a:latin typeface="Times New Roman" panose="02020603050405020304" pitchFamily="18" charset="0"/>
                <a:cs typeface="B Nazanin" panose="00000400000000000000" pitchFamily="2" charset="-78"/>
              </a:rPr>
              <a:t>در این فرآیند، یک </a:t>
            </a:r>
            <a:r>
              <a:rPr lang="fa-IR" b="1" dirty="0">
                <a:latin typeface="Times New Roman" panose="02020603050405020304" pitchFamily="18" charset="0"/>
                <a:cs typeface="B Nazanin" panose="00000400000000000000" pitchFamily="2" charset="-78"/>
              </a:rPr>
              <a:t>جریان فرآیند مبتنی بر تکرار و افزایشی </a:t>
            </a:r>
            <a:r>
              <a:rPr lang="fa-IR" dirty="0">
                <a:latin typeface="Times New Roman" panose="02020603050405020304" pitchFamily="18" charset="0"/>
                <a:cs typeface="B Nazanin" panose="00000400000000000000" pitchFamily="2" charset="-78"/>
              </a:rPr>
              <a:t>پیشنهاد میشود و یک حس  و حال تکاملی را ایجاد میکند که در توسعه ی نرم افزارهای مدرن ضروری است</a:t>
            </a:r>
          </a:p>
        </p:txBody>
      </p:sp>
      <p:sp>
        <p:nvSpPr>
          <p:cNvPr id="4" name="Slide Number Placeholder 3">
            <a:extLst>
              <a:ext uri="{FF2B5EF4-FFF2-40B4-BE49-F238E27FC236}">
                <a16:creationId xmlns:a16="http://schemas.microsoft.com/office/drawing/2014/main" id="{4504D26B-D594-4FC9-90DF-129B33C10B0E}"/>
              </a:ext>
            </a:extLst>
          </p:cNvPr>
          <p:cNvSpPr>
            <a:spLocks noGrp="1"/>
          </p:cNvSpPr>
          <p:nvPr>
            <p:ph type="sldNum" sz="quarter" idx="12"/>
          </p:nvPr>
        </p:nvSpPr>
        <p:spPr/>
        <p:txBody>
          <a:bodyPr/>
          <a:lstStyle/>
          <a:p>
            <a:fld id="{9B3A9CD7-4CFF-4125-A835-47EB38E090BC}" type="slidenum">
              <a:rPr lang="en-US" smtClean="0"/>
              <a:t>42</a:t>
            </a:fld>
            <a:endParaRPr lang="en-US"/>
          </a:p>
        </p:txBody>
      </p:sp>
      <p:sp>
        <p:nvSpPr>
          <p:cNvPr id="5" name="Title 1">
            <a:extLst>
              <a:ext uri="{FF2B5EF4-FFF2-40B4-BE49-F238E27FC236}">
                <a16:creationId xmlns:a16="http://schemas.microsoft.com/office/drawing/2014/main" id="{F260ADE1-496A-4981-A23A-62C941A958CC}"/>
              </a:ext>
            </a:extLst>
          </p:cNvPr>
          <p:cNvSpPr>
            <a:spLocks noGrp="1"/>
          </p:cNvSpPr>
          <p:nvPr>
            <p:ph type="title"/>
          </p:nvPr>
        </p:nvSpPr>
        <p:spPr>
          <a:xfrm>
            <a:off x="944218" y="-1588"/>
            <a:ext cx="10515600" cy="1325563"/>
          </a:xfrm>
        </p:spPr>
        <p:txBody>
          <a:bodyPr/>
          <a:lstStyle/>
          <a:p>
            <a:pPr algn="r" rtl="1"/>
            <a:r>
              <a:rPr lang="fa-IR" sz="3600" b="1" dirty="0">
                <a:solidFill>
                  <a:schemeClr val="bg1">
                    <a:lumMod val="50000"/>
                  </a:schemeClr>
                </a:solidFill>
                <a:cs typeface="B Nazanin" panose="00000400000000000000" pitchFamily="2" charset="-78"/>
              </a:rPr>
              <a:t>2-5 	مدل های فرآیند تجویزی (ادامه)</a:t>
            </a:r>
            <a:endParaRPr lang="en-US" dirty="0"/>
          </a:p>
        </p:txBody>
      </p:sp>
      <p:pic>
        <p:nvPicPr>
          <p:cNvPr id="6" name="Content Placeholder 5">
            <a:extLst>
              <a:ext uri="{FF2B5EF4-FFF2-40B4-BE49-F238E27FC236}">
                <a16:creationId xmlns:a16="http://schemas.microsoft.com/office/drawing/2014/main" id="{E3355013-0FD5-4347-AB18-A9E624449167}"/>
              </a:ext>
            </a:extLst>
          </p:cNvPr>
          <p:cNvPicPr>
            <a:picLocks noChangeAspect="1"/>
          </p:cNvPicPr>
          <p:nvPr/>
        </p:nvPicPr>
        <p:blipFill rotWithShape="1">
          <a:blip r:embed="rId2"/>
          <a:srcRect l="16044" t="3590"/>
          <a:stretch/>
        </p:blipFill>
        <p:spPr>
          <a:xfrm>
            <a:off x="838200" y="0"/>
            <a:ext cx="2553751" cy="2340000"/>
          </a:xfrm>
          <a:prstGeom prst="rect">
            <a:avLst/>
          </a:prstGeom>
        </p:spPr>
      </p:pic>
    </p:spTree>
    <p:extLst>
      <p:ext uri="{BB962C8B-B14F-4D97-AF65-F5344CB8AC3E}">
        <p14:creationId xmlns:p14="http://schemas.microsoft.com/office/powerpoint/2010/main" val="2773431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22CCBF-2BB9-41AA-B21A-C3A33D7FC482}"/>
              </a:ext>
            </a:extLst>
          </p:cNvPr>
          <p:cNvSpPr>
            <a:spLocks noGrp="1"/>
          </p:cNvSpPr>
          <p:nvPr>
            <p:ph idx="1"/>
          </p:nvPr>
        </p:nvSpPr>
        <p:spPr>
          <a:xfrm>
            <a:off x="265042" y="1325562"/>
            <a:ext cx="11088758" cy="5395913"/>
          </a:xfrm>
        </p:spPr>
        <p:txBody>
          <a:bodyPr>
            <a:normAutofit/>
          </a:bodyPr>
          <a:lstStyle/>
          <a:p>
            <a:pPr algn="r" rtl="1">
              <a:spcBef>
                <a:spcPts val="0"/>
              </a:spcBef>
              <a:spcAft>
                <a:spcPts val="500"/>
              </a:spcAft>
            </a:pPr>
            <a:r>
              <a:rPr lang="en-US" sz="2600" dirty="0">
                <a:latin typeface="Times New Roman" panose="02020603050405020304" pitchFamily="18" charset="0"/>
                <a:cs typeface="B Nazanin" panose="00000400000000000000" pitchFamily="2" charset="-78"/>
              </a:rPr>
              <a:t>UML </a:t>
            </a:r>
            <a:r>
              <a:rPr lang="fa-IR" sz="2600" dirty="0">
                <a:latin typeface="Times New Roman" panose="02020603050405020304" pitchFamily="18" charset="0"/>
                <a:cs typeface="B Nazanin" panose="00000400000000000000" pitchFamily="2" charset="-78"/>
              </a:rPr>
              <a:t> زبان مدل سازی یکپارچه </a:t>
            </a:r>
            <a:r>
              <a:rPr lang="en-US" sz="2600" dirty="0">
                <a:latin typeface="Times New Roman" panose="02020603050405020304" pitchFamily="18" charset="0"/>
                <a:cs typeface="B Nazanin" panose="00000400000000000000" pitchFamily="2" charset="-78"/>
              </a:rPr>
              <a:t>(Unified modeling language)</a:t>
            </a:r>
            <a:endParaRPr lang="fa-IR" sz="2600" dirty="0">
              <a:latin typeface="Times New Roman" panose="02020603050405020304" pitchFamily="18" charset="0"/>
              <a:cs typeface="B Nazanin" panose="00000400000000000000" pitchFamily="2" charset="-78"/>
            </a:endParaRPr>
          </a:p>
          <a:p>
            <a:pPr algn="r" rtl="1">
              <a:spcBef>
                <a:spcPts val="0"/>
              </a:spcBef>
              <a:spcAft>
                <a:spcPts val="500"/>
              </a:spcAft>
            </a:pPr>
            <a:r>
              <a:rPr lang="en-US" sz="2600" dirty="0">
                <a:latin typeface="Times New Roman" panose="02020603050405020304" pitchFamily="18" charset="0"/>
                <a:cs typeface="B Nazanin" panose="00000400000000000000" pitchFamily="2" charset="-78"/>
              </a:rPr>
              <a:t>UML </a:t>
            </a:r>
            <a:r>
              <a:rPr lang="fa-IR" sz="2600" dirty="0">
                <a:latin typeface="Times New Roman" panose="02020603050405020304" pitchFamily="18" charset="0"/>
                <a:cs typeface="B Nazanin" panose="00000400000000000000" pitchFamily="2" charset="-78"/>
              </a:rPr>
              <a:t> شامل </a:t>
            </a:r>
            <a:r>
              <a:rPr lang="fa-IR" sz="2600" b="1" dirty="0" err="1">
                <a:latin typeface="Times New Roman" panose="02020603050405020304" pitchFamily="18" charset="0"/>
                <a:cs typeface="B Nazanin" panose="00000400000000000000" pitchFamily="2" charset="-78"/>
              </a:rPr>
              <a:t>نمادگذاری</a:t>
            </a:r>
            <a:r>
              <a:rPr lang="fa-IR" sz="2600" b="1" dirty="0">
                <a:latin typeface="Times New Roman" panose="02020603050405020304" pitchFamily="18" charset="0"/>
                <a:cs typeface="B Nazanin" panose="00000400000000000000" pitchFamily="2" charset="-78"/>
              </a:rPr>
              <a:t> قدرتمند </a:t>
            </a:r>
            <a:r>
              <a:rPr lang="fa-IR" sz="2600" dirty="0">
                <a:latin typeface="Times New Roman" panose="02020603050405020304" pitchFamily="18" charset="0"/>
                <a:cs typeface="B Nazanin" panose="00000400000000000000" pitchFamily="2" charset="-78"/>
              </a:rPr>
              <a:t>برای </a:t>
            </a:r>
            <a:r>
              <a:rPr lang="fa-IR" sz="2600" b="1" dirty="0">
                <a:latin typeface="Times New Roman" panose="02020603050405020304" pitchFamily="18" charset="0"/>
                <a:cs typeface="B Nazanin" panose="00000400000000000000" pitchFamily="2" charset="-78"/>
              </a:rPr>
              <a:t>مدل سازی و توسعه ی سیستمهای شی گرا </a:t>
            </a:r>
            <a:r>
              <a:rPr lang="fa-IR" sz="2600" dirty="0">
                <a:latin typeface="Times New Roman" panose="02020603050405020304" pitchFamily="18" charset="0"/>
                <a:cs typeface="B Nazanin" panose="00000400000000000000" pitchFamily="2" charset="-78"/>
              </a:rPr>
              <a:t>است </a:t>
            </a:r>
            <a:endParaRPr lang="en-US" sz="2600" dirty="0">
              <a:latin typeface="Times New Roman" panose="02020603050405020304" pitchFamily="18" charset="0"/>
              <a:cs typeface="B Nazanin" panose="00000400000000000000" pitchFamily="2" charset="-78"/>
            </a:endParaRPr>
          </a:p>
          <a:p>
            <a:pPr algn="r" rtl="1">
              <a:spcBef>
                <a:spcPts val="0"/>
              </a:spcBef>
              <a:spcAft>
                <a:spcPts val="500"/>
              </a:spcAft>
            </a:pPr>
            <a:r>
              <a:rPr lang="en-US" sz="2600" dirty="0">
                <a:latin typeface="Times New Roman" panose="02020603050405020304" pitchFamily="18" charset="0"/>
                <a:cs typeface="B Nazanin" panose="00000400000000000000" pitchFamily="2" charset="-78"/>
              </a:rPr>
              <a:t>UML </a:t>
            </a:r>
            <a:r>
              <a:rPr lang="fa-IR" sz="2600" dirty="0">
                <a:latin typeface="Times New Roman" panose="02020603050405020304" pitchFamily="18" charset="0"/>
                <a:cs typeface="B Nazanin" panose="00000400000000000000" pitchFamily="2" charset="-78"/>
              </a:rPr>
              <a:t> در بخش دوم این کتاب، برای </a:t>
            </a:r>
            <a:r>
              <a:rPr lang="fa-IR" sz="2600" b="1" dirty="0">
                <a:latin typeface="Times New Roman" panose="02020603050405020304" pitchFamily="18" charset="0"/>
                <a:cs typeface="B Nazanin" panose="00000400000000000000" pitchFamily="2" charset="-78"/>
              </a:rPr>
              <a:t>مدلهای نمایش نیازمندیها و طراحی </a:t>
            </a:r>
            <a:r>
              <a:rPr lang="fa-IR" sz="2600" dirty="0">
                <a:latin typeface="Times New Roman" panose="02020603050405020304" pitchFamily="18" charset="0"/>
                <a:cs typeface="B Nazanin" panose="00000400000000000000" pitchFamily="2" charset="-78"/>
              </a:rPr>
              <a:t>استفاده میشود</a:t>
            </a:r>
            <a:endParaRPr lang="en-US" sz="2600" dirty="0">
              <a:latin typeface="Times New Roman" panose="02020603050405020304" pitchFamily="18" charset="0"/>
              <a:cs typeface="B Nazanin" panose="00000400000000000000" pitchFamily="2" charset="-78"/>
            </a:endParaRPr>
          </a:p>
          <a:p>
            <a:pPr algn="r" rtl="1">
              <a:spcBef>
                <a:spcPts val="0"/>
              </a:spcBef>
              <a:spcAft>
                <a:spcPts val="500"/>
              </a:spcAft>
            </a:pPr>
            <a:endParaRPr lang="en-US" sz="2600" dirty="0">
              <a:latin typeface="Times New Roman" panose="02020603050405020304" pitchFamily="18" charset="0"/>
              <a:cs typeface="B Nazanin" panose="00000400000000000000" pitchFamily="2" charset="-78"/>
            </a:endParaRPr>
          </a:p>
          <a:p>
            <a:pPr algn="r" rtl="1">
              <a:spcBef>
                <a:spcPts val="0"/>
              </a:spcBef>
              <a:spcAft>
                <a:spcPts val="500"/>
              </a:spcAft>
            </a:pPr>
            <a:r>
              <a:rPr lang="fa-IR" sz="2600" dirty="0">
                <a:latin typeface="Times New Roman" panose="02020603050405020304" pitchFamily="18" charset="0"/>
                <a:cs typeface="B Nazanin" panose="00000400000000000000" pitchFamily="2" charset="-78"/>
              </a:rPr>
              <a:t> شکل ۲-۶ </a:t>
            </a:r>
            <a:r>
              <a:rPr lang="fa-IR" sz="2600" dirty="0" err="1">
                <a:latin typeface="Times New Roman" panose="02020603050405020304" pitchFamily="18" charset="0"/>
                <a:cs typeface="B Nazanin" panose="00000400000000000000" pitchFamily="2" charset="-78"/>
              </a:rPr>
              <a:t>فازهای</a:t>
            </a:r>
            <a:r>
              <a:rPr lang="fa-IR" sz="2600" dirty="0">
                <a:latin typeface="Times New Roman" panose="02020603050405020304" pitchFamily="18" charset="0"/>
                <a:cs typeface="B Nazanin" panose="00000400000000000000" pitchFamily="2" charset="-78"/>
              </a:rPr>
              <a:t> فرآیند یکپارچه را نشان میدهد.</a:t>
            </a:r>
            <a:endParaRPr lang="en-US" sz="2600" dirty="0">
              <a:latin typeface="Times New Roman" panose="02020603050405020304" pitchFamily="18" charset="0"/>
              <a:cs typeface="B Nazanin" panose="00000400000000000000" pitchFamily="2" charset="-78"/>
            </a:endParaRPr>
          </a:p>
          <a:p>
            <a:pPr algn="r" rtl="1">
              <a:spcBef>
                <a:spcPts val="0"/>
              </a:spcBef>
              <a:spcAft>
                <a:spcPts val="500"/>
              </a:spcAft>
            </a:pPr>
            <a:endParaRPr lang="en-US" sz="2600" dirty="0">
              <a:latin typeface="Times New Roman" panose="02020603050405020304" pitchFamily="18" charset="0"/>
              <a:cs typeface="B Nazanin" panose="00000400000000000000" pitchFamily="2" charset="-78"/>
            </a:endParaRPr>
          </a:p>
          <a:p>
            <a:pPr marL="0" indent="0" algn="r" rtl="1">
              <a:spcBef>
                <a:spcPts val="0"/>
              </a:spcBef>
              <a:spcAft>
                <a:spcPts val="500"/>
              </a:spcAft>
              <a:buNone/>
            </a:pPr>
            <a:r>
              <a:rPr lang="fa-IR" sz="2600" dirty="0">
                <a:latin typeface="Times New Roman" panose="02020603050405020304" pitchFamily="18" charset="0"/>
                <a:cs typeface="B Nazanin" panose="00000400000000000000" pitchFamily="2" charset="-78"/>
              </a:rPr>
              <a:t>1- فاز </a:t>
            </a:r>
            <a:r>
              <a:rPr lang="fa-IR" sz="2600" b="1" u="sng" dirty="0">
                <a:latin typeface="Times New Roman" panose="02020603050405020304" pitchFamily="18" charset="0"/>
                <a:cs typeface="B Nazanin" panose="00000400000000000000" pitchFamily="2" charset="-78"/>
              </a:rPr>
              <a:t>آغازین</a:t>
            </a:r>
            <a:r>
              <a:rPr lang="fa-IR" sz="2600" b="1" dirty="0">
                <a:latin typeface="Times New Roman" panose="02020603050405020304" pitchFamily="18" charset="0"/>
                <a:cs typeface="B Nazanin" panose="00000400000000000000" pitchFamily="2" charset="-78"/>
              </a:rPr>
              <a:t>: </a:t>
            </a:r>
            <a:r>
              <a:rPr lang="fa-IR" sz="2600" dirty="0">
                <a:latin typeface="Times New Roman" panose="02020603050405020304" pitchFamily="18" charset="0"/>
                <a:cs typeface="B Nazanin" panose="00000400000000000000" pitchFamily="2" charset="-78"/>
              </a:rPr>
              <a:t>جایی است که </a:t>
            </a:r>
            <a:r>
              <a:rPr lang="fa-IR" sz="2600" b="1" dirty="0">
                <a:latin typeface="Times New Roman" panose="02020603050405020304" pitchFamily="18" charset="0"/>
                <a:cs typeface="B Nazanin" panose="00000400000000000000" pitchFamily="2" charset="-78"/>
              </a:rPr>
              <a:t>ارتباطات</a:t>
            </a:r>
            <a:r>
              <a:rPr lang="fa-IR" sz="2600" dirty="0">
                <a:latin typeface="Times New Roman" panose="02020603050405020304" pitchFamily="18" charset="0"/>
                <a:cs typeface="B Nazanin" panose="00000400000000000000" pitchFamily="2" charset="-78"/>
              </a:rPr>
              <a:t> با مشتری و </a:t>
            </a:r>
            <a:r>
              <a:rPr lang="fa-IR" sz="2600" b="1" dirty="0">
                <a:latin typeface="Times New Roman" panose="02020603050405020304" pitchFamily="18" charset="0"/>
                <a:cs typeface="B Nazanin" panose="00000400000000000000" pitchFamily="2" charset="-78"/>
              </a:rPr>
              <a:t>برنامه ریزی </a:t>
            </a:r>
            <a:r>
              <a:rPr lang="fa-IR" sz="2600" dirty="0">
                <a:latin typeface="Times New Roman" panose="02020603050405020304" pitchFamily="18" charset="0"/>
                <a:cs typeface="B Nazanin" panose="00000400000000000000" pitchFamily="2" charset="-78"/>
              </a:rPr>
              <a:t>انجام میشود.</a:t>
            </a:r>
          </a:p>
          <a:p>
            <a:pPr marL="0" indent="0" algn="r" rtl="1">
              <a:spcBef>
                <a:spcPts val="0"/>
              </a:spcBef>
              <a:spcAft>
                <a:spcPts val="500"/>
              </a:spcAft>
              <a:buNone/>
            </a:pPr>
            <a:endParaRPr lang="fa-IR" sz="2600" dirty="0">
              <a:latin typeface="Times New Roman" panose="02020603050405020304" pitchFamily="18" charset="0"/>
              <a:cs typeface="B Nazanin" panose="00000400000000000000" pitchFamily="2" charset="-78"/>
            </a:endParaRPr>
          </a:p>
          <a:p>
            <a:pPr algn="r" rtl="1">
              <a:spcBef>
                <a:spcPts val="0"/>
              </a:spcBef>
              <a:spcAft>
                <a:spcPts val="500"/>
              </a:spcAft>
            </a:pPr>
            <a:r>
              <a:rPr lang="fa-IR" sz="2600" dirty="0">
                <a:latin typeface="Times New Roman" panose="02020603050405020304" pitchFamily="18" charset="0"/>
                <a:cs typeface="B Nazanin" panose="00000400000000000000" pitchFamily="2" charset="-78"/>
              </a:rPr>
              <a:t> </a:t>
            </a:r>
            <a:r>
              <a:rPr lang="fa-IR" sz="2600" b="1" dirty="0">
                <a:latin typeface="Times New Roman" panose="02020603050405020304" pitchFamily="18" charset="0"/>
                <a:cs typeface="B Nazanin" panose="00000400000000000000" pitchFamily="2" charset="-78"/>
              </a:rPr>
              <a:t>نیازمندیهای بنیادی کسب و کار </a:t>
            </a:r>
            <a:r>
              <a:rPr lang="fa-IR" sz="2600" dirty="0">
                <a:latin typeface="Times New Roman" panose="02020603050405020304" pitchFamily="18" charset="0"/>
                <a:cs typeface="B Nazanin" panose="00000400000000000000" pitchFamily="2" charset="-78"/>
              </a:rPr>
              <a:t>از طریق مجموعه ای از موارد کاربری </a:t>
            </a:r>
            <a:r>
              <a:rPr lang="en-US" sz="2600" dirty="0">
                <a:latin typeface="Times New Roman" panose="02020603050405020304" pitchFamily="18" charset="0"/>
                <a:cs typeface="B Nazanin" panose="00000400000000000000" pitchFamily="2" charset="-78"/>
              </a:rPr>
              <a:t>(Use case) </a:t>
            </a:r>
            <a:r>
              <a:rPr lang="fa-IR" sz="2600" dirty="0">
                <a:latin typeface="Times New Roman" panose="02020603050405020304" pitchFamily="18" charset="0"/>
                <a:cs typeface="B Nazanin" panose="00000400000000000000" pitchFamily="2" charset="-78"/>
              </a:rPr>
              <a:t> </a:t>
            </a:r>
            <a:r>
              <a:rPr lang="en-US" sz="2600" dirty="0">
                <a:latin typeface="Times New Roman" panose="02020603050405020304" pitchFamily="18" charset="0"/>
                <a:cs typeface="B Nazanin" panose="00000400000000000000" pitchFamily="2" charset="-78"/>
              </a:rPr>
              <a:t>)</a:t>
            </a:r>
            <a:r>
              <a:rPr lang="fa-IR" sz="2600" dirty="0">
                <a:latin typeface="Times New Roman" panose="02020603050405020304" pitchFamily="18" charset="0"/>
                <a:cs typeface="B Nazanin" panose="00000400000000000000" pitchFamily="2" charset="-78"/>
              </a:rPr>
              <a:t>فصل) ۷) توصیف میشود، که مشخص میکند کدام </a:t>
            </a:r>
            <a:r>
              <a:rPr lang="fa-IR" sz="2600" b="1" dirty="0">
                <a:latin typeface="Times New Roman" panose="02020603050405020304" pitchFamily="18" charset="0"/>
                <a:cs typeface="B Nazanin" panose="00000400000000000000" pitchFamily="2" charset="-78"/>
              </a:rPr>
              <a:t>ویژگیها و </a:t>
            </a:r>
            <a:r>
              <a:rPr lang="fa-IR" sz="2600" b="1" dirty="0" err="1">
                <a:latin typeface="Times New Roman" panose="02020603050405020304" pitchFamily="18" charset="0"/>
                <a:cs typeface="B Nazanin" panose="00000400000000000000" pitchFamily="2" charset="-78"/>
              </a:rPr>
              <a:t>عملکردها</a:t>
            </a:r>
            <a:r>
              <a:rPr lang="fa-IR" sz="2600" b="1" dirty="0">
                <a:latin typeface="Times New Roman" panose="02020603050405020304" pitchFamily="18" charset="0"/>
                <a:cs typeface="B Nazanin" panose="00000400000000000000" pitchFamily="2" charset="-78"/>
              </a:rPr>
              <a:t>، </a:t>
            </a:r>
            <a:r>
              <a:rPr lang="fa-IR" sz="2600" dirty="0">
                <a:latin typeface="Times New Roman" panose="02020603050405020304" pitchFamily="18" charset="0"/>
                <a:cs typeface="B Nazanin" panose="00000400000000000000" pitchFamily="2" charset="-78"/>
              </a:rPr>
              <a:t>مطلوب هر دسته از تمایلات کاربران است. </a:t>
            </a:r>
          </a:p>
          <a:p>
            <a:pPr algn="r" rtl="1">
              <a:spcBef>
                <a:spcPts val="0"/>
              </a:spcBef>
              <a:spcAft>
                <a:spcPts val="500"/>
              </a:spcAft>
            </a:pPr>
            <a:endParaRPr lang="fa-IR" sz="2600" dirty="0">
              <a:latin typeface="Times New Roman" panose="02020603050405020304" pitchFamily="18" charset="0"/>
              <a:cs typeface="B Nazanin" panose="00000400000000000000" pitchFamily="2" charset="-78"/>
            </a:endParaRPr>
          </a:p>
          <a:p>
            <a:pPr algn="r" rtl="1">
              <a:spcBef>
                <a:spcPts val="0"/>
              </a:spcBef>
              <a:spcAft>
                <a:spcPts val="500"/>
              </a:spcAft>
            </a:pPr>
            <a:r>
              <a:rPr lang="fa-IR" sz="2600" dirty="0">
                <a:latin typeface="Times New Roman" panose="02020603050405020304" pitchFamily="18" charset="0"/>
                <a:cs typeface="B Nazanin" panose="00000400000000000000" pitchFamily="2" charset="-78"/>
              </a:rPr>
              <a:t>برنامه ریزی نیز منابع را شناسایی میکند، </a:t>
            </a:r>
            <a:r>
              <a:rPr lang="fa-IR" sz="2600" dirty="0" err="1">
                <a:latin typeface="Times New Roman" panose="02020603050405020304" pitchFamily="18" charset="0"/>
                <a:cs typeface="B Nazanin" panose="00000400000000000000" pitchFamily="2" charset="-78"/>
              </a:rPr>
              <a:t>ریسکهای</a:t>
            </a:r>
            <a:r>
              <a:rPr lang="fa-IR" sz="2600" dirty="0">
                <a:latin typeface="Times New Roman" panose="02020603050405020304" pitchFamily="18" charset="0"/>
                <a:cs typeface="B Nazanin" panose="00000400000000000000" pitchFamily="2" charset="-78"/>
              </a:rPr>
              <a:t> اصلی را ارزیابی میکند و زمان بندی اصلی را برای افزایش های (نسخه های بعدی) نرم افزار، تعریف میکند.</a:t>
            </a:r>
            <a:endParaRPr lang="en-US" dirty="0"/>
          </a:p>
        </p:txBody>
      </p:sp>
      <p:sp>
        <p:nvSpPr>
          <p:cNvPr id="4" name="Slide Number Placeholder 3">
            <a:extLst>
              <a:ext uri="{FF2B5EF4-FFF2-40B4-BE49-F238E27FC236}">
                <a16:creationId xmlns:a16="http://schemas.microsoft.com/office/drawing/2014/main" id="{146A5E14-4C81-4EA9-B78C-5063C48D3A42}"/>
              </a:ext>
            </a:extLst>
          </p:cNvPr>
          <p:cNvSpPr>
            <a:spLocks noGrp="1"/>
          </p:cNvSpPr>
          <p:nvPr>
            <p:ph type="sldNum" sz="quarter" idx="12"/>
          </p:nvPr>
        </p:nvSpPr>
        <p:spPr/>
        <p:txBody>
          <a:bodyPr/>
          <a:lstStyle/>
          <a:p>
            <a:fld id="{9B3A9CD7-4CFF-4125-A835-47EB38E090BC}" type="slidenum">
              <a:rPr lang="en-US" smtClean="0"/>
              <a:t>43</a:t>
            </a:fld>
            <a:endParaRPr lang="en-US"/>
          </a:p>
        </p:txBody>
      </p:sp>
      <p:sp>
        <p:nvSpPr>
          <p:cNvPr id="5" name="Title 1">
            <a:extLst>
              <a:ext uri="{FF2B5EF4-FFF2-40B4-BE49-F238E27FC236}">
                <a16:creationId xmlns:a16="http://schemas.microsoft.com/office/drawing/2014/main" id="{B511E53F-4B21-495D-9066-817302397D74}"/>
              </a:ext>
            </a:extLst>
          </p:cNvPr>
          <p:cNvSpPr>
            <a:spLocks noGrp="1"/>
          </p:cNvSpPr>
          <p:nvPr>
            <p:ph type="title"/>
          </p:nvPr>
        </p:nvSpPr>
        <p:spPr>
          <a:xfrm>
            <a:off x="983975" y="-1"/>
            <a:ext cx="10515600" cy="1325563"/>
          </a:xfrm>
        </p:spPr>
        <p:txBody>
          <a:bodyPr/>
          <a:lstStyle/>
          <a:p>
            <a:pPr algn="r" rtl="1"/>
            <a:r>
              <a:rPr lang="fa-IR" sz="3600" b="1" dirty="0">
                <a:solidFill>
                  <a:schemeClr val="bg1">
                    <a:lumMod val="50000"/>
                  </a:schemeClr>
                </a:solidFill>
                <a:cs typeface="B Nazanin" panose="00000400000000000000" pitchFamily="2" charset="-78"/>
              </a:rPr>
              <a:t>2-5 	مدل های فرآیند تجویزی (ادامه)      </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Tree>
    <p:extLst>
      <p:ext uri="{BB962C8B-B14F-4D97-AF65-F5344CB8AC3E}">
        <p14:creationId xmlns:p14="http://schemas.microsoft.com/office/powerpoint/2010/main" val="2745294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22CCBF-2BB9-41AA-B21A-C3A33D7FC482}"/>
              </a:ext>
            </a:extLst>
          </p:cNvPr>
          <p:cNvSpPr>
            <a:spLocks noGrp="1"/>
          </p:cNvSpPr>
          <p:nvPr>
            <p:ph idx="1"/>
          </p:nvPr>
        </p:nvSpPr>
        <p:spPr>
          <a:xfrm>
            <a:off x="278296" y="1543326"/>
            <a:ext cx="11168269" cy="5460448"/>
          </a:xfrm>
        </p:spPr>
        <p:txBody>
          <a:bodyPr>
            <a:normAutofit/>
          </a:bodyPr>
          <a:lstStyle/>
          <a:p>
            <a:pPr marL="0" indent="0" algn="r" rtl="1">
              <a:spcBef>
                <a:spcPts val="0"/>
              </a:spcBef>
              <a:spcAft>
                <a:spcPts val="500"/>
              </a:spcAft>
              <a:buNone/>
            </a:pPr>
            <a:r>
              <a:rPr lang="fa-IR" sz="2600" dirty="0">
                <a:latin typeface="Times New Roman" panose="02020603050405020304" pitchFamily="18" charset="0"/>
                <a:cs typeface="B Nazanin" panose="00000400000000000000" pitchFamily="2" charset="-78"/>
              </a:rPr>
              <a:t>2- فاز </a:t>
            </a:r>
            <a:r>
              <a:rPr lang="fa-IR" sz="2600" b="1" dirty="0">
                <a:latin typeface="Times New Roman" panose="02020603050405020304" pitchFamily="18" charset="0"/>
                <a:cs typeface="B Nazanin" panose="00000400000000000000" pitchFamily="2" charset="-78"/>
              </a:rPr>
              <a:t>تشریح:</a:t>
            </a:r>
            <a:r>
              <a:rPr lang="fa-IR" sz="2600" dirty="0">
                <a:latin typeface="Times New Roman" panose="02020603050405020304" pitchFamily="18" charset="0"/>
                <a:cs typeface="B Nazanin" panose="00000400000000000000" pitchFamily="2" charset="-78"/>
              </a:rPr>
              <a:t> فعالیتهای </a:t>
            </a:r>
            <a:r>
              <a:rPr lang="fa-IR" sz="2600" b="1" dirty="0">
                <a:latin typeface="Times New Roman" panose="02020603050405020304" pitchFamily="18" charset="0"/>
                <a:cs typeface="B Nazanin" panose="00000400000000000000" pitchFamily="2" charset="-78"/>
              </a:rPr>
              <a:t>برنامه ریزی و مدل سازی </a:t>
            </a:r>
            <a:r>
              <a:rPr lang="fa-IR" sz="2600" dirty="0">
                <a:latin typeface="Times New Roman" panose="02020603050405020304" pitchFamily="18" charset="0"/>
                <a:cs typeface="B Nazanin" panose="00000400000000000000" pitchFamily="2" charset="-78"/>
              </a:rPr>
              <a:t>مدل فرآیند کلی را در بر میگیرد (شکل ۲-۶)</a:t>
            </a:r>
          </a:p>
          <a:p>
            <a:pPr marL="0" indent="0" algn="r" rtl="1">
              <a:spcBef>
                <a:spcPts val="0"/>
              </a:spcBef>
              <a:spcAft>
                <a:spcPts val="500"/>
              </a:spcAft>
              <a:buNone/>
            </a:pPr>
            <a:endParaRPr lang="fa-IR" sz="2600" dirty="0">
              <a:latin typeface="Times New Roman" panose="02020603050405020304" pitchFamily="18" charset="0"/>
              <a:cs typeface="B Nazanin" panose="00000400000000000000" pitchFamily="2" charset="-78"/>
            </a:endParaRPr>
          </a:p>
          <a:p>
            <a:pPr marL="0" indent="0" algn="r" rtl="1">
              <a:spcBef>
                <a:spcPts val="0"/>
              </a:spcBef>
              <a:spcAft>
                <a:spcPts val="500"/>
              </a:spcAft>
              <a:buNone/>
            </a:pPr>
            <a:r>
              <a:rPr lang="fa-IR" sz="2600" dirty="0">
                <a:latin typeface="Times New Roman" panose="02020603050405020304" pitchFamily="18" charset="0"/>
                <a:cs typeface="B Nazanin" panose="00000400000000000000" pitchFamily="2" charset="-78"/>
              </a:rPr>
              <a:t> فاز تشریح، </a:t>
            </a:r>
            <a:r>
              <a:rPr lang="fa-IR" sz="2600" b="1" dirty="0">
                <a:latin typeface="Times New Roman" panose="02020603050405020304" pitchFamily="18" charset="0"/>
                <a:cs typeface="B Nazanin" panose="00000400000000000000" pitchFamily="2" charset="-78"/>
              </a:rPr>
              <a:t>موارد کاربری اولیه را پالایش میکند و بسط میدهد </a:t>
            </a:r>
            <a:r>
              <a:rPr lang="fa-IR" sz="2600" dirty="0">
                <a:latin typeface="Times New Roman" panose="02020603050405020304" pitchFamily="18" charset="0"/>
                <a:cs typeface="B Nazanin" panose="00000400000000000000" pitchFamily="2" charset="-78"/>
              </a:rPr>
              <a:t>و مبنای </a:t>
            </a:r>
            <a:r>
              <a:rPr lang="fa-IR" sz="2600" dirty="0" err="1">
                <a:latin typeface="Times New Roman" panose="02020603050405020304" pitchFamily="18" charset="0"/>
                <a:cs typeface="B Nazanin" panose="00000400000000000000" pitchFamily="2" charset="-78"/>
              </a:rPr>
              <a:t>معمارانه</a:t>
            </a:r>
            <a:r>
              <a:rPr lang="fa-IR" sz="2600" dirty="0">
                <a:latin typeface="Times New Roman" panose="02020603050405020304" pitchFamily="18" charset="0"/>
                <a:cs typeface="B Nazanin" panose="00000400000000000000" pitchFamily="2" charset="-78"/>
              </a:rPr>
              <a:t> ای را ایجاد میکند که شامل </a:t>
            </a:r>
            <a:r>
              <a:rPr lang="fa-IR" sz="2600" u="sng" dirty="0">
                <a:latin typeface="Times New Roman" panose="02020603050405020304" pitchFamily="18" charset="0"/>
                <a:cs typeface="B Nazanin" panose="00000400000000000000" pitchFamily="2" charset="-78"/>
              </a:rPr>
              <a:t>پنج دید </a:t>
            </a:r>
            <a:r>
              <a:rPr lang="fa-IR" sz="2600" dirty="0">
                <a:latin typeface="Times New Roman" panose="02020603050405020304" pitchFamily="18" charset="0"/>
                <a:cs typeface="B Nazanin" panose="00000400000000000000" pitchFamily="2" charset="-78"/>
              </a:rPr>
              <a:t>مختلف از نرم افزار میشود</a:t>
            </a:r>
            <a:r>
              <a:rPr lang="fa-IR" sz="2600" b="1" dirty="0">
                <a:latin typeface="Times New Roman" panose="02020603050405020304" pitchFamily="18" charset="0"/>
                <a:cs typeface="B Nazanin" panose="00000400000000000000" pitchFamily="2" charset="-78"/>
              </a:rPr>
              <a:t>:  مدل مورد کاربری ، مدل تحلیل ، مدل طراحی ، مدل پیاده سازی و مدل استقرار </a:t>
            </a:r>
          </a:p>
          <a:p>
            <a:pPr marL="0" indent="0" algn="r" rtl="1">
              <a:spcBef>
                <a:spcPts val="0"/>
              </a:spcBef>
              <a:spcAft>
                <a:spcPts val="500"/>
              </a:spcAft>
              <a:buNone/>
            </a:pPr>
            <a:r>
              <a:rPr lang="fa-IR" sz="2600" b="1" dirty="0">
                <a:latin typeface="Times New Roman" panose="02020603050405020304" pitchFamily="18" charset="0"/>
                <a:cs typeface="B Nazanin" panose="00000400000000000000" pitchFamily="2" charset="-78"/>
              </a:rPr>
              <a:t>اصلاحات در برنامه ریزی </a:t>
            </a:r>
            <a:r>
              <a:rPr lang="fa-IR" sz="2600" dirty="0">
                <a:latin typeface="Times New Roman" panose="02020603050405020304" pitchFamily="18" charset="0"/>
                <a:cs typeface="B Nazanin" panose="00000400000000000000" pitchFamily="2" charset="-78"/>
              </a:rPr>
              <a:t>اغلب در این زمان انجام میشود.</a:t>
            </a:r>
          </a:p>
          <a:p>
            <a:pPr marL="0" indent="0" algn="r" rtl="1">
              <a:spcBef>
                <a:spcPts val="0"/>
              </a:spcBef>
              <a:spcAft>
                <a:spcPts val="500"/>
              </a:spcAft>
              <a:buNone/>
            </a:pPr>
            <a:endParaRPr lang="fa-IR" sz="2600" dirty="0">
              <a:latin typeface="Times New Roman" panose="02020603050405020304" pitchFamily="18" charset="0"/>
              <a:cs typeface="B Nazanin" panose="00000400000000000000" pitchFamily="2" charset="-78"/>
            </a:endParaRPr>
          </a:p>
          <a:p>
            <a:pPr marL="0" indent="0" algn="r" rtl="1">
              <a:spcBef>
                <a:spcPts val="0"/>
              </a:spcBef>
              <a:spcAft>
                <a:spcPts val="500"/>
              </a:spcAft>
              <a:buNone/>
            </a:pPr>
            <a:r>
              <a:rPr lang="fa-IR" sz="2600" dirty="0">
                <a:latin typeface="Times New Roman" panose="02020603050405020304" pitchFamily="18" charset="0"/>
                <a:cs typeface="B Nazanin" panose="00000400000000000000" pitchFamily="2" charset="-78"/>
              </a:rPr>
              <a:t>3- فاز </a:t>
            </a:r>
            <a:r>
              <a:rPr lang="fa-IR" sz="2600" b="1" dirty="0">
                <a:latin typeface="Times New Roman" panose="02020603050405020304" pitchFamily="18" charset="0"/>
                <a:cs typeface="B Nazanin" panose="00000400000000000000" pitchFamily="2" charset="-78"/>
              </a:rPr>
              <a:t>ساخت: </a:t>
            </a:r>
            <a:r>
              <a:rPr lang="fa-IR" sz="2600" dirty="0">
                <a:latin typeface="Times New Roman" panose="02020603050405020304" pitchFamily="18" charset="0"/>
                <a:cs typeface="B Nazanin" panose="00000400000000000000" pitchFamily="2" charset="-78"/>
              </a:rPr>
              <a:t>معادل فعالیت ساخت تعریف شده برای فرآیند کلی نرم افزار است </a:t>
            </a:r>
          </a:p>
          <a:p>
            <a:pPr marL="0" indent="0" algn="r" rtl="1">
              <a:spcBef>
                <a:spcPts val="0"/>
              </a:spcBef>
              <a:spcAft>
                <a:spcPts val="500"/>
              </a:spcAft>
              <a:buNone/>
            </a:pPr>
            <a:r>
              <a:rPr lang="fa-IR" sz="2600" dirty="0">
                <a:latin typeface="Times New Roman" panose="02020603050405020304" pitchFamily="18" charset="0"/>
                <a:cs typeface="B Nazanin" panose="00000400000000000000" pitchFamily="2" charset="-78"/>
              </a:rPr>
              <a:t>تمام ویژگیها و توابع ضروری و مورد نیاز برای این افزایش نسخه ی نرم افزار با </a:t>
            </a:r>
            <a:r>
              <a:rPr lang="fa-IR" sz="2600" b="1" dirty="0" err="1">
                <a:latin typeface="Times New Roman" panose="02020603050405020304" pitchFamily="18" charset="0"/>
                <a:cs typeface="B Nazanin" panose="00000400000000000000" pitchFamily="2" charset="-78"/>
              </a:rPr>
              <a:t>کدنویسی</a:t>
            </a:r>
            <a:r>
              <a:rPr lang="fa-IR" sz="2600" dirty="0">
                <a:latin typeface="Times New Roman" panose="02020603050405020304" pitchFamily="18" charset="0"/>
                <a:cs typeface="B Nazanin" panose="00000400000000000000" pitchFamily="2" charset="-78"/>
              </a:rPr>
              <a:t> پیاده سازی میشود در پیاده سازی </a:t>
            </a:r>
            <a:r>
              <a:rPr lang="fa-IR" sz="2600" dirty="0" err="1">
                <a:latin typeface="Times New Roman" panose="02020603050405020304" pitchFamily="18" charset="0"/>
                <a:cs typeface="B Nazanin" panose="00000400000000000000" pitchFamily="2" charset="-78"/>
              </a:rPr>
              <a:t>مولفه</a:t>
            </a:r>
            <a:r>
              <a:rPr lang="fa-IR" sz="2600" dirty="0">
                <a:latin typeface="Times New Roman" panose="02020603050405020304" pitchFamily="18" charset="0"/>
                <a:cs typeface="B Nazanin" panose="00000400000000000000" pitchFamily="2" charset="-78"/>
              </a:rPr>
              <a:t> ها، </a:t>
            </a:r>
            <a:r>
              <a:rPr lang="fa-IR" sz="2600" b="1" dirty="0">
                <a:latin typeface="Times New Roman" panose="02020603050405020304" pitchFamily="18" charset="0"/>
                <a:cs typeface="B Nazanin" panose="00000400000000000000" pitchFamily="2" charset="-78"/>
              </a:rPr>
              <a:t>آزمونهای واحد </a:t>
            </a:r>
            <a:r>
              <a:rPr lang="fa-IR" sz="2600" dirty="0">
                <a:latin typeface="Times New Roman" panose="02020603050405020304" pitchFamily="18" charset="0"/>
                <a:cs typeface="B Nazanin" panose="00000400000000000000" pitchFamily="2" charset="-78"/>
              </a:rPr>
              <a:t>برای هر </a:t>
            </a:r>
            <a:r>
              <a:rPr lang="fa-IR" sz="2600" dirty="0" err="1">
                <a:latin typeface="Times New Roman" panose="02020603050405020304" pitchFamily="18" charset="0"/>
                <a:cs typeface="B Nazanin" panose="00000400000000000000" pitchFamily="2" charset="-78"/>
              </a:rPr>
              <a:t>مولفه</a:t>
            </a:r>
            <a:r>
              <a:rPr lang="fa-IR" sz="2600" dirty="0">
                <a:latin typeface="Times New Roman" panose="02020603050405020304" pitchFamily="18" charset="0"/>
                <a:cs typeface="B Nazanin" panose="00000400000000000000" pitchFamily="2" charset="-78"/>
              </a:rPr>
              <a:t> طراحی و اجرا می شود. </a:t>
            </a:r>
          </a:p>
          <a:p>
            <a:pPr marL="0" indent="0" algn="r" rtl="1">
              <a:spcBef>
                <a:spcPts val="0"/>
              </a:spcBef>
              <a:spcAft>
                <a:spcPts val="500"/>
              </a:spcAft>
              <a:buNone/>
            </a:pPr>
            <a:r>
              <a:rPr lang="fa-IR" sz="2600" dirty="0">
                <a:latin typeface="Times New Roman" panose="02020603050405020304" pitchFamily="18" charset="0"/>
                <a:cs typeface="B Nazanin" panose="00000400000000000000" pitchFamily="2" charset="-78"/>
              </a:rPr>
              <a:t>علاوه براین، </a:t>
            </a:r>
            <a:r>
              <a:rPr lang="fa-IR" sz="2600" b="1" dirty="0">
                <a:latin typeface="Times New Roman" panose="02020603050405020304" pitchFamily="18" charset="0"/>
                <a:cs typeface="B Nazanin" panose="00000400000000000000" pitchFamily="2" charset="-78"/>
              </a:rPr>
              <a:t>فعالیتهای یکپارچه سازی (مونتاژ </a:t>
            </a:r>
            <a:r>
              <a:rPr lang="fa-IR" sz="2600" b="1" dirty="0" err="1">
                <a:latin typeface="Times New Roman" panose="02020603050405020304" pitchFamily="18" charset="0"/>
                <a:cs typeface="B Nazanin" panose="00000400000000000000" pitchFamily="2" charset="-78"/>
              </a:rPr>
              <a:t>مولفه</a:t>
            </a:r>
            <a:r>
              <a:rPr lang="fa-IR" sz="2600" b="1" dirty="0">
                <a:latin typeface="Times New Roman" panose="02020603050405020304" pitchFamily="18" charset="0"/>
                <a:cs typeface="B Nazanin" panose="00000400000000000000" pitchFamily="2" charset="-78"/>
              </a:rPr>
              <a:t> و آزمون یکپارچه سازی) </a:t>
            </a:r>
            <a:r>
              <a:rPr lang="fa-IR" sz="2600" dirty="0">
                <a:latin typeface="Times New Roman" panose="02020603050405020304" pitchFamily="18" charset="0"/>
                <a:cs typeface="B Nazanin" panose="00000400000000000000" pitchFamily="2" charset="-78"/>
              </a:rPr>
              <a:t>اجرا میشوند. </a:t>
            </a:r>
            <a:endParaRPr lang="en-US" dirty="0"/>
          </a:p>
        </p:txBody>
      </p:sp>
      <p:sp>
        <p:nvSpPr>
          <p:cNvPr id="4" name="Slide Number Placeholder 3">
            <a:extLst>
              <a:ext uri="{FF2B5EF4-FFF2-40B4-BE49-F238E27FC236}">
                <a16:creationId xmlns:a16="http://schemas.microsoft.com/office/drawing/2014/main" id="{146A5E14-4C81-4EA9-B78C-5063C48D3A42}"/>
              </a:ext>
            </a:extLst>
          </p:cNvPr>
          <p:cNvSpPr>
            <a:spLocks noGrp="1"/>
          </p:cNvSpPr>
          <p:nvPr>
            <p:ph type="sldNum" sz="quarter" idx="12"/>
          </p:nvPr>
        </p:nvSpPr>
        <p:spPr/>
        <p:txBody>
          <a:bodyPr/>
          <a:lstStyle/>
          <a:p>
            <a:fld id="{9B3A9CD7-4CFF-4125-A835-47EB38E090BC}" type="slidenum">
              <a:rPr lang="en-US" smtClean="0"/>
              <a:t>44</a:t>
            </a:fld>
            <a:endParaRPr lang="en-US"/>
          </a:p>
        </p:txBody>
      </p:sp>
      <p:sp>
        <p:nvSpPr>
          <p:cNvPr id="5" name="Title 1">
            <a:extLst>
              <a:ext uri="{FF2B5EF4-FFF2-40B4-BE49-F238E27FC236}">
                <a16:creationId xmlns:a16="http://schemas.microsoft.com/office/drawing/2014/main" id="{B511E53F-4B21-495D-9066-817302397D74}"/>
              </a:ext>
            </a:extLst>
          </p:cNvPr>
          <p:cNvSpPr>
            <a:spLocks noGrp="1"/>
          </p:cNvSpPr>
          <p:nvPr>
            <p:ph type="title"/>
          </p:nvPr>
        </p:nvSpPr>
        <p:spPr>
          <a:xfrm>
            <a:off x="930965" y="0"/>
            <a:ext cx="10515600" cy="1325563"/>
          </a:xfrm>
        </p:spPr>
        <p:txBody>
          <a:bodyPr/>
          <a:lstStyle/>
          <a:p>
            <a:pPr algn="r" rtl="1"/>
            <a:r>
              <a:rPr lang="fa-IR" sz="3600" b="1" dirty="0">
                <a:solidFill>
                  <a:schemeClr val="bg1">
                    <a:lumMod val="50000"/>
                  </a:schemeClr>
                </a:solidFill>
                <a:cs typeface="B Nazanin" panose="00000400000000000000" pitchFamily="2" charset="-78"/>
              </a:rPr>
              <a:t>2-5 	مدل های فرآیند تجویزی (ادامه)      </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Tree>
    <p:extLst>
      <p:ext uri="{BB962C8B-B14F-4D97-AF65-F5344CB8AC3E}">
        <p14:creationId xmlns:p14="http://schemas.microsoft.com/office/powerpoint/2010/main" val="1391903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7D0167-B996-48FB-9075-C1A273B3F0A8}"/>
              </a:ext>
            </a:extLst>
          </p:cNvPr>
          <p:cNvSpPr>
            <a:spLocks noGrp="1"/>
          </p:cNvSpPr>
          <p:nvPr>
            <p:ph idx="1"/>
          </p:nvPr>
        </p:nvSpPr>
        <p:spPr>
          <a:xfrm>
            <a:off x="291548" y="1331291"/>
            <a:ext cx="11168269" cy="5390184"/>
          </a:xfrm>
        </p:spPr>
        <p:txBody>
          <a:bodyPr>
            <a:normAutofit lnSpcReduction="10000"/>
          </a:bodyPr>
          <a:lstStyle/>
          <a:p>
            <a:pPr marL="0" indent="0" algn="r" rtl="1">
              <a:spcBef>
                <a:spcPts val="0"/>
              </a:spcBef>
              <a:spcAft>
                <a:spcPts val="500"/>
              </a:spcAft>
              <a:buNone/>
            </a:pPr>
            <a:r>
              <a:rPr lang="fa-IR" sz="2600" dirty="0">
                <a:latin typeface="Times New Roman" panose="02020603050405020304" pitchFamily="18" charset="0"/>
                <a:cs typeface="B Nazanin" panose="00000400000000000000" pitchFamily="2" charset="-78"/>
              </a:rPr>
              <a:t>4- فاز </a:t>
            </a:r>
            <a:r>
              <a:rPr lang="fa-IR" sz="2600" b="1" dirty="0">
                <a:latin typeface="Times New Roman" panose="02020603050405020304" pitchFamily="18" charset="0"/>
                <a:cs typeface="B Nazanin" panose="00000400000000000000" pitchFamily="2" charset="-78"/>
              </a:rPr>
              <a:t>انتقال:</a:t>
            </a:r>
            <a:r>
              <a:rPr lang="fa-IR" sz="2600" dirty="0">
                <a:latin typeface="Times New Roman" panose="02020603050405020304" pitchFamily="18" charset="0"/>
                <a:cs typeface="B Nazanin" panose="00000400000000000000" pitchFamily="2" charset="-78"/>
              </a:rPr>
              <a:t> شامل آخرین مراحل در فعالیت ساخت در مدل کلی و اولین بخش از استقرار در مدل کلی (تحویل و بازخورد) میشود</a:t>
            </a:r>
          </a:p>
          <a:p>
            <a:pPr algn="r" rtl="1">
              <a:spcBef>
                <a:spcPts val="0"/>
              </a:spcBef>
              <a:spcAft>
                <a:spcPts val="500"/>
              </a:spcAft>
            </a:pPr>
            <a:r>
              <a:rPr lang="fa-IR" sz="2600" dirty="0">
                <a:latin typeface="Times New Roman" panose="02020603050405020304" pitchFamily="18" charset="0"/>
                <a:cs typeface="B Nazanin" panose="00000400000000000000" pitchFamily="2" charset="-78"/>
              </a:rPr>
              <a:t> نرم افزار و مستندات پشتیبانی برای </a:t>
            </a:r>
            <a:r>
              <a:rPr lang="fa-IR" sz="2600" b="1" dirty="0">
                <a:latin typeface="Times New Roman" panose="02020603050405020304" pitchFamily="18" charset="0"/>
                <a:cs typeface="B Nazanin" panose="00000400000000000000" pitchFamily="2" charset="-78"/>
              </a:rPr>
              <a:t>آزمون بتا </a:t>
            </a:r>
            <a:r>
              <a:rPr lang="fa-IR" sz="2600" dirty="0">
                <a:latin typeface="Times New Roman" panose="02020603050405020304" pitchFamily="18" charset="0"/>
                <a:cs typeface="B Nazanin" panose="00000400000000000000" pitchFamily="2" charset="-78"/>
              </a:rPr>
              <a:t>به کاربران نهایی داده میشود و </a:t>
            </a:r>
            <a:r>
              <a:rPr lang="fa-IR" sz="2600" b="1" dirty="0">
                <a:latin typeface="Times New Roman" panose="02020603050405020304" pitchFamily="18" charset="0"/>
                <a:cs typeface="B Nazanin" panose="00000400000000000000" pitchFamily="2" charset="-78"/>
              </a:rPr>
              <a:t>بازخورد</a:t>
            </a:r>
            <a:r>
              <a:rPr lang="fa-IR" sz="2600" dirty="0">
                <a:latin typeface="Times New Roman" panose="02020603050405020304" pitchFamily="18" charset="0"/>
                <a:cs typeface="B Nazanin" panose="00000400000000000000" pitchFamily="2" charset="-78"/>
              </a:rPr>
              <a:t> به دست آمده از کاربران هم نقایص و هم تغییرات لازم را گزارش میکند</a:t>
            </a:r>
          </a:p>
          <a:p>
            <a:pPr algn="r" rtl="1">
              <a:spcBef>
                <a:spcPts val="0"/>
              </a:spcBef>
              <a:spcAft>
                <a:spcPts val="500"/>
              </a:spcAft>
            </a:pPr>
            <a:r>
              <a:rPr lang="fa-IR" sz="2600" dirty="0">
                <a:latin typeface="Times New Roman" panose="02020603050405020304" pitchFamily="18" charset="0"/>
                <a:cs typeface="B Nazanin" panose="00000400000000000000" pitchFamily="2" charset="-78"/>
              </a:rPr>
              <a:t> در پایان مرحله ی انتقال، </a:t>
            </a:r>
            <a:r>
              <a:rPr lang="fa-IR" sz="2600" b="1" dirty="0">
                <a:latin typeface="Times New Roman" panose="02020603050405020304" pitchFamily="18" charset="0"/>
                <a:cs typeface="B Nazanin" panose="00000400000000000000" pitchFamily="2" charset="-78"/>
              </a:rPr>
              <a:t>هر افزایش نرم افزار</a:t>
            </a:r>
            <a:r>
              <a:rPr lang="fa-IR" sz="2600" dirty="0">
                <a:latin typeface="Times New Roman" panose="02020603050405020304" pitchFamily="18" charset="0"/>
                <a:cs typeface="B Nazanin" panose="00000400000000000000" pitchFamily="2" charset="-78"/>
              </a:rPr>
              <a:t> به </a:t>
            </a:r>
            <a:r>
              <a:rPr lang="fa-IR" sz="2600" b="1" dirty="0">
                <a:latin typeface="Times New Roman" panose="02020603050405020304" pitchFamily="18" charset="0"/>
                <a:cs typeface="B Nazanin" panose="00000400000000000000" pitchFamily="2" charset="-78"/>
              </a:rPr>
              <a:t>یک نسخه قابل استفاده </a:t>
            </a:r>
            <a:r>
              <a:rPr lang="fa-IR" sz="2600" dirty="0">
                <a:latin typeface="Times New Roman" panose="02020603050405020304" pitchFamily="18" charset="0"/>
                <a:cs typeface="B Nazanin" panose="00000400000000000000" pitchFamily="2" charset="-78"/>
              </a:rPr>
              <a:t>تبدیل میشود.</a:t>
            </a:r>
          </a:p>
          <a:p>
            <a:pPr algn="r" rtl="1">
              <a:spcBef>
                <a:spcPts val="0"/>
              </a:spcBef>
              <a:spcAft>
                <a:spcPts val="500"/>
              </a:spcAft>
            </a:pPr>
            <a:endParaRPr lang="fa-IR" sz="2600" dirty="0">
              <a:latin typeface="Times New Roman" panose="02020603050405020304" pitchFamily="18" charset="0"/>
              <a:cs typeface="B Nazanin" panose="00000400000000000000" pitchFamily="2" charset="-78"/>
            </a:endParaRPr>
          </a:p>
          <a:p>
            <a:pPr marL="0" indent="0" algn="r" rtl="1">
              <a:spcBef>
                <a:spcPts val="0"/>
              </a:spcBef>
              <a:spcAft>
                <a:spcPts val="500"/>
              </a:spcAft>
              <a:buNone/>
            </a:pPr>
            <a:r>
              <a:rPr lang="fa-IR" sz="2600" dirty="0">
                <a:latin typeface="Times New Roman" panose="02020603050405020304" pitchFamily="18" charset="0"/>
                <a:cs typeface="B Nazanin" panose="00000400000000000000" pitchFamily="2" charset="-78"/>
              </a:rPr>
              <a:t>5-  فاز </a:t>
            </a:r>
            <a:r>
              <a:rPr lang="fa-IR" sz="2600" b="1" dirty="0">
                <a:latin typeface="Times New Roman" panose="02020603050405020304" pitchFamily="18" charset="0"/>
                <a:cs typeface="B Nazanin" panose="00000400000000000000" pitchFamily="2" charset="-78"/>
              </a:rPr>
              <a:t>تولید: </a:t>
            </a:r>
            <a:r>
              <a:rPr lang="fa-IR" sz="2600" dirty="0">
                <a:latin typeface="Times New Roman" panose="02020603050405020304" pitchFamily="18" charset="0"/>
                <a:cs typeface="B Nazanin" panose="00000400000000000000" pitchFamily="2" charset="-78"/>
              </a:rPr>
              <a:t>منطبق بر فعالیت </a:t>
            </a:r>
            <a:r>
              <a:rPr lang="fa-IR" sz="2600" b="1" dirty="0">
                <a:latin typeface="Times New Roman" panose="02020603050405020304" pitchFamily="18" charset="0"/>
                <a:cs typeface="B Nazanin" panose="00000400000000000000" pitchFamily="2" charset="-78"/>
              </a:rPr>
              <a:t>استقرار</a:t>
            </a:r>
            <a:r>
              <a:rPr lang="fa-IR" sz="2600" dirty="0">
                <a:latin typeface="Times New Roman" panose="02020603050405020304" pitchFamily="18" charset="0"/>
                <a:cs typeface="B Nazanin" panose="00000400000000000000" pitchFamily="2" charset="-78"/>
              </a:rPr>
              <a:t> در فرآیند کلی است</a:t>
            </a:r>
          </a:p>
          <a:p>
            <a:pPr marL="0" indent="0" algn="r" rtl="1">
              <a:spcBef>
                <a:spcPts val="0"/>
              </a:spcBef>
              <a:spcAft>
                <a:spcPts val="500"/>
              </a:spcAft>
              <a:buNone/>
            </a:pPr>
            <a:r>
              <a:rPr lang="fa-IR" sz="2600" dirty="0">
                <a:latin typeface="Times New Roman" panose="02020603050405020304" pitchFamily="18" charset="0"/>
                <a:cs typeface="B Nazanin" panose="00000400000000000000" pitchFamily="2" charset="-78"/>
              </a:rPr>
              <a:t> طی این مرحله، </a:t>
            </a:r>
            <a:r>
              <a:rPr lang="fa-IR" sz="2600" b="1" dirty="0">
                <a:latin typeface="Times New Roman" panose="02020603050405020304" pitchFamily="18" charset="0"/>
                <a:cs typeface="B Nazanin" panose="00000400000000000000" pitchFamily="2" charset="-78"/>
              </a:rPr>
              <a:t>استفاده از نرم افزار، پایش </a:t>
            </a:r>
            <a:r>
              <a:rPr lang="fa-IR" sz="2600" dirty="0">
                <a:latin typeface="Times New Roman" panose="02020603050405020304" pitchFamily="18" charset="0"/>
                <a:cs typeface="B Nazanin" panose="00000400000000000000" pitchFamily="2" charset="-78"/>
              </a:rPr>
              <a:t>میشود، </a:t>
            </a:r>
            <a:r>
              <a:rPr lang="fa-IR" sz="2600" b="1" dirty="0">
                <a:latin typeface="Times New Roman" panose="02020603050405020304" pitchFamily="18" charset="0"/>
                <a:cs typeface="B Nazanin" panose="00000400000000000000" pitchFamily="2" charset="-78"/>
              </a:rPr>
              <a:t>محیط عملیاتی (زیر ساخت)، پشتیبانی </a:t>
            </a:r>
            <a:r>
              <a:rPr lang="fa-IR" sz="2600" dirty="0">
                <a:latin typeface="Times New Roman" panose="02020603050405020304" pitchFamily="18" charset="0"/>
                <a:cs typeface="B Nazanin" panose="00000400000000000000" pitchFamily="2" charset="-78"/>
              </a:rPr>
              <a:t>میشود و </a:t>
            </a:r>
            <a:r>
              <a:rPr lang="fa-IR" sz="2600" b="1" dirty="0">
                <a:latin typeface="Times New Roman" panose="02020603050405020304" pitchFamily="18" charset="0"/>
                <a:cs typeface="B Nazanin" panose="00000400000000000000" pitchFamily="2" charset="-78"/>
              </a:rPr>
              <a:t>گزارش نقایص و درخواست برای تغییرات، تسلیم و ارزیابی </a:t>
            </a:r>
            <a:r>
              <a:rPr lang="fa-IR" sz="2600" dirty="0">
                <a:latin typeface="Times New Roman" panose="02020603050405020304" pitchFamily="18" charset="0"/>
                <a:cs typeface="B Nazanin" panose="00000400000000000000" pitchFamily="2" charset="-78"/>
              </a:rPr>
              <a:t>میشود</a:t>
            </a:r>
          </a:p>
          <a:p>
            <a:pPr algn="r" rtl="1">
              <a:spcBef>
                <a:spcPts val="0"/>
              </a:spcBef>
              <a:spcAft>
                <a:spcPts val="500"/>
              </a:spcAft>
            </a:pPr>
            <a:r>
              <a:rPr lang="fa-IR" sz="2600" dirty="0">
                <a:latin typeface="Times New Roman" panose="02020603050405020304" pitchFamily="18" charset="0"/>
                <a:cs typeface="B Nazanin" panose="00000400000000000000" pitchFamily="2" charset="-78"/>
              </a:rPr>
              <a:t>این احتمال هست که در همان زمان اجرای مراحل ساخت انتقال و ،تولید کار روی افزایش بعدی نرم افزار نیز شروع شده باشد این بدان معناست که </a:t>
            </a:r>
            <a:r>
              <a:rPr lang="fa-IR" sz="2600" b="1" dirty="0">
                <a:latin typeface="Times New Roman" panose="02020603050405020304" pitchFamily="18" charset="0"/>
                <a:cs typeface="B Nazanin" panose="00000400000000000000" pitchFamily="2" charset="-78"/>
              </a:rPr>
              <a:t>پنج مرحله ی فرآیند یکپارچه یکی پس از دیگری رخ نمیدهند بلکه ممکن است </a:t>
            </a:r>
            <a:r>
              <a:rPr lang="fa-IR" sz="2600" b="1" u="sng" dirty="0">
                <a:latin typeface="Times New Roman" panose="02020603050405020304" pitchFamily="18" charset="0"/>
                <a:cs typeface="B Nazanin" panose="00000400000000000000" pitchFamily="2" charset="-78"/>
              </a:rPr>
              <a:t>همزمان با هم </a:t>
            </a:r>
            <a:r>
              <a:rPr lang="fa-IR" sz="2600" b="1" dirty="0">
                <a:latin typeface="Times New Roman" panose="02020603050405020304" pitchFamily="18" charset="0"/>
                <a:cs typeface="B Nazanin" panose="00000400000000000000" pitchFamily="2" charset="-78"/>
              </a:rPr>
              <a:t>در جریان باشند</a:t>
            </a:r>
            <a:r>
              <a:rPr lang="fa-IR" sz="2600" dirty="0">
                <a:latin typeface="Times New Roman" panose="02020603050405020304" pitchFamily="18" charset="0"/>
                <a:cs typeface="B Nazanin" panose="00000400000000000000" pitchFamily="2" charset="-78"/>
              </a:rPr>
              <a:t>.</a:t>
            </a:r>
          </a:p>
          <a:p>
            <a:pPr algn="r" rtl="1">
              <a:spcBef>
                <a:spcPts val="0"/>
              </a:spcBef>
              <a:spcAft>
                <a:spcPts val="500"/>
              </a:spcAft>
            </a:pPr>
            <a:r>
              <a:rPr lang="fa-IR" sz="2600" dirty="0">
                <a:latin typeface="Times New Roman" panose="02020603050405020304" pitchFamily="18" charset="0"/>
                <a:cs typeface="B Nazanin" panose="00000400000000000000" pitchFamily="2" charset="-78"/>
              </a:rPr>
              <a:t>هر وظیفه شناسایی شده برای جریان کاری فرآیند یکپارچه، برای هر پروژه ی نرم افزاری اجرا نمیشود</a:t>
            </a:r>
          </a:p>
          <a:p>
            <a:pPr marL="0" indent="0" algn="r" rtl="1">
              <a:spcBef>
                <a:spcPts val="0"/>
              </a:spcBef>
              <a:spcAft>
                <a:spcPts val="500"/>
              </a:spcAft>
              <a:buNone/>
            </a:pPr>
            <a:r>
              <a:rPr lang="fa-IR" sz="2600" dirty="0">
                <a:latin typeface="Times New Roman" panose="02020603050405020304" pitchFamily="18" charset="0"/>
                <a:cs typeface="B Nazanin" panose="00000400000000000000" pitchFamily="2" charset="-78"/>
              </a:rPr>
              <a:t> بلکه هر تیم، فرآیند (فعالیتها، وظیفه ها، وظایف فرعی و محصولات کاری)</a:t>
            </a:r>
            <a:r>
              <a:rPr lang="en-US" sz="2600" dirty="0">
                <a:latin typeface="Times New Roman" panose="02020603050405020304" pitchFamily="18" charset="0"/>
                <a:cs typeface="B Nazanin" panose="00000400000000000000" pitchFamily="2" charset="-78"/>
              </a:rPr>
              <a:t> </a:t>
            </a:r>
            <a:r>
              <a:rPr lang="fa-IR" sz="2600" dirty="0">
                <a:latin typeface="Times New Roman" panose="02020603050405020304" pitchFamily="18" charset="0"/>
                <a:cs typeface="B Nazanin" panose="00000400000000000000" pitchFamily="2" charset="-78"/>
              </a:rPr>
              <a:t>را با نیازهای خود تطبیق میدهد.</a:t>
            </a:r>
            <a:endParaRPr lang="en-US" dirty="0"/>
          </a:p>
        </p:txBody>
      </p:sp>
      <p:sp>
        <p:nvSpPr>
          <p:cNvPr id="4" name="Slide Number Placeholder 3">
            <a:extLst>
              <a:ext uri="{FF2B5EF4-FFF2-40B4-BE49-F238E27FC236}">
                <a16:creationId xmlns:a16="http://schemas.microsoft.com/office/drawing/2014/main" id="{FBC15318-3310-4166-86EF-71E668920BE7}"/>
              </a:ext>
            </a:extLst>
          </p:cNvPr>
          <p:cNvSpPr>
            <a:spLocks noGrp="1"/>
          </p:cNvSpPr>
          <p:nvPr>
            <p:ph type="sldNum" sz="quarter" idx="12"/>
          </p:nvPr>
        </p:nvSpPr>
        <p:spPr/>
        <p:txBody>
          <a:bodyPr/>
          <a:lstStyle/>
          <a:p>
            <a:fld id="{9B3A9CD7-4CFF-4125-A835-47EB38E090BC}" type="slidenum">
              <a:rPr lang="en-US" smtClean="0"/>
              <a:t>45</a:t>
            </a:fld>
            <a:endParaRPr lang="en-US"/>
          </a:p>
        </p:txBody>
      </p:sp>
      <p:sp>
        <p:nvSpPr>
          <p:cNvPr id="5" name="Title 1">
            <a:extLst>
              <a:ext uri="{FF2B5EF4-FFF2-40B4-BE49-F238E27FC236}">
                <a16:creationId xmlns:a16="http://schemas.microsoft.com/office/drawing/2014/main" id="{8C913842-3437-48ED-94E0-4E4F5A6468F9}"/>
              </a:ext>
            </a:extLst>
          </p:cNvPr>
          <p:cNvSpPr>
            <a:spLocks noGrp="1"/>
          </p:cNvSpPr>
          <p:nvPr>
            <p:ph type="title"/>
          </p:nvPr>
        </p:nvSpPr>
        <p:spPr>
          <a:xfrm>
            <a:off x="838200" y="-185530"/>
            <a:ext cx="10515600" cy="1325563"/>
          </a:xfrm>
        </p:spPr>
        <p:txBody>
          <a:bodyPr/>
          <a:lstStyle/>
          <a:p>
            <a:pPr algn="r" rtl="1"/>
            <a:r>
              <a:rPr lang="fa-IR" sz="3600" b="1" dirty="0">
                <a:solidFill>
                  <a:schemeClr val="bg1">
                    <a:lumMod val="50000"/>
                  </a:schemeClr>
                </a:solidFill>
                <a:cs typeface="B Nazanin" panose="00000400000000000000" pitchFamily="2" charset="-78"/>
              </a:rPr>
              <a:t>2-5 	مدل های فرآیند تجویزی (ادامه)      </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Tree>
    <p:extLst>
      <p:ext uri="{BB962C8B-B14F-4D97-AF65-F5344CB8AC3E}">
        <p14:creationId xmlns:p14="http://schemas.microsoft.com/office/powerpoint/2010/main" val="3825336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7F585A7-4E08-4039-A9D4-43FFB7F9BFB3}"/>
              </a:ext>
            </a:extLst>
          </p:cNvPr>
          <p:cNvPicPr>
            <a:picLocks noGrp="1" noChangeAspect="1"/>
          </p:cNvPicPr>
          <p:nvPr>
            <p:ph idx="1"/>
          </p:nvPr>
        </p:nvPicPr>
        <p:blipFill>
          <a:blip r:embed="rId2"/>
          <a:stretch>
            <a:fillRect/>
          </a:stretch>
        </p:blipFill>
        <p:spPr>
          <a:xfrm>
            <a:off x="718931" y="1249475"/>
            <a:ext cx="6857686" cy="5472000"/>
          </a:xfrm>
        </p:spPr>
      </p:pic>
      <p:sp>
        <p:nvSpPr>
          <p:cNvPr id="4" name="Slide Number Placeholder 3">
            <a:extLst>
              <a:ext uri="{FF2B5EF4-FFF2-40B4-BE49-F238E27FC236}">
                <a16:creationId xmlns:a16="http://schemas.microsoft.com/office/drawing/2014/main" id="{2EA03075-9A0F-4083-952D-B88A48238F04}"/>
              </a:ext>
            </a:extLst>
          </p:cNvPr>
          <p:cNvSpPr>
            <a:spLocks noGrp="1"/>
          </p:cNvSpPr>
          <p:nvPr>
            <p:ph type="sldNum" sz="quarter" idx="12"/>
          </p:nvPr>
        </p:nvSpPr>
        <p:spPr/>
        <p:txBody>
          <a:bodyPr/>
          <a:lstStyle/>
          <a:p>
            <a:fld id="{9B3A9CD7-4CFF-4125-A835-47EB38E090BC}" type="slidenum">
              <a:rPr lang="en-US" smtClean="0"/>
              <a:t>46</a:t>
            </a:fld>
            <a:endParaRPr lang="en-US"/>
          </a:p>
        </p:txBody>
      </p:sp>
      <p:sp>
        <p:nvSpPr>
          <p:cNvPr id="5" name="Title 1">
            <a:extLst>
              <a:ext uri="{FF2B5EF4-FFF2-40B4-BE49-F238E27FC236}">
                <a16:creationId xmlns:a16="http://schemas.microsoft.com/office/drawing/2014/main" id="{3A4064EF-1EB5-44F6-81A2-2FCF3BC4F02C}"/>
              </a:ext>
            </a:extLst>
          </p:cNvPr>
          <p:cNvSpPr>
            <a:spLocks noGrp="1"/>
          </p:cNvSpPr>
          <p:nvPr>
            <p:ph type="title"/>
          </p:nvPr>
        </p:nvSpPr>
        <p:spPr>
          <a:xfrm>
            <a:off x="718931" y="0"/>
            <a:ext cx="10515600" cy="1325563"/>
          </a:xfrm>
        </p:spPr>
        <p:txBody>
          <a:bodyPr/>
          <a:lstStyle/>
          <a:p>
            <a:pPr algn="r" rtl="1"/>
            <a:r>
              <a:rPr lang="fa-IR" sz="3600" b="1" dirty="0">
                <a:solidFill>
                  <a:schemeClr val="bg1">
                    <a:lumMod val="50000"/>
                  </a:schemeClr>
                </a:solidFill>
                <a:cs typeface="B Nazanin" panose="00000400000000000000" pitchFamily="2" charset="-78"/>
              </a:rPr>
              <a:t>2-5 	مدل های فرآیند تجویزی (ادامه)      </a:t>
            </a:r>
            <a:r>
              <a:rPr lang="fa-IR" sz="2000" b="1" dirty="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
        <p:nvSpPr>
          <p:cNvPr id="7" name="TextBox 6">
            <a:extLst>
              <a:ext uri="{FF2B5EF4-FFF2-40B4-BE49-F238E27FC236}">
                <a16:creationId xmlns:a16="http://schemas.microsoft.com/office/drawing/2014/main" id="{1E57A8C2-6FB0-4898-9937-CCD920992598}"/>
              </a:ext>
            </a:extLst>
          </p:cNvPr>
          <p:cNvSpPr txBox="1"/>
          <p:nvPr/>
        </p:nvSpPr>
        <p:spPr>
          <a:xfrm>
            <a:off x="5062330" y="5654068"/>
            <a:ext cx="6096000" cy="430887"/>
          </a:xfrm>
          <a:prstGeom prst="rect">
            <a:avLst/>
          </a:prstGeom>
          <a:noFill/>
        </p:spPr>
        <p:txBody>
          <a:bodyPr wrap="square">
            <a:spAutoFit/>
          </a:bodyPr>
          <a:lstStyle/>
          <a:p>
            <a:pPr algn="r" rtl="1"/>
            <a:r>
              <a:rPr lang="fa-IR" sz="2200" i="0" u="none" strike="noStrike" dirty="0">
                <a:effectLst/>
                <a:latin typeface="Times New Roman" panose="02020603050405020304" pitchFamily="18" charset="0"/>
                <a:cs typeface="B Nazanin" panose="00000400000000000000" pitchFamily="2" charset="-78"/>
              </a:rPr>
              <a:t>شکل ۲-6 </a:t>
            </a:r>
            <a:r>
              <a:rPr lang="fa-IR" sz="2200" dirty="0">
                <a:latin typeface="Times New Roman" panose="02020603050405020304" pitchFamily="18" charset="0"/>
                <a:cs typeface="B Nazanin" panose="00000400000000000000" pitchFamily="2" charset="-78"/>
              </a:rPr>
              <a:t>مدل فرآیند یکپارچه </a:t>
            </a:r>
            <a:endParaRPr lang="en-US" sz="2200" dirty="0">
              <a:cs typeface="B Nazanin" panose="00000400000000000000" pitchFamily="2" charset="-78"/>
            </a:endParaRPr>
          </a:p>
        </p:txBody>
      </p:sp>
    </p:spTree>
    <p:extLst>
      <p:ext uri="{BB962C8B-B14F-4D97-AF65-F5344CB8AC3E}">
        <p14:creationId xmlns:p14="http://schemas.microsoft.com/office/powerpoint/2010/main" val="1202366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7EB0-DBA9-4571-A19A-1AAC6C2AA4E8}"/>
              </a:ext>
            </a:extLst>
          </p:cNvPr>
          <p:cNvSpPr>
            <a:spLocks noGrp="1"/>
          </p:cNvSpPr>
          <p:nvPr>
            <p:ph type="title"/>
          </p:nvPr>
        </p:nvSpPr>
        <p:spPr/>
        <p:txBody>
          <a:bodyPr/>
          <a:lstStyle/>
          <a:p>
            <a:pPr algn="r" rtl="1"/>
            <a:r>
              <a:rPr kumimoji="0" lang="fa-IR" sz="3600" b="1" i="0" u="none" strike="noStrike" kern="1200" cap="none" spc="0" normalizeH="0" baseline="0" noProof="0" dirty="0">
                <a:ln>
                  <a:noFill/>
                </a:ln>
                <a:solidFill>
                  <a:prstClr val="black"/>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
        <p:nvSpPr>
          <p:cNvPr id="3" name="Content Placeholder 2">
            <a:extLst>
              <a:ext uri="{FF2B5EF4-FFF2-40B4-BE49-F238E27FC236}">
                <a16:creationId xmlns:a16="http://schemas.microsoft.com/office/drawing/2014/main" id="{E97AD1F2-F982-4ECA-99F9-8055E135DB9E}"/>
              </a:ext>
            </a:extLst>
          </p:cNvPr>
          <p:cNvSpPr>
            <a:spLocks noGrp="1"/>
          </p:cNvSpPr>
          <p:nvPr>
            <p:ph idx="1"/>
          </p:nvPr>
        </p:nvSpPr>
        <p:spPr>
          <a:xfrm>
            <a:off x="838200" y="1825625"/>
            <a:ext cx="8835887" cy="4351338"/>
          </a:xfrm>
        </p:spPr>
        <p:txBody>
          <a:bodyPr>
            <a:normAutofit lnSpcReduction="10000"/>
          </a:bodyPr>
          <a:lstStyle/>
          <a:p>
            <a:pPr marL="0" indent="0" algn="r" rtl="1">
              <a:lnSpc>
                <a:spcPct val="100000"/>
              </a:lnSpc>
              <a:buNone/>
            </a:pPr>
            <a:r>
              <a:rPr lang="fa-IR" b="1" dirty="0">
                <a:solidFill>
                  <a:schemeClr val="bg1">
                    <a:lumMod val="50000"/>
                  </a:schemeClr>
                </a:solidFill>
                <a:cs typeface="B Nazanin" panose="00000400000000000000" pitchFamily="2" charset="-78"/>
              </a:rPr>
              <a:t>2-0	مقدمه</a:t>
            </a:r>
          </a:p>
          <a:p>
            <a:pPr marL="0" indent="0" algn="r" rtl="1">
              <a:lnSpc>
                <a:spcPct val="100000"/>
              </a:lnSpc>
              <a:buNone/>
            </a:pPr>
            <a:r>
              <a:rPr lang="fa-IR" b="1" dirty="0">
                <a:solidFill>
                  <a:schemeClr val="bg1">
                    <a:lumMod val="50000"/>
                  </a:schemeClr>
                </a:solidFill>
                <a:cs typeface="B Nazanin" panose="00000400000000000000" pitchFamily="2" charset="-78"/>
              </a:rPr>
              <a:t>2-1	مدل فرآیند کلی</a:t>
            </a:r>
          </a:p>
          <a:p>
            <a:pPr marL="0" indent="0" algn="r" rtl="1">
              <a:lnSpc>
                <a:spcPct val="100000"/>
              </a:lnSpc>
              <a:buNone/>
            </a:pPr>
            <a:r>
              <a:rPr lang="fa-IR" b="1" dirty="0">
                <a:solidFill>
                  <a:schemeClr val="bg1">
                    <a:lumMod val="50000"/>
                  </a:schemeClr>
                </a:solidFill>
                <a:cs typeface="B Nazanin" panose="00000400000000000000" pitchFamily="2" charset="-78"/>
              </a:rPr>
              <a:t>2-2	تعریف فعالیت چارچوبی</a:t>
            </a:r>
          </a:p>
          <a:p>
            <a:pPr marL="0" indent="0" algn="r" rtl="1">
              <a:lnSpc>
                <a:spcPct val="100000"/>
              </a:lnSpc>
              <a:buNone/>
            </a:pPr>
            <a:r>
              <a:rPr lang="fa-IR" b="1" dirty="0">
                <a:solidFill>
                  <a:schemeClr val="bg1">
                    <a:lumMod val="50000"/>
                  </a:schemeClr>
                </a:solidFill>
                <a:cs typeface="B Nazanin" panose="00000400000000000000" pitchFamily="2" charset="-78"/>
              </a:rPr>
              <a:t>2-3	تعیین مجموعه وظایف</a:t>
            </a:r>
          </a:p>
          <a:p>
            <a:pPr marL="0" indent="0" algn="r" rtl="1">
              <a:lnSpc>
                <a:spcPct val="100000"/>
              </a:lnSpc>
              <a:buNone/>
            </a:pPr>
            <a:r>
              <a:rPr lang="fa-IR" b="1" dirty="0">
                <a:solidFill>
                  <a:schemeClr val="bg1">
                    <a:lumMod val="50000"/>
                  </a:schemeClr>
                </a:solidFill>
                <a:cs typeface="B Nazanin" panose="00000400000000000000" pitchFamily="2" charset="-78"/>
              </a:rPr>
              <a:t>2-4	ارزیابی و بهبود فرآیند</a:t>
            </a:r>
          </a:p>
          <a:p>
            <a:pPr marL="0" indent="0" algn="r" rtl="1">
              <a:lnSpc>
                <a:spcPct val="100000"/>
              </a:lnSpc>
              <a:buNone/>
            </a:pPr>
            <a:r>
              <a:rPr lang="fa-IR" b="1" dirty="0">
                <a:solidFill>
                  <a:schemeClr val="bg1">
                    <a:lumMod val="50000"/>
                  </a:schemeClr>
                </a:solidFill>
                <a:cs typeface="B Nazanin" panose="00000400000000000000" pitchFamily="2" charset="-78"/>
              </a:rPr>
              <a:t>2-5 	مدل های فرآیند تجویزی</a:t>
            </a:r>
          </a:p>
          <a:p>
            <a:pPr marL="0" indent="0" algn="r" rtl="1">
              <a:lnSpc>
                <a:spcPct val="100000"/>
              </a:lnSpc>
              <a:buNone/>
            </a:pPr>
            <a:r>
              <a:rPr lang="fa-IR" b="1" dirty="0">
                <a:solidFill>
                  <a:schemeClr val="bg1">
                    <a:lumMod val="50000"/>
                  </a:schemeClr>
                </a:solidFill>
                <a:cs typeface="B Nazanin" panose="00000400000000000000" pitchFamily="2" charset="-78"/>
              </a:rPr>
              <a:t>          </a:t>
            </a:r>
            <a:r>
              <a:rPr lang="fa-IR" dirty="0" err="1">
                <a:solidFill>
                  <a:schemeClr val="bg1">
                    <a:lumMod val="50000"/>
                  </a:schemeClr>
                </a:solidFill>
                <a:cs typeface="B Nazanin" panose="00000400000000000000" pitchFamily="2" charset="-78"/>
              </a:rPr>
              <a:t>آبشاری</a:t>
            </a:r>
            <a:r>
              <a:rPr lang="fa-IR" dirty="0">
                <a:solidFill>
                  <a:schemeClr val="bg1">
                    <a:lumMod val="50000"/>
                  </a:schemeClr>
                </a:solidFill>
                <a:cs typeface="B Nazanin" panose="00000400000000000000" pitchFamily="2" charset="-78"/>
              </a:rPr>
              <a:t>، ساخت نمونه اولیه، تکاملی، یکپارچه</a:t>
            </a:r>
          </a:p>
          <a:p>
            <a:pPr marL="0" indent="0" algn="r" rtl="1">
              <a:lnSpc>
                <a:spcPct val="100000"/>
              </a:lnSpc>
              <a:buNone/>
            </a:pPr>
            <a:r>
              <a:rPr lang="fa-IR" b="1" dirty="0">
                <a:cs typeface="B Nazanin" panose="00000400000000000000" pitchFamily="2" charset="-78"/>
              </a:rPr>
              <a:t>2-6	محصول و فرآیند</a:t>
            </a:r>
            <a:endParaRPr lang="en-US" b="1" dirty="0">
              <a:cs typeface="B Nazanin" panose="00000400000000000000" pitchFamily="2" charset="-78"/>
            </a:endParaRPr>
          </a:p>
          <a:p>
            <a:pPr algn="r" rtl="1">
              <a:lnSpc>
                <a:spcPct val="100000"/>
              </a:lnSpc>
            </a:pPr>
            <a:endParaRPr lang="fa-IR" b="1" dirty="0">
              <a:cs typeface="B Nazanin" panose="00000400000000000000" pitchFamily="2" charset="-78"/>
            </a:endParaRPr>
          </a:p>
          <a:p>
            <a:pPr algn="r" rtl="1">
              <a:lnSpc>
                <a:spcPct val="100000"/>
              </a:lnSpc>
            </a:pPr>
            <a:endParaRPr lang="fa-IR" b="1" dirty="0">
              <a:cs typeface="B Nazanin" panose="00000400000000000000" pitchFamily="2" charset="-78"/>
            </a:endParaRPr>
          </a:p>
        </p:txBody>
      </p:sp>
      <p:sp>
        <p:nvSpPr>
          <p:cNvPr id="4" name="Slide Number Placeholder 3">
            <a:extLst>
              <a:ext uri="{FF2B5EF4-FFF2-40B4-BE49-F238E27FC236}">
                <a16:creationId xmlns:a16="http://schemas.microsoft.com/office/drawing/2014/main" id="{C6C0FBA1-5FFB-4533-89E7-55BE3AE03835}"/>
              </a:ext>
            </a:extLst>
          </p:cNvPr>
          <p:cNvSpPr>
            <a:spLocks noGrp="1"/>
          </p:cNvSpPr>
          <p:nvPr>
            <p:ph type="sldNum" sz="quarter" idx="12"/>
          </p:nvPr>
        </p:nvSpPr>
        <p:spPr/>
        <p:txBody>
          <a:bodyPr/>
          <a:lstStyle/>
          <a:p>
            <a:fld id="{9B3A9CD7-4CFF-4125-A835-47EB38E090BC}" type="slidenum">
              <a:rPr lang="en-US" smtClean="0"/>
              <a:t>47</a:t>
            </a:fld>
            <a:endParaRPr lang="en-US"/>
          </a:p>
        </p:txBody>
      </p:sp>
    </p:spTree>
    <p:extLst>
      <p:ext uri="{BB962C8B-B14F-4D97-AF65-F5344CB8AC3E}">
        <p14:creationId xmlns:p14="http://schemas.microsoft.com/office/powerpoint/2010/main" val="986199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7D0167-B996-48FB-9075-C1A273B3F0A8}"/>
              </a:ext>
            </a:extLst>
          </p:cNvPr>
          <p:cNvSpPr>
            <a:spLocks noGrp="1"/>
          </p:cNvSpPr>
          <p:nvPr>
            <p:ph idx="1"/>
          </p:nvPr>
        </p:nvSpPr>
        <p:spPr>
          <a:xfrm>
            <a:off x="132522" y="1407146"/>
            <a:ext cx="11221278" cy="5450854"/>
          </a:xfrm>
        </p:spPr>
        <p:txBody>
          <a:bodyPr>
            <a:normAutofit fontScale="25000" lnSpcReduction="20000"/>
          </a:bodyPr>
          <a:lstStyle/>
          <a:p>
            <a:pPr algn="r" rtl="1">
              <a:lnSpc>
                <a:spcPct val="100000"/>
              </a:lnSpc>
              <a:spcBef>
                <a:spcPts val="0"/>
              </a:spcBef>
              <a:spcAft>
                <a:spcPts val="500"/>
              </a:spcAft>
            </a:pPr>
            <a:r>
              <a:rPr lang="fa-IR" sz="9600" dirty="0">
                <a:latin typeface="Times New Roman" panose="02020603050405020304" pitchFamily="18" charset="0"/>
                <a:cs typeface="B Nazanin" panose="00000400000000000000" pitchFamily="2" charset="-78"/>
              </a:rPr>
              <a:t>برخی از </a:t>
            </a:r>
            <a:r>
              <a:rPr lang="fa-IR" sz="9600" b="1" dirty="0">
                <a:latin typeface="Times New Roman" panose="02020603050405020304" pitchFamily="18" charset="0"/>
                <a:cs typeface="B Nazanin" panose="00000400000000000000" pitchFamily="2" charset="-78"/>
              </a:rPr>
              <a:t>نقاط قوت و ضعف مدلهای فرآیندی </a:t>
            </a:r>
            <a:r>
              <a:rPr lang="fa-IR" sz="9600" dirty="0">
                <a:latin typeface="Times New Roman" panose="02020603050405020304" pitchFamily="18" charset="0"/>
                <a:cs typeface="B Nazanin" panose="00000400000000000000" pitchFamily="2" charset="-78"/>
              </a:rPr>
              <a:t>که مطالعه کردیم در جدول ۲-۱ آمده است. </a:t>
            </a:r>
          </a:p>
          <a:p>
            <a:pPr algn="r" rtl="1">
              <a:lnSpc>
                <a:spcPct val="100000"/>
              </a:lnSpc>
              <a:spcBef>
                <a:spcPts val="0"/>
              </a:spcBef>
              <a:spcAft>
                <a:spcPts val="500"/>
              </a:spcAft>
            </a:pPr>
            <a:endParaRPr lang="fa-IR" sz="9600" dirty="0">
              <a:latin typeface="Times New Roman" panose="02020603050405020304" pitchFamily="18" charset="0"/>
              <a:cs typeface="B Nazanin" panose="00000400000000000000" pitchFamily="2" charset="-78"/>
            </a:endParaRPr>
          </a:p>
          <a:p>
            <a:pPr algn="r" rtl="1">
              <a:lnSpc>
                <a:spcPct val="100000"/>
              </a:lnSpc>
              <a:spcBef>
                <a:spcPts val="0"/>
              </a:spcBef>
              <a:spcAft>
                <a:spcPts val="500"/>
              </a:spcAft>
            </a:pPr>
            <a:r>
              <a:rPr lang="fa-IR" sz="9600" dirty="0">
                <a:latin typeface="Times New Roman" panose="02020603050405020304" pitchFamily="18" charset="0"/>
                <a:cs typeface="B Nazanin" panose="00000400000000000000" pitchFamily="2" charset="-78"/>
              </a:rPr>
              <a:t>هیچ فرآیندی برای هر پروژه ای کامل .نیست </a:t>
            </a:r>
          </a:p>
          <a:p>
            <a:pPr algn="r" rtl="1">
              <a:lnSpc>
                <a:spcPct val="100000"/>
              </a:lnSpc>
              <a:spcBef>
                <a:spcPts val="0"/>
              </a:spcBef>
              <a:spcAft>
                <a:spcPts val="500"/>
              </a:spcAft>
            </a:pPr>
            <a:r>
              <a:rPr lang="fa-IR" sz="9600" dirty="0">
                <a:latin typeface="Times New Roman" panose="02020603050405020304" pitchFamily="18" charset="0"/>
                <a:cs typeface="B Nazanin" panose="00000400000000000000" pitchFamily="2" charset="-78"/>
              </a:rPr>
              <a:t>معمولاً تیم نرم افزاری یک یا چند مدل فرآیند بحث شده در بخش ۲-۵ یا مدلهای فرآیند چابک بحث شده در فصل ۳ را برای برآورده کردن نیازهای پروژه تطبیق میدهند</a:t>
            </a:r>
          </a:p>
          <a:p>
            <a:pPr algn="r" rtl="1">
              <a:lnSpc>
                <a:spcPct val="100000"/>
              </a:lnSpc>
              <a:spcBef>
                <a:spcPts val="0"/>
              </a:spcBef>
              <a:spcAft>
                <a:spcPts val="500"/>
              </a:spcAft>
            </a:pPr>
            <a:r>
              <a:rPr lang="fa-IR" sz="9600" dirty="0">
                <a:latin typeface="Times New Roman" panose="02020603050405020304" pitchFamily="18" charset="0"/>
                <a:cs typeface="B Nazanin" panose="00000400000000000000" pitchFamily="2" charset="-78"/>
              </a:rPr>
              <a:t>اگر فرآیند ضعیف باشد محصول نهایی بدون شک ضعیف خواهد بود ولی اتکای بیش از حد به فرآیند نیز خطرناک است </a:t>
            </a:r>
          </a:p>
          <a:p>
            <a:pPr algn="r" rtl="1">
              <a:lnSpc>
                <a:spcPct val="100000"/>
              </a:lnSpc>
              <a:spcBef>
                <a:spcPts val="0"/>
              </a:spcBef>
              <a:spcAft>
                <a:spcPts val="500"/>
              </a:spcAft>
            </a:pPr>
            <a:endParaRPr lang="fa-IR" sz="9600" dirty="0">
              <a:latin typeface="Times New Roman" panose="02020603050405020304" pitchFamily="18" charset="0"/>
              <a:cs typeface="B Nazanin" panose="00000400000000000000" pitchFamily="2" charset="-78"/>
            </a:endParaRPr>
          </a:p>
          <a:p>
            <a:pPr algn="r" rtl="1">
              <a:lnSpc>
                <a:spcPct val="100000"/>
              </a:lnSpc>
              <a:spcBef>
                <a:spcPts val="0"/>
              </a:spcBef>
              <a:spcAft>
                <a:spcPts val="500"/>
              </a:spcAft>
            </a:pPr>
            <a:r>
              <a:rPr lang="fa-IR" sz="9600" b="1" dirty="0">
                <a:latin typeface="Times New Roman" panose="02020603050405020304" pitchFamily="18" charset="0"/>
                <a:cs typeface="B Nazanin" panose="00000400000000000000" pitchFamily="2" charset="-78"/>
              </a:rPr>
              <a:t>دوگانگی بین محصول و فرآیند:</a:t>
            </a:r>
          </a:p>
          <a:p>
            <a:pPr algn="r" rtl="1">
              <a:lnSpc>
                <a:spcPct val="100000"/>
              </a:lnSpc>
              <a:spcBef>
                <a:spcPts val="0"/>
              </a:spcBef>
              <a:spcAft>
                <a:spcPts val="500"/>
              </a:spcAft>
            </a:pPr>
            <a:r>
              <a:rPr lang="fa-IR" sz="9600" dirty="0">
                <a:latin typeface="Times New Roman" panose="02020603050405020304" pitchFamily="18" charset="0"/>
                <a:cs typeface="B Nazanin" panose="00000400000000000000" pitchFamily="2" charset="-78"/>
              </a:rPr>
              <a:t>حدوداً هر ۱۰ سال یا هر ۵ سال، جامعه ی نرم افزاری با </a:t>
            </a:r>
            <a:r>
              <a:rPr lang="fa-IR" sz="9600" dirty="0" err="1">
                <a:latin typeface="Times New Roman" panose="02020603050405020304" pitchFamily="18" charset="0"/>
                <a:cs typeface="B Nazanin" panose="00000400000000000000" pitchFamily="2" charset="-78"/>
              </a:rPr>
              <a:t>جابه</a:t>
            </a:r>
            <a:r>
              <a:rPr lang="fa-IR" sz="9600" dirty="0">
                <a:latin typeface="Times New Roman" panose="02020603050405020304" pitchFamily="18" charset="0"/>
                <a:cs typeface="B Nazanin" panose="00000400000000000000" pitchFamily="2" charset="-78"/>
              </a:rPr>
              <a:t> جا کردن نقطه ی توجه از محصول به فرآیند، به تعریف </a:t>
            </a:r>
            <a:r>
              <a:rPr lang="fa-IR" sz="9600" dirty="0" err="1">
                <a:latin typeface="Times New Roman" panose="02020603050405020304" pitchFamily="18" charset="0"/>
                <a:cs typeface="B Nazanin" panose="00000400000000000000" pitchFamily="2" charset="-78"/>
              </a:rPr>
              <a:t>دویاره</a:t>
            </a:r>
            <a:r>
              <a:rPr lang="fa-IR" sz="9600" dirty="0">
                <a:latin typeface="Times New Roman" panose="02020603050405020304" pitchFamily="18" charset="0"/>
                <a:cs typeface="B Nazanin" panose="00000400000000000000" pitchFamily="2" charset="-78"/>
              </a:rPr>
              <a:t> "مسأله " می پردازد </a:t>
            </a:r>
          </a:p>
          <a:p>
            <a:pPr algn="r" rtl="1">
              <a:lnSpc>
                <a:spcPct val="100000"/>
              </a:lnSpc>
              <a:spcBef>
                <a:spcPts val="0"/>
              </a:spcBef>
              <a:spcAft>
                <a:spcPts val="500"/>
              </a:spcAft>
            </a:pPr>
            <a:r>
              <a:rPr lang="fa-IR" sz="9600" dirty="0">
                <a:latin typeface="Times New Roman" panose="02020603050405020304" pitchFamily="18" charset="0"/>
                <a:cs typeface="B Nazanin" panose="00000400000000000000" pitchFamily="2" charset="-78"/>
              </a:rPr>
              <a:t>از این رو، زبانهای برنامه </a:t>
            </a:r>
            <a:r>
              <a:rPr lang="fa-IR" sz="9600" dirty="0" err="1">
                <a:latin typeface="Times New Roman" panose="02020603050405020304" pitchFamily="18" charset="0"/>
                <a:cs typeface="B Nazanin" panose="00000400000000000000" pitchFamily="2" charset="-78"/>
              </a:rPr>
              <a:t>نویسی</a:t>
            </a:r>
            <a:r>
              <a:rPr lang="fa-IR" sz="9600" dirty="0">
                <a:latin typeface="Times New Roman" panose="02020603050405020304" pitchFamily="18" charset="0"/>
                <a:cs typeface="B Nazanin" panose="00000400000000000000" pitchFamily="2" charset="-78"/>
              </a:rPr>
              <a:t> ساخت یافته (محصول)، سپس روشهای تحلیل ساخت یافته (فرآیند) و به دنبال آن، محصور سازی داده ها (محصول) و سپس تأکید کنونی بر مدل بلوغ قابلیتهای توسعه نرم افزار (سپس روشهای شی گرا و سپس توسعه نرم افزار چابک) را در آغوش گرفتیم.</a:t>
            </a:r>
          </a:p>
          <a:p>
            <a:pPr algn="r" rtl="1">
              <a:lnSpc>
                <a:spcPct val="100000"/>
              </a:lnSpc>
              <a:spcBef>
                <a:spcPts val="0"/>
              </a:spcBef>
              <a:spcAft>
                <a:spcPts val="500"/>
              </a:spcAft>
            </a:pPr>
            <a:r>
              <a:rPr lang="fa-IR" sz="9600" dirty="0">
                <a:latin typeface="Times New Roman" panose="02020603050405020304" pitchFamily="18" charset="0"/>
                <a:cs typeface="B Nazanin" panose="00000400000000000000" pitchFamily="2" charset="-78"/>
              </a:rPr>
              <a:t>اگر چیزی را تنها به عنوان یک فرآیند یا به عنوان یک محصول در نظر بگیرید هرگز نخواهید توانست کاربرد، محتوا، معنا و ارزش آن را به طور کامل </a:t>
            </a:r>
            <a:r>
              <a:rPr lang="fa-IR" sz="9600" dirty="0" err="1">
                <a:latin typeface="Times New Roman" panose="02020603050405020304" pitchFamily="18" charset="0"/>
                <a:cs typeface="B Nazanin" panose="00000400000000000000" pitchFamily="2" charset="-78"/>
              </a:rPr>
              <a:t>دریابید</a:t>
            </a:r>
            <a:r>
              <a:rPr lang="fa-IR" sz="9600" dirty="0">
                <a:latin typeface="Times New Roman" panose="02020603050405020304" pitchFamily="18" charset="0"/>
                <a:cs typeface="B Nazanin" panose="00000400000000000000" pitchFamily="2" charset="-78"/>
              </a:rPr>
              <a:t>.</a:t>
            </a:r>
            <a:endParaRPr lang="en-US" dirty="0"/>
          </a:p>
        </p:txBody>
      </p:sp>
      <p:sp>
        <p:nvSpPr>
          <p:cNvPr id="4" name="Slide Number Placeholder 3">
            <a:extLst>
              <a:ext uri="{FF2B5EF4-FFF2-40B4-BE49-F238E27FC236}">
                <a16:creationId xmlns:a16="http://schemas.microsoft.com/office/drawing/2014/main" id="{FBC15318-3310-4166-86EF-71E668920BE7}"/>
              </a:ext>
            </a:extLst>
          </p:cNvPr>
          <p:cNvSpPr>
            <a:spLocks noGrp="1"/>
          </p:cNvSpPr>
          <p:nvPr>
            <p:ph type="sldNum" sz="quarter" idx="12"/>
          </p:nvPr>
        </p:nvSpPr>
        <p:spPr/>
        <p:txBody>
          <a:bodyPr/>
          <a:lstStyle/>
          <a:p>
            <a:fld id="{9B3A9CD7-4CFF-4125-A835-47EB38E090BC}" type="slidenum">
              <a:rPr lang="en-US" smtClean="0"/>
              <a:t>48</a:t>
            </a:fld>
            <a:endParaRPr lang="en-US"/>
          </a:p>
        </p:txBody>
      </p:sp>
      <p:sp>
        <p:nvSpPr>
          <p:cNvPr id="5" name="Title 1">
            <a:extLst>
              <a:ext uri="{FF2B5EF4-FFF2-40B4-BE49-F238E27FC236}">
                <a16:creationId xmlns:a16="http://schemas.microsoft.com/office/drawing/2014/main" id="{CD2F8193-EB85-4E5E-9ADE-031B1530D03F}"/>
              </a:ext>
            </a:extLst>
          </p:cNvPr>
          <p:cNvSpPr>
            <a:spLocks noGrp="1"/>
          </p:cNvSpPr>
          <p:nvPr>
            <p:ph type="title"/>
          </p:nvPr>
        </p:nvSpPr>
        <p:spPr>
          <a:xfrm>
            <a:off x="838200" y="0"/>
            <a:ext cx="10515600" cy="1325563"/>
          </a:xfrm>
        </p:spPr>
        <p:txBody>
          <a:bodyPr/>
          <a:lstStyle/>
          <a:p>
            <a:pPr algn="r" rtl="1"/>
            <a:r>
              <a:rPr lang="fa-IR" sz="3600" b="1" dirty="0">
                <a:cs typeface="B Nazanin" panose="00000400000000000000" pitchFamily="2" charset="-78"/>
              </a:rPr>
              <a:t>2-6 	</a:t>
            </a:r>
            <a:r>
              <a:rPr lang="fa-IR" sz="3600" b="1" i="0" u="none" strike="noStrike" dirty="0">
                <a:effectLst/>
                <a:latin typeface="Times New Roman" panose="02020603050405020304" pitchFamily="18" charset="0"/>
                <a:cs typeface="B Nazanin" panose="00000400000000000000" pitchFamily="2" charset="-78"/>
              </a:rPr>
              <a:t>محصول و فرآیند </a:t>
            </a:r>
            <a:r>
              <a:rPr lang="en-US" sz="3600" b="1" i="0" u="none" strike="noStrike" dirty="0">
                <a:effectLst/>
                <a:latin typeface="Times New Roman" panose="02020603050405020304" pitchFamily="18" charset="0"/>
                <a:cs typeface="B Nazanin" panose="00000400000000000000" pitchFamily="2" charset="-78"/>
              </a:rPr>
              <a:t>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Tree>
    <p:extLst>
      <p:ext uri="{BB962C8B-B14F-4D97-AF65-F5344CB8AC3E}">
        <p14:creationId xmlns:p14="http://schemas.microsoft.com/office/powerpoint/2010/main" val="153581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62E11-1A96-499E-ACEE-B84BF3976899}"/>
              </a:ext>
            </a:extLst>
          </p:cNvPr>
          <p:cNvSpPr>
            <a:spLocks noGrp="1"/>
          </p:cNvSpPr>
          <p:nvPr>
            <p:ph idx="1"/>
          </p:nvPr>
        </p:nvSpPr>
        <p:spPr>
          <a:xfrm>
            <a:off x="119270" y="1324770"/>
            <a:ext cx="11234530" cy="5396706"/>
          </a:xfrm>
        </p:spPr>
        <p:txBody>
          <a:bodyPr>
            <a:normAutofit/>
          </a:bodyPr>
          <a:lstStyle/>
          <a:p>
            <a:pPr algn="r" rtl="1">
              <a:spcBef>
                <a:spcPts val="0"/>
              </a:spcBef>
              <a:spcAft>
                <a:spcPts val="500"/>
              </a:spcAft>
            </a:pPr>
            <a:r>
              <a:rPr lang="fa-IR" sz="2600" dirty="0">
                <a:latin typeface="Times New Roman" panose="02020603050405020304" pitchFamily="18" charset="0"/>
                <a:cs typeface="B Nazanin" panose="00000400000000000000" pitchFamily="2" charset="-78"/>
              </a:rPr>
              <a:t>همه ی فعالیتهای انسان ممکن است یک فرآیند باشند، ولی </a:t>
            </a:r>
            <a:r>
              <a:rPr lang="fa-IR" sz="2600" u="sng" dirty="0">
                <a:latin typeface="Times New Roman" panose="02020603050405020304" pitchFamily="18" charset="0"/>
                <a:cs typeface="B Nazanin" panose="00000400000000000000" pitchFamily="2" charset="-78"/>
              </a:rPr>
              <a:t>هر یک از ما، از </a:t>
            </a:r>
            <a:r>
              <a:rPr lang="fa-IR" sz="2600" u="sng" dirty="0" err="1">
                <a:latin typeface="Times New Roman" panose="02020603050405020304" pitchFamily="18" charset="0"/>
                <a:cs typeface="B Nazanin" panose="00000400000000000000" pitchFamily="2" charset="-78"/>
              </a:rPr>
              <a:t>فعالیتهایی</a:t>
            </a:r>
            <a:r>
              <a:rPr lang="fa-IR" sz="2600" u="sng" dirty="0">
                <a:latin typeface="Times New Roman" panose="02020603050405020304" pitchFamily="18" charset="0"/>
                <a:cs typeface="B Nazanin" panose="00000400000000000000" pitchFamily="2" charset="-78"/>
              </a:rPr>
              <a:t> که منجر به نمونه ای قابل استفاده یا مورد تقدیر دیگران بشود بارها و بارها استفاده بشود یا در جای دیگری که تصور آن </a:t>
            </a:r>
            <a:r>
              <a:rPr lang="fa-IR" sz="2600" u="sng" dirty="0" err="1">
                <a:latin typeface="Times New Roman" panose="02020603050405020304" pitchFamily="18" charset="0"/>
                <a:cs typeface="B Nazanin" panose="00000400000000000000" pitchFamily="2" charset="-78"/>
              </a:rPr>
              <a:t>نمی</a:t>
            </a:r>
            <a:r>
              <a:rPr lang="fa-IR" sz="2600" u="sng" dirty="0">
                <a:latin typeface="Times New Roman" panose="02020603050405020304" pitchFamily="18" charset="0"/>
                <a:cs typeface="B Nazanin" panose="00000400000000000000" pitchFamily="2" charset="-78"/>
              </a:rPr>
              <a:t> رفت مفید واقع شود احساس غرور کنیم </a:t>
            </a:r>
            <a:r>
              <a:rPr lang="fa-IR" sz="2600" dirty="0">
                <a:latin typeface="Times New Roman" panose="02020603050405020304" pitchFamily="18" charset="0"/>
                <a:cs typeface="B Nazanin" panose="00000400000000000000" pitchFamily="2" charset="-78"/>
              </a:rPr>
              <a:t>یعنی از </a:t>
            </a:r>
            <a:r>
              <a:rPr lang="fa-IR" sz="2600" b="1" dirty="0">
                <a:latin typeface="Times New Roman" panose="02020603050405020304" pitchFamily="18" charset="0"/>
                <a:cs typeface="B Nazanin" panose="00000400000000000000" pitchFamily="2" charset="-78"/>
              </a:rPr>
              <a:t>استفاده مجدد محصولات خود توسط دیگران با خودمان </a:t>
            </a:r>
            <a:r>
              <a:rPr lang="fa-IR" sz="2600" dirty="0">
                <a:latin typeface="Times New Roman" panose="02020603050405020304" pitchFamily="18" charset="0"/>
                <a:cs typeface="B Nazanin" panose="00000400000000000000" pitchFamily="2" charset="-78"/>
              </a:rPr>
              <a:t>احساس رضایت می کنیم</a:t>
            </a:r>
          </a:p>
          <a:p>
            <a:pPr algn="r" rtl="1">
              <a:spcBef>
                <a:spcPts val="0"/>
              </a:spcBef>
              <a:spcAft>
                <a:spcPts val="500"/>
              </a:spcAft>
            </a:pPr>
            <a:r>
              <a:rPr lang="fa-IR" sz="2600" dirty="0">
                <a:latin typeface="Times New Roman" panose="02020603050405020304" pitchFamily="18" charset="0"/>
                <a:cs typeface="B Nazanin" panose="00000400000000000000" pitchFamily="2" charset="-78"/>
              </a:rPr>
              <a:t>از این رو، در حالی که جذب سریع اهداف </a:t>
            </a:r>
            <a:r>
              <a:rPr lang="fa-IR" sz="2600" b="1" dirty="0">
                <a:latin typeface="Times New Roman" panose="02020603050405020304" pitchFamily="18" charset="0"/>
                <a:cs typeface="B Nazanin" panose="00000400000000000000" pitchFamily="2" charset="-78"/>
              </a:rPr>
              <a:t>استفاده مجدد </a:t>
            </a:r>
            <a:r>
              <a:rPr lang="fa-IR" sz="2600" dirty="0">
                <a:latin typeface="Times New Roman" panose="02020603050405020304" pitchFamily="18" charset="0"/>
                <a:cs typeface="B Nazanin" panose="00000400000000000000" pitchFamily="2" charset="-78"/>
              </a:rPr>
              <a:t>در توسعه نرم افزار به طور بالقوه باعث افزایش احساس رضایت توسعه دهنده ی نرم افزار میشود ضرورت پذیرش </a:t>
            </a:r>
            <a:r>
              <a:rPr lang="fa-IR" sz="2600" u="sng" dirty="0">
                <a:latin typeface="Times New Roman" panose="02020603050405020304" pitchFamily="18" charset="0"/>
                <a:cs typeface="B Nazanin" panose="00000400000000000000" pitchFamily="2" charset="-78"/>
              </a:rPr>
              <a:t>دوگانگی فرآیند و محصول </a:t>
            </a:r>
            <a:r>
              <a:rPr lang="fa-IR" sz="2600" dirty="0">
                <a:latin typeface="Times New Roman" panose="02020603050405020304" pitchFamily="18" charset="0"/>
                <a:cs typeface="B Nazanin" panose="00000400000000000000" pitchFamily="2" charset="-78"/>
              </a:rPr>
              <a:t>را نیز افزایش میدهد.</a:t>
            </a:r>
          </a:p>
          <a:p>
            <a:pPr algn="r" rtl="1">
              <a:spcBef>
                <a:spcPts val="0"/>
              </a:spcBef>
              <a:spcAft>
                <a:spcPts val="500"/>
              </a:spcAft>
            </a:pPr>
            <a:r>
              <a:rPr lang="fa-IR" sz="2600" dirty="0">
                <a:latin typeface="Times New Roman" panose="02020603050405020304" pitchFamily="18" charset="0"/>
                <a:cs typeface="B Nazanin" panose="00000400000000000000" pitchFamily="2" charset="-78"/>
              </a:rPr>
              <a:t> </a:t>
            </a:r>
            <a:r>
              <a:rPr lang="fa-IR" sz="2600" strike="sngStrike" dirty="0">
                <a:latin typeface="Times New Roman" panose="02020603050405020304" pitchFamily="18" charset="0"/>
                <a:cs typeface="B Nazanin" panose="00000400000000000000" pitchFamily="2" charset="-78"/>
              </a:rPr>
              <a:t>در نظر گرفتن یک فرآورده ی قابل استفاده ی مجدد تنها به عنوان یک محصول یا تنها به عنوان یک فرآیند</a:t>
            </a:r>
            <a:r>
              <a:rPr lang="fa-IR" sz="2600" dirty="0">
                <a:latin typeface="Times New Roman" panose="02020603050405020304" pitchFamily="18" charset="0"/>
                <a:cs typeface="B Nazanin" panose="00000400000000000000" pitchFamily="2" charset="-78"/>
              </a:rPr>
              <a:t>، شیوه ها و جایگاه استفاده از آن را دچار ابهام میسازد یا این واقعیت را مبهم میسازد که هر بار استفاده منجر به محصولی میشود که به نوبه ی خود به عنوان یک ورودی برای یک فعالیت توسعه ی نرم افزاری دیگر به کار میرود.</a:t>
            </a:r>
          </a:p>
          <a:p>
            <a:pPr algn="r" rtl="1">
              <a:spcBef>
                <a:spcPts val="0"/>
              </a:spcBef>
              <a:spcAft>
                <a:spcPts val="500"/>
              </a:spcAft>
            </a:pPr>
            <a:endParaRPr lang="fa-IR" sz="2600" dirty="0">
              <a:latin typeface="Times New Roman" panose="02020603050405020304" pitchFamily="18" charset="0"/>
              <a:cs typeface="B Nazanin" panose="00000400000000000000" pitchFamily="2" charset="-78"/>
            </a:endParaRPr>
          </a:p>
          <a:p>
            <a:pPr algn="r" rtl="1">
              <a:spcBef>
                <a:spcPts val="0"/>
              </a:spcBef>
              <a:spcAft>
                <a:spcPts val="500"/>
              </a:spcAft>
            </a:pPr>
            <a:r>
              <a:rPr lang="fa-IR" sz="2600" dirty="0">
                <a:latin typeface="Times New Roman" panose="02020603050405020304" pitchFamily="18" charset="0"/>
                <a:cs typeface="B Nazanin" panose="00000400000000000000" pitchFamily="2" charset="-78"/>
              </a:rPr>
              <a:t> </a:t>
            </a:r>
            <a:r>
              <a:rPr lang="fa-IR" sz="2600" strike="sngStrike" dirty="0">
                <a:latin typeface="Times New Roman" panose="02020603050405020304" pitchFamily="18" charset="0"/>
                <a:cs typeface="B Nazanin" panose="00000400000000000000" pitchFamily="2" charset="-78"/>
              </a:rPr>
              <a:t>ارجح دانستن یک دیدگاه بر دیدگاه دیگر،</a:t>
            </a:r>
            <a:r>
              <a:rPr lang="fa-IR" sz="2600" dirty="0">
                <a:latin typeface="Times New Roman" panose="02020603050405020304" pitchFamily="18" charset="0"/>
                <a:cs typeface="B Nazanin" panose="00000400000000000000" pitchFamily="2" charset="-78"/>
              </a:rPr>
              <a:t> به طرز چشمگیری فرصت استفاده مجدد را کاهش میدهد و فرصت افزایش رضایت از کار از دست می رود.</a:t>
            </a:r>
            <a:endParaRPr lang="en-US" dirty="0"/>
          </a:p>
        </p:txBody>
      </p:sp>
      <p:sp>
        <p:nvSpPr>
          <p:cNvPr id="4" name="Slide Number Placeholder 3">
            <a:extLst>
              <a:ext uri="{FF2B5EF4-FFF2-40B4-BE49-F238E27FC236}">
                <a16:creationId xmlns:a16="http://schemas.microsoft.com/office/drawing/2014/main" id="{6DBC93C0-D3C8-4D8B-9B4A-AF8807CE6582}"/>
              </a:ext>
            </a:extLst>
          </p:cNvPr>
          <p:cNvSpPr>
            <a:spLocks noGrp="1"/>
          </p:cNvSpPr>
          <p:nvPr>
            <p:ph type="sldNum" sz="quarter" idx="12"/>
          </p:nvPr>
        </p:nvSpPr>
        <p:spPr/>
        <p:txBody>
          <a:bodyPr/>
          <a:lstStyle/>
          <a:p>
            <a:fld id="{9B3A9CD7-4CFF-4125-A835-47EB38E090BC}" type="slidenum">
              <a:rPr lang="en-US" smtClean="0"/>
              <a:t>49</a:t>
            </a:fld>
            <a:endParaRPr lang="en-US"/>
          </a:p>
        </p:txBody>
      </p:sp>
      <p:sp>
        <p:nvSpPr>
          <p:cNvPr id="5" name="Title 1">
            <a:extLst>
              <a:ext uri="{FF2B5EF4-FFF2-40B4-BE49-F238E27FC236}">
                <a16:creationId xmlns:a16="http://schemas.microsoft.com/office/drawing/2014/main" id="{1FD902E5-D8D9-41C2-AFBF-4D5EE22AF564}"/>
              </a:ext>
            </a:extLst>
          </p:cNvPr>
          <p:cNvSpPr>
            <a:spLocks noGrp="1"/>
          </p:cNvSpPr>
          <p:nvPr>
            <p:ph type="title"/>
          </p:nvPr>
        </p:nvSpPr>
        <p:spPr>
          <a:xfrm>
            <a:off x="1010478" y="0"/>
            <a:ext cx="10515600" cy="1325563"/>
          </a:xfrm>
        </p:spPr>
        <p:txBody>
          <a:bodyPr/>
          <a:lstStyle/>
          <a:p>
            <a:pPr algn="r" rtl="1"/>
            <a:r>
              <a:rPr lang="fa-IR" sz="3600" b="1" dirty="0">
                <a:solidFill>
                  <a:schemeClr val="bg1">
                    <a:lumMod val="50000"/>
                  </a:schemeClr>
                </a:solidFill>
                <a:cs typeface="B Nazanin" panose="00000400000000000000" pitchFamily="2" charset="-78"/>
              </a:rPr>
              <a:t>2-6 	</a:t>
            </a:r>
            <a:r>
              <a:rPr lang="fa-IR" sz="3600" b="1" i="0" u="none" strike="noStrike" dirty="0">
                <a:solidFill>
                  <a:schemeClr val="bg1">
                    <a:lumMod val="50000"/>
                  </a:schemeClr>
                </a:solidFill>
                <a:effectLst/>
                <a:latin typeface="Times New Roman" panose="02020603050405020304" pitchFamily="18" charset="0"/>
                <a:cs typeface="B Nazanin" panose="00000400000000000000" pitchFamily="2" charset="-78"/>
              </a:rPr>
              <a:t>محصول و فرآیند</a:t>
            </a:r>
            <a:r>
              <a:rPr lang="fa-IR" sz="3600" b="1" dirty="0">
                <a:solidFill>
                  <a:schemeClr val="bg1">
                    <a:lumMod val="50000"/>
                  </a:schemeClr>
                </a:solidFill>
                <a:latin typeface="Times New Roman" panose="02020603050405020304" pitchFamily="18" charset="0"/>
                <a:cs typeface="B Nazanin" panose="00000400000000000000" pitchFamily="2" charset="-78"/>
              </a:rPr>
              <a:t> </a:t>
            </a:r>
            <a:r>
              <a:rPr lang="fa-IR" sz="3600" b="1" i="0" u="none" strike="noStrike" dirty="0">
                <a:solidFill>
                  <a:schemeClr val="bg1">
                    <a:lumMod val="50000"/>
                  </a:schemeClr>
                </a:solidFill>
                <a:effectLst/>
                <a:latin typeface="Times New Roman" panose="02020603050405020304" pitchFamily="18" charset="0"/>
                <a:cs typeface="B Nazanin" panose="00000400000000000000" pitchFamily="2" charset="-78"/>
              </a:rPr>
              <a:t>(ادامه)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Tree>
    <p:extLst>
      <p:ext uri="{BB962C8B-B14F-4D97-AF65-F5344CB8AC3E}">
        <p14:creationId xmlns:p14="http://schemas.microsoft.com/office/powerpoint/2010/main" val="3981225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389AD-CAB4-4547-A522-CCE1D177A2EB}"/>
              </a:ext>
            </a:extLst>
          </p:cNvPr>
          <p:cNvSpPr>
            <a:spLocks noGrp="1"/>
          </p:cNvSpPr>
          <p:nvPr>
            <p:ph type="title"/>
          </p:nvPr>
        </p:nvSpPr>
        <p:spPr>
          <a:xfrm>
            <a:off x="838200" y="18255"/>
            <a:ext cx="10515600" cy="1325563"/>
          </a:xfrm>
        </p:spPr>
        <p:txBody>
          <a:bodyPr/>
          <a:lstStyle/>
          <a:p>
            <a:pPr algn="r" rtl="1"/>
            <a:r>
              <a:rPr lang="fa-IR" sz="4400" b="1" dirty="0">
                <a:solidFill>
                  <a:schemeClr val="bg1">
                    <a:lumMod val="50000"/>
                  </a:schemeClr>
                </a:solidFill>
                <a:cs typeface="B Nazanin" panose="00000400000000000000" pitchFamily="2" charset="-78"/>
              </a:rPr>
              <a:t>2-0	مقدمه (ادامه)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sz="1800" dirty="0"/>
          </a:p>
        </p:txBody>
      </p:sp>
      <p:sp>
        <p:nvSpPr>
          <p:cNvPr id="3" name="Content Placeholder 2">
            <a:extLst>
              <a:ext uri="{FF2B5EF4-FFF2-40B4-BE49-F238E27FC236}">
                <a16:creationId xmlns:a16="http://schemas.microsoft.com/office/drawing/2014/main" id="{F242E73E-300A-44C2-91C6-3130CA4C740B}"/>
              </a:ext>
            </a:extLst>
          </p:cNvPr>
          <p:cNvSpPr>
            <a:spLocks noGrp="1"/>
          </p:cNvSpPr>
          <p:nvPr>
            <p:ph idx="1"/>
          </p:nvPr>
        </p:nvSpPr>
        <p:spPr>
          <a:xfrm>
            <a:off x="92765" y="1825625"/>
            <a:ext cx="11261035" cy="4351338"/>
          </a:xfrm>
        </p:spPr>
        <p:txBody>
          <a:bodyPr>
            <a:noAutofit/>
          </a:bodyPr>
          <a:lstStyle/>
          <a:p>
            <a:pPr algn="r" rtl="1">
              <a:spcBef>
                <a:spcPts val="0"/>
              </a:spcBef>
              <a:spcAft>
                <a:spcPts val="500"/>
              </a:spcAft>
            </a:pPr>
            <a:r>
              <a:rPr lang="fa-IR" sz="2400" b="0" i="0" u="none" strike="noStrike" dirty="0">
                <a:effectLst/>
                <a:latin typeface="Times New Roman" panose="02020603050405020304" pitchFamily="18" charset="0"/>
                <a:cs typeface="B Nazanin" panose="00000400000000000000" pitchFamily="2" charset="-78"/>
              </a:rPr>
              <a:t>ولی یک فرآیند نرم افزار </a:t>
            </a:r>
            <a:r>
              <a:rPr lang="fa-IR" sz="2400" b="1" i="0" u="none" strike="noStrike" dirty="0">
                <a:effectLst/>
                <a:latin typeface="Times New Roman" panose="02020603050405020304" pitchFamily="18" charset="0"/>
                <a:cs typeface="B Nazanin" panose="00000400000000000000" pitchFamily="2" charset="-78"/>
              </a:rPr>
              <a:t>از دیدگاه فنی </a:t>
            </a:r>
            <a:r>
              <a:rPr lang="fa-IR" sz="2400" b="0" i="0" u="none" strike="noStrike" dirty="0">
                <a:effectLst/>
                <a:latin typeface="Times New Roman" panose="02020603050405020304" pitchFamily="18" charset="0"/>
                <a:cs typeface="B Nazanin" panose="00000400000000000000" pitchFamily="2" charset="-78"/>
              </a:rPr>
              <a:t>چیست؟</a:t>
            </a:r>
          </a:p>
          <a:p>
            <a:pPr marL="0" indent="0" algn="r" rtl="1">
              <a:spcBef>
                <a:spcPts val="0"/>
              </a:spcBef>
              <a:spcAft>
                <a:spcPts val="500"/>
              </a:spcAft>
              <a:buNone/>
            </a:pPr>
            <a:r>
              <a:rPr lang="fa-IR" sz="2400" b="0" i="0" u="none" strike="noStrike" dirty="0">
                <a:effectLst/>
                <a:latin typeface="Times New Roman" panose="02020603050405020304" pitchFamily="18" charset="0"/>
                <a:cs typeface="B Nazanin" panose="00000400000000000000" pitchFamily="2" charset="-78"/>
              </a:rPr>
              <a:t> در این کتاب </a:t>
            </a:r>
            <a:r>
              <a:rPr lang="fa-IR" sz="2400" b="1" i="0" u="none" strike="noStrike" dirty="0">
                <a:effectLst/>
                <a:latin typeface="Times New Roman" panose="02020603050405020304" pitchFamily="18" charset="0"/>
                <a:cs typeface="B Nazanin" panose="00000400000000000000" pitchFamily="2" charset="-78"/>
              </a:rPr>
              <a:t>فرآیند نرم افزار </a:t>
            </a:r>
            <a:r>
              <a:rPr lang="fa-IR" sz="2400" b="0" i="0" u="none" strike="noStrike" dirty="0">
                <a:effectLst/>
                <a:latin typeface="Times New Roman" panose="02020603050405020304" pitchFamily="18" charset="0"/>
                <a:cs typeface="B Nazanin" panose="00000400000000000000" pitchFamily="2" charset="-78"/>
              </a:rPr>
              <a:t>را به عنوان </a:t>
            </a:r>
            <a:r>
              <a:rPr lang="fa-IR" sz="2400" b="1" i="0" u="none" strike="noStrike" dirty="0">
                <a:effectLst/>
                <a:latin typeface="Times New Roman" panose="02020603050405020304" pitchFamily="18" charset="0"/>
                <a:cs typeface="B Nazanin" panose="00000400000000000000" pitchFamily="2" charset="-78"/>
              </a:rPr>
              <a:t>چارچوبی برای اعمال مورد نیاز جهت ساخت نرم افزاری با کیفیت بالا </a:t>
            </a:r>
            <a:r>
              <a:rPr lang="fa-IR" sz="2400" b="0" i="0" u="none" strike="noStrike" dirty="0">
                <a:effectLst/>
                <a:latin typeface="Times New Roman" panose="02020603050405020304" pitchFamily="18" charset="0"/>
                <a:cs typeface="B Nazanin" panose="00000400000000000000" pitchFamily="2" charset="-78"/>
              </a:rPr>
              <a:t>تعریف میکنیم. </a:t>
            </a:r>
          </a:p>
          <a:p>
            <a:pPr algn="r" rtl="1">
              <a:spcBef>
                <a:spcPts val="0"/>
              </a:spcBef>
              <a:spcAft>
                <a:spcPts val="500"/>
              </a:spcAft>
            </a:pPr>
            <a:endParaRPr lang="fa-IR" sz="2400" b="0" i="0" u="none" strike="noStrike" dirty="0">
              <a:effectLst/>
              <a:latin typeface="Times New Roman" panose="02020603050405020304" pitchFamily="18" charset="0"/>
              <a:cs typeface="B Nazanin" panose="00000400000000000000" pitchFamily="2" charset="-78"/>
            </a:endParaRPr>
          </a:p>
          <a:p>
            <a:pPr algn="r" rtl="1">
              <a:spcBef>
                <a:spcPts val="0"/>
              </a:spcBef>
              <a:spcAft>
                <a:spcPts val="500"/>
              </a:spcAft>
            </a:pPr>
            <a:r>
              <a:rPr lang="fa-IR" sz="2400" b="0" i="0" u="none" strike="noStrike" dirty="0">
                <a:effectLst/>
                <a:latin typeface="Times New Roman" panose="02020603050405020304" pitchFamily="18" charset="0"/>
                <a:cs typeface="B Nazanin" panose="00000400000000000000" pitchFamily="2" charset="-78"/>
              </a:rPr>
              <a:t>آیا فرآیند، مترادف با مهندسی نرم افزار است؟ پاسخ این است </a:t>
            </a:r>
            <a:r>
              <a:rPr lang="fa-IR" sz="2400" b="0" i="0" u="none" strike="noStrike" dirty="0">
                <a:effectLst/>
                <a:latin typeface="Courier New" panose="02070309020205020404" pitchFamily="49" charset="0"/>
                <a:cs typeface="B Nazanin" panose="00000400000000000000" pitchFamily="2" charset="-78"/>
              </a:rPr>
              <a:t>"بلی" و </a:t>
            </a:r>
            <a:r>
              <a:rPr lang="fa-IR" sz="2400" b="0" i="0" u="none" strike="noStrike" dirty="0">
                <a:effectLst/>
                <a:latin typeface="Arial" panose="020B0604020202020204" pitchFamily="34" charset="0"/>
                <a:cs typeface="B Nazanin" panose="00000400000000000000" pitchFamily="2" charset="-78"/>
              </a:rPr>
              <a:t>"خیر"</a:t>
            </a:r>
            <a:endParaRPr lang="fa-IR" sz="2400" b="0" dirty="0">
              <a:effectLst/>
              <a:cs typeface="B Nazanin" panose="00000400000000000000" pitchFamily="2" charset="-78"/>
            </a:endParaRPr>
          </a:p>
          <a:p>
            <a:pPr marL="0" indent="0" algn="r" rtl="1">
              <a:spcBef>
                <a:spcPts val="0"/>
              </a:spcBef>
              <a:spcAft>
                <a:spcPts val="500"/>
              </a:spcAft>
              <a:buNone/>
            </a:pPr>
            <a:r>
              <a:rPr lang="fa-IR" sz="2400" b="0" i="0" u="none" strike="noStrike" dirty="0">
                <a:effectLst/>
                <a:latin typeface="Times New Roman" panose="02020603050405020304" pitchFamily="18" charset="0"/>
                <a:cs typeface="B Nazanin" panose="00000400000000000000" pitchFamily="2" charset="-78"/>
              </a:rPr>
              <a:t>. </a:t>
            </a:r>
            <a:r>
              <a:rPr lang="fa-IR" sz="2400" b="1" i="0" u="none" strike="noStrike" dirty="0">
                <a:effectLst/>
                <a:latin typeface="Times New Roman" panose="02020603050405020304" pitchFamily="18" charset="0"/>
                <a:cs typeface="B Nazanin" panose="00000400000000000000" pitchFamily="2" charset="-78"/>
              </a:rPr>
              <a:t>فرآیند</a:t>
            </a:r>
            <a:r>
              <a:rPr lang="fa-IR" sz="2400" b="0" i="0" u="none" strike="noStrike" dirty="0">
                <a:effectLst/>
                <a:latin typeface="Times New Roman" panose="02020603050405020304" pitchFamily="18" charset="0"/>
                <a:cs typeface="B Nazanin" panose="00000400000000000000" pitchFamily="2" charset="-78"/>
              </a:rPr>
              <a:t> نرم افزار، </a:t>
            </a:r>
            <a:r>
              <a:rPr lang="fa-IR" sz="2400" b="1" i="0" u="none" strike="noStrike" dirty="0">
                <a:effectLst/>
                <a:latin typeface="Times New Roman" panose="02020603050405020304" pitchFamily="18" charset="0"/>
                <a:cs typeface="B Nazanin" panose="00000400000000000000" pitchFamily="2" charset="-78"/>
              </a:rPr>
              <a:t>روش مهندسی را مشخص میکند، </a:t>
            </a:r>
            <a:r>
              <a:rPr lang="fa-IR" sz="2400" b="0" i="0" u="none" strike="noStrike" dirty="0">
                <a:effectLst/>
                <a:latin typeface="Times New Roman" panose="02020603050405020304" pitchFamily="18" charset="0"/>
                <a:cs typeface="B Nazanin" panose="00000400000000000000" pitchFamily="2" charset="-78"/>
              </a:rPr>
              <a:t>ولی </a:t>
            </a:r>
            <a:r>
              <a:rPr lang="fa-IR" sz="2400" b="1" i="0" u="none" strike="noStrike" dirty="0">
                <a:effectLst/>
                <a:latin typeface="Times New Roman" panose="02020603050405020304" pitchFamily="18" charset="0"/>
                <a:cs typeface="B Nazanin" panose="00000400000000000000" pitchFamily="2" charset="-78"/>
              </a:rPr>
              <a:t>مهندسی نرم افزار </a:t>
            </a:r>
            <a:r>
              <a:rPr lang="fa-IR" sz="2400" b="0" i="0" u="none" strike="noStrike" dirty="0">
                <a:effectLst/>
                <a:latin typeface="Times New Roman" panose="02020603050405020304" pitchFamily="18" charset="0"/>
                <a:cs typeface="B Nazanin" panose="00000400000000000000" pitchFamily="2" charset="-78"/>
              </a:rPr>
              <a:t>شامل </a:t>
            </a:r>
            <a:r>
              <a:rPr lang="fa-IR" sz="2400" b="1" i="0" u="none" strike="noStrike" dirty="0">
                <a:effectLst/>
                <a:latin typeface="Times New Roman" panose="02020603050405020304" pitchFamily="18" charset="0"/>
                <a:cs typeface="B Nazanin" panose="00000400000000000000" pitchFamily="2" charset="-78"/>
              </a:rPr>
              <a:t>فناوری </a:t>
            </a:r>
            <a:r>
              <a:rPr lang="fa-IR" sz="2400" b="1" i="0" u="none" strike="noStrike" dirty="0" err="1">
                <a:effectLst/>
                <a:latin typeface="Times New Roman" panose="02020603050405020304" pitchFamily="18" charset="0"/>
                <a:cs typeface="B Nazanin" panose="00000400000000000000" pitchFamily="2" charset="-78"/>
              </a:rPr>
              <a:t>هایی</a:t>
            </a:r>
            <a:r>
              <a:rPr lang="fa-IR" sz="2400" b="1" i="0" u="none" strike="noStrike" dirty="0">
                <a:effectLst/>
                <a:latin typeface="Times New Roman" panose="02020603050405020304" pitchFamily="18" charset="0"/>
                <a:cs typeface="B Nazanin" panose="00000400000000000000" pitchFamily="2" charset="-78"/>
              </a:rPr>
              <a:t> نیز میشود که فرآیند را تشکیل میدهند. (</a:t>
            </a:r>
            <a:r>
              <a:rPr lang="fa-IR" sz="2400" b="0" i="0" u="none" strike="noStrike" dirty="0">
                <a:effectLst/>
                <a:latin typeface="Times New Roman" panose="02020603050405020304" pitchFamily="18" charset="0"/>
                <a:cs typeface="B Nazanin" panose="00000400000000000000" pitchFamily="2" charset="-78"/>
              </a:rPr>
              <a:t>روشهای فنی و ابزارهای خودکار)</a:t>
            </a:r>
          </a:p>
          <a:p>
            <a:pPr algn="r" rtl="1">
              <a:spcBef>
                <a:spcPts val="0"/>
              </a:spcBef>
              <a:spcAft>
                <a:spcPts val="500"/>
              </a:spcAft>
            </a:pPr>
            <a:endParaRPr lang="fa-IR" sz="2400" dirty="0">
              <a:latin typeface="Times New Roman" panose="02020603050405020304" pitchFamily="18" charset="0"/>
              <a:cs typeface="B Nazanin" panose="00000400000000000000" pitchFamily="2" charset="-78"/>
            </a:endParaRPr>
          </a:p>
          <a:p>
            <a:pPr algn="r" rtl="1">
              <a:spcBef>
                <a:spcPts val="0"/>
              </a:spcBef>
              <a:spcAft>
                <a:spcPts val="500"/>
              </a:spcAft>
            </a:pPr>
            <a:r>
              <a:rPr lang="fa-IR" sz="2400" b="0" i="0" u="none" strike="noStrike" dirty="0">
                <a:effectLst/>
                <a:latin typeface="Times New Roman" panose="02020603050405020304" pitchFamily="18" charset="0"/>
                <a:cs typeface="B Nazanin" panose="00000400000000000000" pitchFamily="2" charset="-78"/>
              </a:rPr>
              <a:t>مهمتر این که، </a:t>
            </a:r>
            <a:r>
              <a:rPr lang="fa-IR" sz="2400" b="1" i="0" u="none" strike="noStrike" dirty="0">
                <a:effectLst/>
                <a:latin typeface="Times New Roman" panose="02020603050405020304" pitchFamily="18" charset="0"/>
                <a:cs typeface="B Nazanin" panose="00000400000000000000" pitchFamily="2" charset="-78"/>
              </a:rPr>
              <a:t>مهندسی نرم افزار را افرادی خلاق و آگاه انجام میدهند</a:t>
            </a:r>
          </a:p>
          <a:p>
            <a:pPr marL="0" indent="0" algn="r" rtl="1">
              <a:spcBef>
                <a:spcPts val="0"/>
              </a:spcBef>
              <a:spcAft>
                <a:spcPts val="500"/>
              </a:spcAft>
              <a:buNone/>
            </a:pPr>
            <a:r>
              <a:rPr lang="fa-IR" sz="2400" b="1" i="0" u="none" strike="noStrike" dirty="0">
                <a:effectLst/>
                <a:latin typeface="Times New Roman" panose="02020603050405020304" pitchFamily="18" charset="0"/>
                <a:cs typeface="B Nazanin" panose="00000400000000000000" pitchFamily="2" charset="-78"/>
              </a:rPr>
              <a:t> و باید در چارچوب یک فرآیند نرم افزاری مشخص کار کنند که مناسب محصولات ساخته ی دست آنها است و بازار خاص خود را طلب کند.</a:t>
            </a:r>
          </a:p>
          <a:p>
            <a:pPr algn="r" rtl="1">
              <a:spcBef>
                <a:spcPts val="0"/>
              </a:spcBef>
              <a:spcAft>
                <a:spcPts val="500"/>
              </a:spcAft>
            </a:pPr>
            <a:endParaRPr lang="fa-IR" sz="2400" b="0" i="0" u="none" strike="noStrike" dirty="0">
              <a:effectLst/>
              <a:latin typeface="Times New Roman" panose="02020603050405020304" pitchFamily="18" charset="0"/>
              <a:cs typeface="B Nazanin" panose="00000400000000000000" pitchFamily="2" charset="-78"/>
            </a:endParaRPr>
          </a:p>
        </p:txBody>
      </p:sp>
      <p:sp>
        <p:nvSpPr>
          <p:cNvPr id="4" name="Slide Number Placeholder 3">
            <a:extLst>
              <a:ext uri="{FF2B5EF4-FFF2-40B4-BE49-F238E27FC236}">
                <a16:creationId xmlns:a16="http://schemas.microsoft.com/office/drawing/2014/main" id="{33229660-AFFE-4169-9EBB-FC5F7354D76C}"/>
              </a:ext>
            </a:extLst>
          </p:cNvPr>
          <p:cNvSpPr>
            <a:spLocks noGrp="1"/>
          </p:cNvSpPr>
          <p:nvPr>
            <p:ph type="sldNum" sz="quarter" idx="12"/>
          </p:nvPr>
        </p:nvSpPr>
        <p:spPr/>
        <p:txBody>
          <a:bodyPr/>
          <a:lstStyle/>
          <a:p>
            <a:fld id="{9B3A9CD7-4CFF-4125-A835-47EB38E090BC}" type="slidenum">
              <a:rPr lang="en-US" smtClean="0"/>
              <a:t>5</a:t>
            </a:fld>
            <a:endParaRPr lang="en-US"/>
          </a:p>
        </p:txBody>
      </p:sp>
    </p:spTree>
    <p:extLst>
      <p:ext uri="{BB962C8B-B14F-4D97-AF65-F5344CB8AC3E}">
        <p14:creationId xmlns:p14="http://schemas.microsoft.com/office/powerpoint/2010/main" val="10254950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016C17E1-E10A-4AF0-8E61-8E85B4F9F37C}"/>
              </a:ext>
            </a:extLst>
          </p:cNvPr>
          <p:cNvGraphicFramePr>
            <a:graphicFrameLocks noGrp="1"/>
          </p:cNvGraphicFramePr>
          <p:nvPr>
            <p:ph idx="1"/>
            <p:extLst>
              <p:ext uri="{D42A27DB-BD31-4B8C-83A1-F6EECF244321}">
                <p14:modId xmlns:p14="http://schemas.microsoft.com/office/powerpoint/2010/main" val="1100704721"/>
              </p:ext>
            </p:extLst>
          </p:nvPr>
        </p:nvGraphicFramePr>
        <p:xfrm>
          <a:off x="325388" y="1261584"/>
          <a:ext cx="10515599" cy="5596416"/>
        </p:xfrm>
        <a:graphic>
          <a:graphicData uri="http://schemas.openxmlformats.org/drawingml/2006/table">
            <a:tbl>
              <a:tblPr rtl="1" firstRow="1" firstCol="1" bandRow="1">
                <a:tableStyleId>{5C22544A-7EE6-4342-B048-85BDC9FD1C3A}</a:tableStyleId>
              </a:tblPr>
              <a:tblGrid>
                <a:gridCol w="2588588">
                  <a:extLst>
                    <a:ext uri="{9D8B030D-6E8A-4147-A177-3AD203B41FA5}">
                      <a16:colId xmlns:a16="http://schemas.microsoft.com/office/drawing/2014/main" val="3327969719"/>
                    </a:ext>
                  </a:extLst>
                </a:gridCol>
                <a:gridCol w="7927011">
                  <a:extLst>
                    <a:ext uri="{9D8B030D-6E8A-4147-A177-3AD203B41FA5}">
                      <a16:colId xmlns:a16="http://schemas.microsoft.com/office/drawing/2014/main" val="3339765114"/>
                    </a:ext>
                  </a:extLst>
                </a:gridCol>
              </a:tblGrid>
              <a:tr h="341886">
                <a:tc>
                  <a:txBody>
                    <a:bodyPr/>
                    <a:lstStyle/>
                    <a:p>
                      <a:pPr marL="228600" algn="ctr" rtl="1">
                        <a:lnSpc>
                          <a:spcPct val="150000"/>
                        </a:lnSpc>
                      </a:pPr>
                      <a:r>
                        <a:rPr lang="fa-IR" sz="1700">
                          <a:effectLst/>
                        </a:rPr>
                        <a:t>مزایا و معایب مدل</a:t>
                      </a:r>
                      <a:endParaRPr lang="en-US" sz="1500">
                        <a:effectLst/>
                        <a:latin typeface="Times New Roman" panose="02020603050405020304" pitchFamily="18" charset="0"/>
                        <a:ea typeface="Calibri" panose="020F0502020204030204" pitchFamily="34" charset="0"/>
                        <a:cs typeface="B Nazanin" panose="00000400000000000000" pitchFamily="2" charset="-78"/>
                      </a:endParaRPr>
                    </a:p>
                  </a:txBody>
                  <a:tcPr marL="83293" marR="83293" marT="0" marB="0"/>
                </a:tc>
                <a:tc>
                  <a:txBody>
                    <a:bodyPr/>
                    <a:lstStyle/>
                    <a:p>
                      <a:pPr marL="228600" algn="ctr" rtl="1">
                        <a:lnSpc>
                          <a:spcPct val="150000"/>
                        </a:lnSpc>
                      </a:pPr>
                      <a:r>
                        <a:rPr lang="fa-IR" sz="1700">
                          <a:effectLst/>
                        </a:rPr>
                        <a:t>شرح</a:t>
                      </a:r>
                      <a:endParaRPr lang="en-US" sz="1500">
                        <a:effectLst/>
                        <a:latin typeface="Times New Roman" panose="02020603050405020304" pitchFamily="18" charset="0"/>
                        <a:ea typeface="Calibri" panose="020F0502020204030204" pitchFamily="34" charset="0"/>
                        <a:cs typeface="B Nazanin" panose="00000400000000000000" pitchFamily="2" charset="-78"/>
                      </a:endParaRPr>
                    </a:p>
                  </a:txBody>
                  <a:tcPr marL="83293" marR="83293" marT="0" marB="0"/>
                </a:tc>
                <a:extLst>
                  <a:ext uri="{0D108BD9-81ED-4DB2-BD59-A6C34878D82A}">
                    <a16:rowId xmlns:a16="http://schemas.microsoft.com/office/drawing/2014/main" val="2557383462"/>
                  </a:ext>
                </a:extLst>
              </a:tr>
              <a:tr h="1119283">
                <a:tc>
                  <a:txBody>
                    <a:bodyPr/>
                    <a:lstStyle/>
                    <a:p>
                      <a:pPr marL="228600" algn="ctr" rtl="1">
                        <a:lnSpc>
                          <a:spcPct val="150000"/>
                        </a:lnSpc>
                      </a:pPr>
                      <a:r>
                        <a:rPr lang="fa-IR" sz="1700">
                          <a:effectLst/>
                        </a:rPr>
                        <a:t>مزایای مدل آبشاری</a:t>
                      </a:r>
                      <a:endParaRPr lang="en-US" sz="1500">
                        <a:effectLst/>
                      </a:endParaRPr>
                    </a:p>
                    <a:p>
                      <a:pPr marL="228600" algn="ctr" rtl="1">
                        <a:lnSpc>
                          <a:spcPct val="150000"/>
                        </a:lnSpc>
                      </a:pPr>
                      <a:r>
                        <a:rPr lang="ar-SA" sz="1700">
                          <a:effectLst/>
                        </a:rPr>
                        <a:t> </a:t>
                      </a:r>
                      <a:endParaRPr lang="en-US" sz="1500">
                        <a:effectLst/>
                        <a:latin typeface="Times New Roman" panose="02020603050405020304" pitchFamily="18" charset="0"/>
                        <a:ea typeface="Calibri" panose="020F0502020204030204" pitchFamily="34" charset="0"/>
                        <a:cs typeface="B Nazanin" panose="00000400000000000000" pitchFamily="2" charset="-78"/>
                      </a:endParaRPr>
                    </a:p>
                  </a:txBody>
                  <a:tcPr marL="83293" marR="83293" marT="0" marB="0"/>
                </a:tc>
                <a:tc>
                  <a:txBody>
                    <a:bodyPr/>
                    <a:lstStyle/>
                    <a:p>
                      <a:pPr marL="342900" lvl="0" indent="-342900" algn="just" rtl="1">
                        <a:lnSpc>
                          <a:spcPct val="150000"/>
                        </a:lnSpc>
                        <a:buFont typeface="Symbol" panose="05050102010706020507" pitchFamily="18" charset="2"/>
                        <a:buChar char=""/>
                      </a:pPr>
                      <a:r>
                        <a:rPr lang="fa-IR" sz="1700" dirty="0">
                          <a:effectLst/>
                        </a:rPr>
                        <a:t>درک و برنامه ریزی آن آسان است. </a:t>
                      </a:r>
                      <a:endParaRPr lang="en-US" sz="1500" dirty="0">
                        <a:effectLst/>
                      </a:endParaRPr>
                    </a:p>
                    <a:p>
                      <a:pPr marL="342900" lvl="0" indent="-342900" algn="just" rtl="1">
                        <a:lnSpc>
                          <a:spcPct val="150000"/>
                        </a:lnSpc>
                        <a:buFont typeface="Symbol" panose="05050102010706020507" pitchFamily="18" charset="2"/>
                        <a:buChar char=""/>
                      </a:pPr>
                      <a:r>
                        <a:rPr lang="fa-IR" sz="1700" dirty="0">
                          <a:effectLst/>
                        </a:rPr>
                        <a:t>برای پروژه های کوچک که به خوبی درک شده </a:t>
                      </a:r>
                      <a:r>
                        <a:rPr lang="fa-IR" sz="1700" dirty="0" err="1">
                          <a:effectLst/>
                        </a:rPr>
                        <a:t>اند</a:t>
                      </a:r>
                      <a:r>
                        <a:rPr lang="fa-IR" sz="1700" dirty="0">
                          <a:effectLst/>
                        </a:rPr>
                        <a:t> مفید است.</a:t>
                      </a:r>
                      <a:endParaRPr lang="en-US" sz="1500" dirty="0">
                        <a:effectLst/>
                      </a:endParaRPr>
                    </a:p>
                    <a:p>
                      <a:pPr marL="342900" lvl="0" indent="-342900" algn="just" rtl="1">
                        <a:lnSpc>
                          <a:spcPct val="150000"/>
                        </a:lnSpc>
                        <a:buFont typeface="Symbol" panose="05050102010706020507" pitchFamily="18" charset="2"/>
                        <a:buChar char=""/>
                      </a:pPr>
                      <a:r>
                        <a:rPr lang="fa-IR" sz="1700" dirty="0">
                          <a:effectLst/>
                        </a:rPr>
                        <a:t> تحلیل و آزمون ساده است</a:t>
                      </a:r>
                      <a:endParaRPr lang="en-US" sz="1500" dirty="0">
                        <a:effectLst/>
                        <a:latin typeface="Times New Roman" panose="02020603050405020304" pitchFamily="18" charset="0"/>
                        <a:ea typeface="Calibri" panose="020F0502020204030204" pitchFamily="34" charset="0"/>
                        <a:cs typeface="B Nazanin" panose="00000400000000000000" pitchFamily="2" charset="-78"/>
                      </a:endParaRPr>
                    </a:p>
                  </a:txBody>
                  <a:tcPr marL="83293" marR="83293" marT="0" marB="0"/>
                </a:tc>
                <a:extLst>
                  <a:ext uri="{0D108BD9-81ED-4DB2-BD59-A6C34878D82A}">
                    <a16:rowId xmlns:a16="http://schemas.microsoft.com/office/drawing/2014/main" val="1075704126"/>
                  </a:ext>
                </a:extLst>
              </a:tr>
              <a:tr h="1119283">
                <a:tc>
                  <a:txBody>
                    <a:bodyPr/>
                    <a:lstStyle/>
                    <a:p>
                      <a:pPr marL="228600" algn="ctr" rtl="1">
                        <a:lnSpc>
                          <a:spcPct val="150000"/>
                        </a:lnSpc>
                      </a:pPr>
                      <a:r>
                        <a:rPr lang="fa-IR" sz="1700">
                          <a:effectLst/>
                        </a:rPr>
                        <a:t>معایب مدل آبشاری</a:t>
                      </a:r>
                      <a:endParaRPr lang="en-US" sz="1500">
                        <a:effectLst/>
                      </a:endParaRPr>
                    </a:p>
                    <a:p>
                      <a:pPr marL="228600" algn="ctr" rtl="1">
                        <a:lnSpc>
                          <a:spcPct val="150000"/>
                        </a:lnSpc>
                      </a:pPr>
                      <a:r>
                        <a:rPr lang="ar-SA" sz="1700">
                          <a:effectLst/>
                        </a:rPr>
                        <a:t> </a:t>
                      </a:r>
                      <a:endParaRPr lang="en-US" sz="1500">
                        <a:effectLst/>
                        <a:latin typeface="Times New Roman" panose="02020603050405020304" pitchFamily="18" charset="0"/>
                        <a:ea typeface="Calibri" panose="020F0502020204030204" pitchFamily="34" charset="0"/>
                        <a:cs typeface="B Nazanin" panose="00000400000000000000" pitchFamily="2" charset="-78"/>
                      </a:endParaRPr>
                    </a:p>
                  </a:txBody>
                  <a:tcPr marL="83293" marR="83293" marT="0" marB="0"/>
                </a:tc>
                <a:tc>
                  <a:txBody>
                    <a:bodyPr/>
                    <a:lstStyle/>
                    <a:p>
                      <a:pPr marL="342900" lvl="0" indent="-342900" algn="just" rtl="1">
                        <a:lnSpc>
                          <a:spcPct val="150000"/>
                        </a:lnSpc>
                        <a:buFont typeface="Courier New" panose="02070309020205020404" pitchFamily="49" charset="0"/>
                        <a:buChar char="o"/>
                      </a:pPr>
                      <a:r>
                        <a:rPr lang="fa-IR" sz="1700" dirty="0">
                          <a:effectLst/>
                        </a:rPr>
                        <a:t>تغییرات را به خوبی پوشش نمیدهد</a:t>
                      </a:r>
                      <a:endParaRPr lang="en-US" sz="1500" dirty="0">
                        <a:effectLst/>
                      </a:endParaRPr>
                    </a:p>
                    <a:p>
                      <a:pPr marL="342900" lvl="0" indent="-342900" algn="just" rtl="1">
                        <a:lnSpc>
                          <a:spcPct val="150000"/>
                        </a:lnSpc>
                        <a:buFont typeface="Courier New" panose="02070309020205020404" pitchFamily="49" charset="0"/>
                        <a:buChar char="o"/>
                      </a:pPr>
                      <a:r>
                        <a:rPr lang="fa-IR" sz="1700" dirty="0">
                          <a:effectLst/>
                        </a:rPr>
                        <a:t>آزمون در آخر فرآیند انجام میشود</a:t>
                      </a:r>
                      <a:endParaRPr lang="en-US" sz="1500" dirty="0">
                        <a:effectLst/>
                      </a:endParaRPr>
                    </a:p>
                    <a:p>
                      <a:pPr marL="342900" lvl="0" indent="-342900" algn="just" rtl="1">
                        <a:lnSpc>
                          <a:spcPct val="150000"/>
                        </a:lnSpc>
                        <a:buFont typeface="Courier New" panose="02070309020205020404" pitchFamily="49" charset="0"/>
                        <a:buChar char="o"/>
                      </a:pPr>
                      <a:r>
                        <a:rPr lang="fa-IR" sz="1700" dirty="0">
                          <a:effectLst/>
                        </a:rPr>
                        <a:t>پذیرش مشتری در آخر فرآیند انجام میشود</a:t>
                      </a:r>
                      <a:endParaRPr lang="en-US" sz="1500" dirty="0">
                        <a:effectLst/>
                        <a:latin typeface="Times New Roman" panose="02020603050405020304" pitchFamily="18" charset="0"/>
                        <a:ea typeface="Calibri" panose="020F0502020204030204" pitchFamily="34" charset="0"/>
                        <a:cs typeface="B Nazanin" panose="00000400000000000000" pitchFamily="2" charset="-78"/>
                      </a:endParaRPr>
                    </a:p>
                  </a:txBody>
                  <a:tcPr marL="83293" marR="83293" marT="0" marB="0"/>
                </a:tc>
                <a:extLst>
                  <a:ext uri="{0D108BD9-81ED-4DB2-BD59-A6C34878D82A}">
                    <a16:rowId xmlns:a16="http://schemas.microsoft.com/office/drawing/2014/main" val="2903990657"/>
                  </a:ext>
                </a:extLst>
              </a:tr>
              <a:tr h="1507982">
                <a:tc>
                  <a:txBody>
                    <a:bodyPr/>
                    <a:lstStyle/>
                    <a:p>
                      <a:pPr marL="228600" algn="ctr" rtl="1">
                        <a:lnSpc>
                          <a:spcPct val="150000"/>
                        </a:lnSpc>
                      </a:pPr>
                      <a:r>
                        <a:rPr lang="fa-IR" sz="1700">
                          <a:effectLst/>
                        </a:rPr>
                        <a:t>مزایای نمونه سازی اولیه</a:t>
                      </a:r>
                      <a:endParaRPr lang="en-US" sz="1500">
                        <a:effectLst/>
                      </a:endParaRPr>
                    </a:p>
                    <a:p>
                      <a:pPr marL="228600" algn="ctr" rtl="1">
                        <a:lnSpc>
                          <a:spcPct val="150000"/>
                        </a:lnSpc>
                      </a:pPr>
                      <a:r>
                        <a:rPr lang="ar-SA" sz="1700">
                          <a:effectLst/>
                        </a:rPr>
                        <a:t> </a:t>
                      </a:r>
                      <a:endParaRPr lang="en-US" sz="1500">
                        <a:effectLst/>
                        <a:latin typeface="Times New Roman" panose="02020603050405020304" pitchFamily="18" charset="0"/>
                        <a:ea typeface="Calibri" panose="020F0502020204030204" pitchFamily="34" charset="0"/>
                        <a:cs typeface="B Nazanin" panose="00000400000000000000" pitchFamily="2" charset="-78"/>
                      </a:endParaRPr>
                    </a:p>
                  </a:txBody>
                  <a:tcPr marL="83293" marR="83293" marT="0" marB="0"/>
                </a:tc>
                <a:tc>
                  <a:txBody>
                    <a:bodyPr/>
                    <a:lstStyle/>
                    <a:p>
                      <a:pPr marL="342900" lvl="0" indent="-342900" algn="just" rtl="1">
                        <a:lnSpc>
                          <a:spcPct val="150000"/>
                        </a:lnSpc>
                        <a:buFont typeface="Symbol" panose="05050102010706020507" pitchFamily="18" charset="2"/>
                        <a:buChar char=""/>
                      </a:pPr>
                      <a:r>
                        <a:rPr lang="fa-IR" sz="1700">
                          <a:effectLst/>
                        </a:rPr>
                        <a:t>اثرات تغیرات زمان بندی ها اندک است. </a:t>
                      </a:r>
                      <a:endParaRPr lang="en-US" sz="1500">
                        <a:effectLst/>
                      </a:endParaRPr>
                    </a:p>
                    <a:p>
                      <a:pPr marL="342900" lvl="0" indent="-342900" algn="just" rtl="1">
                        <a:lnSpc>
                          <a:spcPct val="150000"/>
                        </a:lnSpc>
                        <a:buFont typeface="Symbol" panose="05050102010706020507" pitchFamily="18" charset="2"/>
                        <a:buChar char=""/>
                      </a:pPr>
                      <a:r>
                        <a:rPr lang="fa-IR" sz="1700">
                          <a:effectLst/>
                        </a:rPr>
                        <a:t>مشتری در همان اوایل در پروژه حضور دارد. </a:t>
                      </a:r>
                      <a:endParaRPr lang="en-US" sz="1500">
                        <a:effectLst/>
                      </a:endParaRPr>
                    </a:p>
                    <a:p>
                      <a:pPr marL="342900" lvl="0" indent="-342900" algn="just" rtl="1">
                        <a:lnSpc>
                          <a:spcPct val="150000"/>
                        </a:lnSpc>
                        <a:buFont typeface="Symbol" panose="05050102010706020507" pitchFamily="18" charset="2"/>
                        <a:buChar char=""/>
                      </a:pPr>
                      <a:r>
                        <a:rPr lang="fa-IR" sz="1700">
                          <a:effectLst/>
                        </a:rPr>
                        <a:t>برای پروژه های کوچک به خوبی کار میکند احتمال رد شدن محصول کم است</a:t>
                      </a:r>
                      <a:endParaRPr lang="en-US" sz="1500">
                        <a:effectLst/>
                        <a:latin typeface="Times New Roman" panose="02020603050405020304" pitchFamily="18" charset="0"/>
                        <a:ea typeface="Calibri" panose="020F0502020204030204" pitchFamily="34" charset="0"/>
                        <a:cs typeface="B Nazanin" panose="00000400000000000000" pitchFamily="2" charset="-78"/>
                      </a:endParaRPr>
                    </a:p>
                  </a:txBody>
                  <a:tcPr marL="83293" marR="83293" marT="0" marB="0"/>
                </a:tc>
                <a:extLst>
                  <a:ext uri="{0D108BD9-81ED-4DB2-BD59-A6C34878D82A}">
                    <a16:rowId xmlns:a16="http://schemas.microsoft.com/office/drawing/2014/main" val="1941827195"/>
                  </a:ext>
                </a:extLst>
              </a:tr>
              <a:tr h="1507982">
                <a:tc>
                  <a:txBody>
                    <a:bodyPr/>
                    <a:lstStyle/>
                    <a:p>
                      <a:pPr marL="228600" algn="ctr" rtl="1">
                        <a:lnSpc>
                          <a:spcPct val="150000"/>
                        </a:lnSpc>
                      </a:pPr>
                      <a:r>
                        <a:rPr lang="fa-IR" sz="1700" dirty="0">
                          <a:effectLst/>
                        </a:rPr>
                        <a:t>معایب نمونه سازی اولیه</a:t>
                      </a:r>
                      <a:endParaRPr lang="en-US" sz="1500" dirty="0">
                        <a:effectLst/>
                      </a:endParaRPr>
                    </a:p>
                    <a:p>
                      <a:pPr marL="228600" algn="ctr" rtl="1">
                        <a:lnSpc>
                          <a:spcPct val="150000"/>
                        </a:lnSpc>
                      </a:pPr>
                      <a:r>
                        <a:rPr lang="ar-SA" sz="1700" dirty="0">
                          <a:effectLst/>
                        </a:rPr>
                        <a:t> </a:t>
                      </a:r>
                      <a:endParaRPr lang="en-US" sz="1500" dirty="0">
                        <a:effectLst/>
                        <a:latin typeface="Times New Roman" panose="02020603050405020304" pitchFamily="18" charset="0"/>
                        <a:ea typeface="Calibri" panose="020F0502020204030204" pitchFamily="34" charset="0"/>
                        <a:cs typeface="B Nazanin" panose="00000400000000000000" pitchFamily="2" charset="-78"/>
                      </a:endParaRPr>
                    </a:p>
                  </a:txBody>
                  <a:tcPr marL="83293" marR="83293" marT="0" marB="0"/>
                </a:tc>
                <a:tc>
                  <a:txBody>
                    <a:bodyPr/>
                    <a:lstStyle/>
                    <a:p>
                      <a:pPr marL="342900" lvl="0" indent="-342900" algn="just" rtl="1">
                        <a:lnSpc>
                          <a:spcPct val="150000"/>
                        </a:lnSpc>
                        <a:buFont typeface="Courier New" panose="02070309020205020404" pitchFamily="49" charset="0"/>
                        <a:buChar char="o"/>
                      </a:pPr>
                      <a:r>
                        <a:rPr lang="fa-IR" sz="1700" dirty="0">
                          <a:effectLst/>
                        </a:rPr>
                        <a:t>حضور مشتری ممکن است موجب تأخیر در پروژه شود.</a:t>
                      </a:r>
                      <a:endParaRPr lang="en-US" sz="1500" dirty="0">
                        <a:effectLst/>
                      </a:endParaRPr>
                    </a:p>
                    <a:p>
                      <a:pPr marL="342900" lvl="0" indent="-342900" algn="just" rtl="1">
                        <a:lnSpc>
                          <a:spcPct val="150000"/>
                        </a:lnSpc>
                        <a:buFont typeface="Courier New" panose="02070309020205020404" pitchFamily="49" charset="0"/>
                        <a:buChar char="o"/>
                      </a:pPr>
                      <a:r>
                        <a:rPr lang="fa-IR" sz="1700" dirty="0">
                          <a:effectLst/>
                        </a:rPr>
                        <a:t> ممکن است برای دائمی کردن یک نمونه اولیه وسوسه شوید.</a:t>
                      </a:r>
                      <a:endParaRPr lang="en-US" sz="1500" dirty="0">
                        <a:effectLst/>
                      </a:endParaRPr>
                    </a:p>
                    <a:p>
                      <a:pPr marL="342900" lvl="0" indent="-342900" algn="just" rtl="1">
                        <a:lnSpc>
                          <a:spcPct val="150000"/>
                        </a:lnSpc>
                        <a:buFont typeface="Courier New" panose="02070309020205020404" pitchFamily="49" charset="0"/>
                        <a:buChar char="o"/>
                      </a:pPr>
                      <a:r>
                        <a:rPr lang="fa-IR" sz="1700" dirty="0">
                          <a:effectLst/>
                        </a:rPr>
                        <a:t> اگر نمونه ی اولیه دور ریخته شود کار انجام شده به هدر میرود. برنامه ریزی و مدیریت آن دشوار است.</a:t>
                      </a:r>
                      <a:endParaRPr lang="en-US" sz="1500" dirty="0">
                        <a:effectLst/>
                        <a:latin typeface="Times New Roman" panose="02020603050405020304" pitchFamily="18" charset="0"/>
                        <a:ea typeface="Calibri" panose="020F0502020204030204" pitchFamily="34" charset="0"/>
                        <a:cs typeface="B Nazanin" panose="00000400000000000000" pitchFamily="2" charset="-78"/>
                      </a:endParaRPr>
                    </a:p>
                  </a:txBody>
                  <a:tcPr marL="83293" marR="83293" marT="0" marB="0"/>
                </a:tc>
                <a:extLst>
                  <a:ext uri="{0D108BD9-81ED-4DB2-BD59-A6C34878D82A}">
                    <a16:rowId xmlns:a16="http://schemas.microsoft.com/office/drawing/2014/main" val="1448275650"/>
                  </a:ext>
                </a:extLst>
              </a:tr>
            </a:tbl>
          </a:graphicData>
        </a:graphic>
      </p:graphicFrame>
      <p:sp>
        <p:nvSpPr>
          <p:cNvPr id="4" name="Slide Number Placeholder 3">
            <a:extLst>
              <a:ext uri="{FF2B5EF4-FFF2-40B4-BE49-F238E27FC236}">
                <a16:creationId xmlns:a16="http://schemas.microsoft.com/office/drawing/2014/main" id="{1D930C83-C40A-4726-93CB-56D32B22EB90}"/>
              </a:ext>
            </a:extLst>
          </p:cNvPr>
          <p:cNvSpPr>
            <a:spLocks noGrp="1"/>
          </p:cNvSpPr>
          <p:nvPr>
            <p:ph type="sldNum" sz="quarter" idx="12"/>
          </p:nvPr>
        </p:nvSpPr>
        <p:spPr/>
        <p:txBody>
          <a:bodyPr/>
          <a:lstStyle/>
          <a:p>
            <a:fld id="{9B3A9CD7-4CFF-4125-A835-47EB38E090BC}" type="slidenum">
              <a:rPr lang="en-US" smtClean="0"/>
              <a:t>50</a:t>
            </a:fld>
            <a:endParaRPr lang="en-US"/>
          </a:p>
        </p:txBody>
      </p:sp>
      <p:sp>
        <p:nvSpPr>
          <p:cNvPr id="5" name="Title 1">
            <a:extLst>
              <a:ext uri="{FF2B5EF4-FFF2-40B4-BE49-F238E27FC236}">
                <a16:creationId xmlns:a16="http://schemas.microsoft.com/office/drawing/2014/main" id="{51963877-C886-4557-8E52-614DAB23A380}"/>
              </a:ext>
            </a:extLst>
          </p:cNvPr>
          <p:cNvSpPr>
            <a:spLocks noGrp="1"/>
          </p:cNvSpPr>
          <p:nvPr>
            <p:ph type="title"/>
          </p:nvPr>
        </p:nvSpPr>
        <p:spPr>
          <a:xfrm>
            <a:off x="573157" y="0"/>
            <a:ext cx="10515600" cy="1325563"/>
          </a:xfrm>
        </p:spPr>
        <p:txBody>
          <a:bodyPr/>
          <a:lstStyle/>
          <a:p>
            <a:pPr algn="r" rtl="1"/>
            <a:r>
              <a:rPr lang="fa-IR" sz="3600" b="1" dirty="0">
                <a:solidFill>
                  <a:schemeClr val="bg1">
                    <a:lumMod val="50000"/>
                  </a:schemeClr>
                </a:solidFill>
                <a:cs typeface="B Nazanin" panose="00000400000000000000" pitchFamily="2" charset="-78"/>
              </a:rPr>
              <a:t>2-6 	</a:t>
            </a:r>
            <a:r>
              <a:rPr lang="fa-IR" sz="3600" b="1" i="0" u="none" strike="noStrike" dirty="0">
                <a:solidFill>
                  <a:schemeClr val="bg1">
                    <a:lumMod val="50000"/>
                  </a:schemeClr>
                </a:solidFill>
                <a:effectLst/>
                <a:latin typeface="Times New Roman" panose="02020603050405020304" pitchFamily="18" charset="0"/>
                <a:cs typeface="B Nazanin" panose="00000400000000000000" pitchFamily="2" charset="-78"/>
              </a:rPr>
              <a:t>محصول و فرآیند</a:t>
            </a:r>
            <a:r>
              <a:rPr lang="fa-IR" sz="3600" b="1" dirty="0">
                <a:solidFill>
                  <a:schemeClr val="bg1">
                    <a:lumMod val="50000"/>
                  </a:schemeClr>
                </a:solidFill>
                <a:latin typeface="Times New Roman" panose="02020603050405020304" pitchFamily="18" charset="0"/>
                <a:cs typeface="B Nazanin" panose="00000400000000000000" pitchFamily="2" charset="-78"/>
              </a:rPr>
              <a:t> </a:t>
            </a:r>
            <a:r>
              <a:rPr lang="fa-IR" sz="3600" b="1" i="0" u="none" strike="noStrike" dirty="0">
                <a:solidFill>
                  <a:schemeClr val="bg1">
                    <a:lumMod val="50000"/>
                  </a:schemeClr>
                </a:solidFill>
                <a:effectLst/>
                <a:latin typeface="Times New Roman" panose="02020603050405020304" pitchFamily="18" charset="0"/>
                <a:cs typeface="B Nazanin" panose="00000400000000000000" pitchFamily="2" charset="-78"/>
              </a:rPr>
              <a:t>(ادامه)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Tree>
    <p:extLst>
      <p:ext uri="{BB962C8B-B14F-4D97-AF65-F5344CB8AC3E}">
        <p14:creationId xmlns:p14="http://schemas.microsoft.com/office/powerpoint/2010/main" val="25392964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930C83-C40A-4726-93CB-56D32B22EB90}"/>
              </a:ext>
            </a:extLst>
          </p:cNvPr>
          <p:cNvSpPr>
            <a:spLocks noGrp="1"/>
          </p:cNvSpPr>
          <p:nvPr>
            <p:ph type="sldNum" sz="quarter" idx="12"/>
          </p:nvPr>
        </p:nvSpPr>
        <p:spPr/>
        <p:txBody>
          <a:bodyPr/>
          <a:lstStyle/>
          <a:p>
            <a:fld id="{9B3A9CD7-4CFF-4125-A835-47EB38E090BC}" type="slidenum">
              <a:rPr lang="en-US" smtClean="0"/>
              <a:t>51</a:t>
            </a:fld>
            <a:endParaRPr lang="en-US"/>
          </a:p>
        </p:txBody>
      </p:sp>
      <p:sp>
        <p:nvSpPr>
          <p:cNvPr id="5" name="Title 1">
            <a:extLst>
              <a:ext uri="{FF2B5EF4-FFF2-40B4-BE49-F238E27FC236}">
                <a16:creationId xmlns:a16="http://schemas.microsoft.com/office/drawing/2014/main" id="{51963877-C886-4557-8E52-614DAB23A380}"/>
              </a:ext>
            </a:extLst>
          </p:cNvPr>
          <p:cNvSpPr>
            <a:spLocks noGrp="1"/>
          </p:cNvSpPr>
          <p:nvPr>
            <p:ph type="title"/>
          </p:nvPr>
        </p:nvSpPr>
        <p:spPr>
          <a:xfrm>
            <a:off x="573157" y="0"/>
            <a:ext cx="10515600" cy="1325563"/>
          </a:xfrm>
        </p:spPr>
        <p:txBody>
          <a:bodyPr/>
          <a:lstStyle/>
          <a:p>
            <a:pPr algn="r" rtl="1"/>
            <a:r>
              <a:rPr lang="fa-IR" sz="3600" b="1" dirty="0">
                <a:solidFill>
                  <a:schemeClr val="bg1">
                    <a:lumMod val="50000"/>
                  </a:schemeClr>
                </a:solidFill>
                <a:cs typeface="B Nazanin" panose="00000400000000000000" pitchFamily="2" charset="-78"/>
              </a:rPr>
              <a:t>2-6 	</a:t>
            </a:r>
            <a:r>
              <a:rPr lang="fa-IR" sz="3600" b="1" i="0" u="none" strike="noStrike" dirty="0">
                <a:solidFill>
                  <a:schemeClr val="bg1">
                    <a:lumMod val="50000"/>
                  </a:schemeClr>
                </a:solidFill>
                <a:effectLst/>
                <a:latin typeface="Times New Roman" panose="02020603050405020304" pitchFamily="18" charset="0"/>
                <a:cs typeface="B Nazanin" panose="00000400000000000000" pitchFamily="2" charset="-78"/>
              </a:rPr>
              <a:t>محصول و فرآیند</a:t>
            </a:r>
            <a:r>
              <a:rPr lang="fa-IR" sz="3600" b="1" dirty="0">
                <a:solidFill>
                  <a:schemeClr val="bg1">
                    <a:lumMod val="50000"/>
                  </a:schemeClr>
                </a:solidFill>
                <a:latin typeface="Times New Roman" panose="02020603050405020304" pitchFamily="18" charset="0"/>
                <a:cs typeface="B Nazanin" panose="00000400000000000000" pitchFamily="2" charset="-78"/>
              </a:rPr>
              <a:t> </a:t>
            </a:r>
            <a:r>
              <a:rPr lang="fa-IR" sz="3600" b="1" i="0" u="none" strike="noStrike" dirty="0">
                <a:solidFill>
                  <a:schemeClr val="bg1">
                    <a:lumMod val="50000"/>
                  </a:schemeClr>
                </a:solidFill>
                <a:effectLst/>
                <a:latin typeface="Times New Roman" panose="02020603050405020304" pitchFamily="18" charset="0"/>
                <a:cs typeface="B Nazanin" panose="00000400000000000000" pitchFamily="2" charset="-78"/>
              </a:rPr>
              <a:t>(ادامه)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graphicFrame>
        <p:nvGraphicFramePr>
          <p:cNvPr id="6" name="Content Placeholder 5">
            <a:extLst>
              <a:ext uri="{FF2B5EF4-FFF2-40B4-BE49-F238E27FC236}">
                <a16:creationId xmlns:a16="http://schemas.microsoft.com/office/drawing/2014/main" id="{A83304D9-CF57-4A3C-86E8-3EEE61920663}"/>
              </a:ext>
            </a:extLst>
          </p:cNvPr>
          <p:cNvGraphicFramePr>
            <a:graphicFrameLocks noGrp="1"/>
          </p:cNvGraphicFramePr>
          <p:nvPr>
            <p:ph idx="1"/>
            <p:extLst>
              <p:ext uri="{D42A27DB-BD31-4B8C-83A1-F6EECF244321}">
                <p14:modId xmlns:p14="http://schemas.microsoft.com/office/powerpoint/2010/main" val="1164998324"/>
              </p:ext>
            </p:extLst>
          </p:nvPr>
        </p:nvGraphicFramePr>
        <p:xfrm>
          <a:off x="679173" y="874931"/>
          <a:ext cx="9692309" cy="5983069"/>
        </p:xfrm>
        <a:graphic>
          <a:graphicData uri="http://schemas.openxmlformats.org/drawingml/2006/table">
            <a:tbl>
              <a:tblPr rtl="1" firstRow="1" firstCol="1" bandRow="1">
                <a:tableStyleId>{5C22544A-7EE6-4342-B048-85BDC9FD1C3A}</a:tableStyleId>
              </a:tblPr>
              <a:tblGrid>
                <a:gridCol w="2315080">
                  <a:extLst>
                    <a:ext uri="{9D8B030D-6E8A-4147-A177-3AD203B41FA5}">
                      <a16:colId xmlns:a16="http://schemas.microsoft.com/office/drawing/2014/main" val="4158520849"/>
                    </a:ext>
                  </a:extLst>
                </a:gridCol>
                <a:gridCol w="7377229">
                  <a:extLst>
                    <a:ext uri="{9D8B030D-6E8A-4147-A177-3AD203B41FA5}">
                      <a16:colId xmlns:a16="http://schemas.microsoft.com/office/drawing/2014/main" val="1632854929"/>
                    </a:ext>
                  </a:extLst>
                </a:gridCol>
              </a:tblGrid>
              <a:tr h="352604">
                <a:tc>
                  <a:txBody>
                    <a:bodyPr/>
                    <a:lstStyle/>
                    <a:p>
                      <a:pPr marL="228600" algn="ctr" rtl="1">
                        <a:lnSpc>
                          <a:spcPct val="150000"/>
                        </a:lnSpc>
                      </a:pPr>
                      <a:r>
                        <a:rPr lang="fa-IR" sz="1600">
                          <a:effectLst/>
                        </a:rPr>
                        <a:t>مزایا و معایب مدل</a:t>
                      </a:r>
                      <a:endParaRPr lang="en-US" sz="1500">
                        <a:effectLst/>
                        <a:latin typeface="Times New Roman" panose="02020603050405020304" pitchFamily="18" charset="0"/>
                        <a:ea typeface="Calibri" panose="020F0502020204030204" pitchFamily="34" charset="0"/>
                        <a:cs typeface="B Nazanin" panose="00000400000000000000" pitchFamily="2" charset="-78"/>
                      </a:endParaRPr>
                    </a:p>
                  </a:txBody>
                  <a:tcPr marL="82427" marR="82427" marT="0" marB="0"/>
                </a:tc>
                <a:tc>
                  <a:txBody>
                    <a:bodyPr/>
                    <a:lstStyle/>
                    <a:p>
                      <a:pPr marL="228600" algn="ctr" rtl="1">
                        <a:lnSpc>
                          <a:spcPct val="150000"/>
                        </a:lnSpc>
                      </a:pPr>
                      <a:r>
                        <a:rPr lang="fa-IR" sz="1600">
                          <a:effectLst/>
                        </a:rPr>
                        <a:t>شرح</a:t>
                      </a:r>
                      <a:endParaRPr lang="en-US" sz="1500">
                        <a:effectLst/>
                        <a:latin typeface="Times New Roman" panose="02020603050405020304" pitchFamily="18" charset="0"/>
                        <a:ea typeface="Calibri" panose="020F0502020204030204" pitchFamily="34" charset="0"/>
                        <a:cs typeface="B Nazanin" panose="00000400000000000000" pitchFamily="2" charset="-78"/>
                      </a:endParaRPr>
                    </a:p>
                  </a:txBody>
                  <a:tcPr marL="82427" marR="82427" marT="0" marB="0"/>
                </a:tc>
                <a:extLst>
                  <a:ext uri="{0D108BD9-81ED-4DB2-BD59-A6C34878D82A}">
                    <a16:rowId xmlns:a16="http://schemas.microsoft.com/office/drawing/2014/main" val="1803376741"/>
                  </a:ext>
                </a:extLst>
              </a:tr>
              <a:tr h="1506584">
                <a:tc>
                  <a:txBody>
                    <a:bodyPr/>
                    <a:lstStyle/>
                    <a:p>
                      <a:pPr marL="228600" algn="ctr" rtl="1">
                        <a:lnSpc>
                          <a:spcPct val="150000"/>
                        </a:lnSpc>
                      </a:pPr>
                      <a:r>
                        <a:rPr lang="fa-IR" sz="1600">
                          <a:effectLst/>
                        </a:rPr>
                        <a:t>مزایای مدل مارپیچی</a:t>
                      </a:r>
                      <a:endParaRPr lang="en-US" sz="1500">
                        <a:effectLst/>
                      </a:endParaRPr>
                    </a:p>
                    <a:p>
                      <a:pPr marL="228600" algn="ctr" rtl="1">
                        <a:lnSpc>
                          <a:spcPct val="150000"/>
                        </a:lnSpc>
                      </a:pPr>
                      <a:r>
                        <a:rPr lang="ar-SA" sz="1600">
                          <a:effectLst/>
                        </a:rPr>
                        <a:t> </a:t>
                      </a:r>
                      <a:endParaRPr lang="en-US" sz="1500">
                        <a:effectLst/>
                        <a:latin typeface="Times New Roman" panose="02020603050405020304" pitchFamily="18" charset="0"/>
                        <a:ea typeface="Calibri" panose="020F0502020204030204" pitchFamily="34" charset="0"/>
                        <a:cs typeface="B Nazanin" panose="00000400000000000000" pitchFamily="2" charset="-78"/>
                      </a:endParaRPr>
                    </a:p>
                  </a:txBody>
                  <a:tcPr marL="82427" marR="82427" marT="0" marB="0"/>
                </a:tc>
                <a:tc>
                  <a:txBody>
                    <a:bodyPr/>
                    <a:lstStyle/>
                    <a:p>
                      <a:pPr marL="342900" lvl="0" indent="-342900" algn="just" rtl="1">
                        <a:lnSpc>
                          <a:spcPct val="150000"/>
                        </a:lnSpc>
                        <a:buFont typeface="Symbol" panose="05050102010706020507" pitchFamily="18" charset="2"/>
                        <a:buChar char=""/>
                      </a:pPr>
                      <a:r>
                        <a:rPr lang="fa-IR" sz="1600" dirty="0">
                          <a:effectLst/>
                        </a:rPr>
                        <a:t>مشتری همواره حضور دارد.</a:t>
                      </a:r>
                      <a:endParaRPr lang="en-US" sz="1500" dirty="0">
                        <a:effectLst/>
                      </a:endParaRPr>
                    </a:p>
                    <a:p>
                      <a:pPr marL="342900" lvl="0" indent="-342900" algn="just" rtl="1">
                        <a:lnSpc>
                          <a:spcPct val="150000"/>
                        </a:lnSpc>
                        <a:buFont typeface="Symbol" panose="05050102010706020507" pitchFamily="18" charset="2"/>
                        <a:buChar char=""/>
                      </a:pPr>
                      <a:r>
                        <a:rPr lang="fa-IR" sz="1600" dirty="0">
                          <a:effectLst/>
                        </a:rPr>
                        <a:t>ریسک های توسعه مدیریت میشود.</a:t>
                      </a:r>
                      <a:endParaRPr lang="en-US" sz="1500" dirty="0">
                        <a:effectLst/>
                      </a:endParaRPr>
                    </a:p>
                    <a:p>
                      <a:pPr marL="342900" lvl="0" indent="-342900" algn="just" rtl="1">
                        <a:lnSpc>
                          <a:spcPct val="150000"/>
                        </a:lnSpc>
                        <a:buFont typeface="Symbol" panose="05050102010706020507" pitchFamily="18" charset="2"/>
                        <a:buChar char=""/>
                      </a:pPr>
                      <a:r>
                        <a:rPr lang="fa-IR" sz="1600" dirty="0">
                          <a:effectLst/>
                        </a:rPr>
                        <a:t>برای پروژه های بزرگ و پیچیده مناسب است.</a:t>
                      </a:r>
                      <a:endParaRPr lang="en-US" sz="1500" dirty="0">
                        <a:effectLst/>
                      </a:endParaRPr>
                    </a:p>
                    <a:p>
                      <a:pPr marL="342900" lvl="0" indent="-342900" algn="just" rtl="1">
                        <a:lnSpc>
                          <a:spcPct val="150000"/>
                        </a:lnSpc>
                        <a:buFont typeface="Symbol" panose="05050102010706020507" pitchFamily="18" charset="2"/>
                        <a:buChar char=""/>
                      </a:pPr>
                      <a:r>
                        <a:rPr lang="fa-IR" sz="1600" dirty="0">
                          <a:effectLst/>
                        </a:rPr>
                        <a:t>برای محصولات گسترش پذیر خوب کار میکند</a:t>
                      </a:r>
                      <a:endParaRPr lang="en-US" sz="1500" dirty="0">
                        <a:effectLst/>
                        <a:latin typeface="Times New Roman" panose="02020603050405020304" pitchFamily="18" charset="0"/>
                        <a:ea typeface="Calibri" panose="020F0502020204030204" pitchFamily="34" charset="0"/>
                        <a:cs typeface="B Nazanin" panose="00000400000000000000" pitchFamily="2" charset="-78"/>
                      </a:endParaRPr>
                    </a:p>
                  </a:txBody>
                  <a:tcPr marL="82427" marR="82427" marT="0" marB="0"/>
                </a:tc>
                <a:extLst>
                  <a:ext uri="{0D108BD9-81ED-4DB2-BD59-A6C34878D82A}">
                    <a16:rowId xmlns:a16="http://schemas.microsoft.com/office/drawing/2014/main" val="152966646"/>
                  </a:ext>
                </a:extLst>
              </a:tr>
              <a:tr h="1121923">
                <a:tc>
                  <a:txBody>
                    <a:bodyPr/>
                    <a:lstStyle/>
                    <a:p>
                      <a:pPr marL="228600" algn="ctr" rtl="1">
                        <a:lnSpc>
                          <a:spcPct val="150000"/>
                        </a:lnSpc>
                      </a:pPr>
                      <a:r>
                        <a:rPr lang="fa-IR" sz="1600">
                          <a:effectLst/>
                        </a:rPr>
                        <a:t>معایب مدل مارپیچی</a:t>
                      </a:r>
                      <a:endParaRPr lang="en-US" sz="1500">
                        <a:effectLst/>
                      </a:endParaRPr>
                    </a:p>
                    <a:p>
                      <a:pPr marL="228600" algn="ctr" rtl="1">
                        <a:lnSpc>
                          <a:spcPct val="150000"/>
                        </a:lnSpc>
                      </a:pPr>
                      <a:r>
                        <a:rPr lang="ar-SA" sz="1600">
                          <a:effectLst/>
                        </a:rPr>
                        <a:t> </a:t>
                      </a:r>
                      <a:endParaRPr lang="en-US" sz="1500">
                        <a:effectLst/>
                        <a:latin typeface="Times New Roman" panose="02020603050405020304" pitchFamily="18" charset="0"/>
                        <a:ea typeface="Calibri" panose="020F0502020204030204" pitchFamily="34" charset="0"/>
                        <a:cs typeface="B Nazanin" panose="00000400000000000000" pitchFamily="2" charset="-78"/>
                      </a:endParaRPr>
                    </a:p>
                  </a:txBody>
                  <a:tcPr marL="82427" marR="82427" marT="0" marB="0"/>
                </a:tc>
                <a:tc>
                  <a:txBody>
                    <a:bodyPr/>
                    <a:lstStyle/>
                    <a:p>
                      <a:pPr marL="342900" lvl="0" indent="-342900" algn="just" rtl="1">
                        <a:lnSpc>
                          <a:spcPct val="150000"/>
                        </a:lnSpc>
                        <a:buFont typeface="Courier New" panose="02070309020205020404" pitchFamily="49" charset="0"/>
                        <a:buChar char="o"/>
                      </a:pPr>
                      <a:r>
                        <a:rPr lang="fa-IR" sz="1600" dirty="0">
                          <a:effectLst/>
                        </a:rPr>
                        <a:t>شکست در تحلیل ریسک میتواند پروژه را از بین ببرد</a:t>
                      </a:r>
                      <a:endParaRPr lang="en-US" sz="1500" dirty="0">
                        <a:effectLst/>
                      </a:endParaRPr>
                    </a:p>
                    <a:p>
                      <a:pPr marL="342900" lvl="0" indent="-342900" algn="just" rtl="1">
                        <a:lnSpc>
                          <a:spcPct val="150000"/>
                        </a:lnSpc>
                        <a:buFont typeface="Courier New" panose="02070309020205020404" pitchFamily="49" charset="0"/>
                        <a:buChar char="o"/>
                      </a:pPr>
                      <a:r>
                        <a:rPr lang="fa-IR" sz="1600" dirty="0">
                          <a:effectLst/>
                        </a:rPr>
                        <a:t>ممکن است مدیریت پروژه دشوار باشد.</a:t>
                      </a:r>
                      <a:endParaRPr lang="en-US" sz="1500" dirty="0">
                        <a:effectLst/>
                      </a:endParaRPr>
                    </a:p>
                    <a:p>
                      <a:pPr marL="342900" lvl="0" indent="-342900" algn="just" rtl="1">
                        <a:lnSpc>
                          <a:spcPct val="150000"/>
                        </a:lnSpc>
                        <a:buFont typeface="Courier New" panose="02070309020205020404" pitchFamily="49" charset="0"/>
                        <a:buChar char="o"/>
                      </a:pPr>
                      <a:r>
                        <a:rPr lang="fa-IR" sz="1600" dirty="0">
                          <a:effectLst/>
                        </a:rPr>
                        <a:t>نیاز به تیم پروژه ی خبره دارد.</a:t>
                      </a:r>
                      <a:endParaRPr lang="en-US" sz="1500" dirty="0">
                        <a:effectLst/>
                        <a:latin typeface="Times New Roman" panose="02020603050405020304" pitchFamily="18" charset="0"/>
                        <a:ea typeface="Calibri" panose="020F0502020204030204" pitchFamily="34" charset="0"/>
                        <a:cs typeface="B Nazanin" panose="00000400000000000000" pitchFamily="2" charset="-78"/>
                      </a:endParaRPr>
                    </a:p>
                  </a:txBody>
                  <a:tcPr marL="82427" marR="82427" marT="0" marB="0"/>
                </a:tc>
                <a:extLst>
                  <a:ext uri="{0D108BD9-81ED-4DB2-BD59-A6C34878D82A}">
                    <a16:rowId xmlns:a16="http://schemas.microsoft.com/office/drawing/2014/main" val="1895882748"/>
                  </a:ext>
                </a:extLst>
              </a:tr>
              <a:tr h="1495374">
                <a:tc>
                  <a:txBody>
                    <a:bodyPr/>
                    <a:lstStyle/>
                    <a:p>
                      <a:pPr marL="228600" algn="ctr" rtl="1">
                        <a:lnSpc>
                          <a:spcPct val="150000"/>
                        </a:lnSpc>
                      </a:pPr>
                      <a:r>
                        <a:rPr lang="fa-IR" sz="1600">
                          <a:effectLst/>
                        </a:rPr>
                        <a:t>مزایای فرآیند یکپارچه</a:t>
                      </a:r>
                      <a:endParaRPr lang="en-US" sz="1500">
                        <a:effectLst/>
                      </a:endParaRPr>
                    </a:p>
                    <a:p>
                      <a:pPr marL="228600" algn="ctr" rtl="1">
                        <a:lnSpc>
                          <a:spcPct val="150000"/>
                        </a:lnSpc>
                      </a:pPr>
                      <a:r>
                        <a:rPr lang="ar-SA" sz="1600">
                          <a:effectLst/>
                        </a:rPr>
                        <a:t> </a:t>
                      </a:r>
                      <a:endParaRPr lang="en-US" sz="1500">
                        <a:effectLst/>
                        <a:latin typeface="Times New Roman" panose="02020603050405020304" pitchFamily="18" charset="0"/>
                        <a:ea typeface="Calibri" panose="020F0502020204030204" pitchFamily="34" charset="0"/>
                        <a:cs typeface="B Nazanin" panose="00000400000000000000" pitchFamily="2" charset="-78"/>
                      </a:endParaRPr>
                    </a:p>
                  </a:txBody>
                  <a:tcPr marL="82427" marR="82427" marT="0" marB="0"/>
                </a:tc>
                <a:tc>
                  <a:txBody>
                    <a:bodyPr/>
                    <a:lstStyle/>
                    <a:p>
                      <a:pPr marL="342900" lvl="0" indent="-342900" algn="just" rtl="1">
                        <a:lnSpc>
                          <a:spcPct val="150000"/>
                        </a:lnSpc>
                        <a:buFont typeface="Symbol" panose="05050102010706020507" pitchFamily="18" charset="2"/>
                        <a:buChar char=""/>
                      </a:pPr>
                      <a:r>
                        <a:rPr lang="fa-IR" sz="1600">
                          <a:effectLst/>
                        </a:rPr>
                        <a:t>بر مستندسازی کیفیت تأکید میشود. </a:t>
                      </a:r>
                      <a:endParaRPr lang="en-US" sz="1500">
                        <a:effectLst/>
                      </a:endParaRPr>
                    </a:p>
                    <a:p>
                      <a:pPr marL="342900" lvl="0" indent="-342900" algn="just" rtl="1">
                        <a:lnSpc>
                          <a:spcPct val="150000"/>
                        </a:lnSpc>
                        <a:buFont typeface="Symbol" panose="05050102010706020507" pitchFamily="18" charset="2"/>
                        <a:buChar char=""/>
                      </a:pPr>
                      <a:r>
                        <a:rPr lang="fa-IR" sz="1600">
                          <a:effectLst/>
                        </a:rPr>
                        <a:t>مشتری همیشه حضور دارد. تغییرات در نیازمندیها را در بر می گیرد</a:t>
                      </a:r>
                      <a:endParaRPr lang="en-US" sz="1500">
                        <a:effectLst/>
                      </a:endParaRPr>
                    </a:p>
                    <a:p>
                      <a:pPr marL="342900" lvl="0" indent="-342900" algn="just" rtl="1">
                        <a:lnSpc>
                          <a:spcPct val="150000"/>
                        </a:lnSpc>
                        <a:buFont typeface="Symbol" panose="05050102010706020507" pitchFamily="18" charset="2"/>
                        <a:buChar char=""/>
                      </a:pPr>
                      <a:r>
                        <a:rPr lang="fa-IR" sz="1600">
                          <a:effectLst/>
                        </a:rPr>
                        <a:t>برای پروژه های نگهداری خوب کار میکند.</a:t>
                      </a:r>
                      <a:endParaRPr lang="en-US" sz="1500">
                        <a:effectLst/>
                      </a:endParaRPr>
                    </a:p>
                    <a:p>
                      <a:pPr marL="342900" lvl="0" indent="-342900" algn="just" rtl="1">
                        <a:lnSpc>
                          <a:spcPct val="150000"/>
                        </a:lnSpc>
                        <a:buFont typeface="Symbol" panose="05050102010706020507" pitchFamily="18" charset="2"/>
                        <a:buChar char=""/>
                      </a:pPr>
                      <a:r>
                        <a:rPr lang="fa-IR" sz="1600">
                          <a:effectLst/>
                        </a:rPr>
                        <a:t> </a:t>
                      </a:r>
                      <a:endParaRPr lang="en-US" sz="1500">
                        <a:effectLst/>
                        <a:latin typeface="Times New Roman" panose="02020603050405020304" pitchFamily="18" charset="0"/>
                        <a:ea typeface="Calibri" panose="020F0502020204030204" pitchFamily="34" charset="0"/>
                        <a:cs typeface="B Nazanin" panose="00000400000000000000" pitchFamily="2" charset="-78"/>
                      </a:endParaRPr>
                    </a:p>
                  </a:txBody>
                  <a:tcPr marL="82427" marR="82427" marT="0" marB="0"/>
                </a:tc>
                <a:extLst>
                  <a:ext uri="{0D108BD9-81ED-4DB2-BD59-A6C34878D82A}">
                    <a16:rowId xmlns:a16="http://schemas.microsoft.com/office/drawing/2014/main" val="721795039"/>
                  </a:ext>
                </a:extLst>
              </a:tr>
              <a:tr h="1506584">
                <a:tc>
                  <a:txBody>
                    <a:bodyPr/>
                    <a:lstStyle/>
                    <a:p>
                      <a:pPr marL="228600" algn="ctr" rtl="1">
                        <a:lnSpc>
                          <a:spcPct val="150000"/>
                        </a:lnSpc>
                      </a:pPr>
                      <a:r>
                        <a:rPr lang="fa-IR" sz="1600">
                          <a:effectLst/>
                        </a:rPr>
                        <a:t>معایب فرآیند یکپارچه</a:t>
                      </a:r>
                      <a:endParaRPr lang="en-US" sz="1500">
                        <a:effectLst/>
                      </a:endParaRPr>
                    </a:p>
                    <a:p>
                      <a:pPr algn="ctr" rtl="1">
                        <a:lnSpc>
                          <a:spcPct val="150000"/>
                        </a:lnSpc>
                      </a:pPr>
                      <a:r>
                        <a:rPr lang="ar-SA" sz="1600">
                          <a:effectLst/>
                        </a:rPr>
                        <a:t> </a:t>
                      </a:r>
                      <a:endParaRPr lang="en-US" sz="1500">
                        <a:effectLst/>
                        <a:latin typeface="Times New Roman" panose="02020603050405020304" pitchFamily="18" charset="0"/>
                        <a:ea typeface="Calibri" panose="020F0502020204030204" pitchFamily="34" charset="0"/>
                        <a:cs typeface="B Nazanin" panose="00000400000000000000" pitchFamily="2" charset="-78"/>
                      </a:endParaRPr>
                    </a:p>
                  </a:txBody>
                  <a:tcPr marL="82427" marR="82427" marT="0" marB="0"/>
                </a:tc>
                <a:tc>
                  <a:txBody>
                    <a:bodyPr/>
                    <a:lstStyle/>
                    <a:p>
                      <a:pPr marL="342900" lvl="0" indent="-342900" algn="just" rtl="1">
                        <a:lnSpc>
                          <a:spcPct val="150000"/>
                        </a:lnSpc>
                        <a:buFont typeface="Courier New" panose="02070309020205020404" pitchFamily="49" charset="0"/>
                        <a:buChar char="o"/>
                      </a:pPr>
                      <a:r>
                        <a:rPr lang="fa-IR" sz="1600" dirty="0">
                          <a:effectLst/>
                        </a:rPr>
                        <a:t>موارد کاربری اغلب دقیق نیستند.</a:t>
                      </a:r>
                      <a:endParaRPr lang="en-US" sz="1500" dirty="0">
                        <a:effectLst/>
                      </a:endParaRPr>
                    </a:p>
                    <a:p>
                      <a:pPr marL="342900" lvl="0" indent="-342900" algn="just" rtl="1">
                        <a:lnSpc>
                          <a:spcPct val="150000"/>
                        </a:lnSpc>
                        <a:buFont typeface="Courier New" panose="02070309020205020404" pitchFamily="49" charset="0"/>
                        <a:buChar char="o"/>
                      </a:pPr>
                      <a:r>
                        <a:rPr lang="fa-IR" sz="1600" dirty="0">
                          <a:effectLst/>
                        </a:rPr>
                        <a:t>یکپارچه سازی نسخه های نرم افزار نیاز به ترفند دارد.</a:t>
                      </a:r>
                      <a:endParaRPr lang="en-US" sz="1500" dirty="0">
                        <a:effectLst/>
                      </a:endParaRPr>
                    </a:p>
                    <a:p>
                      <a:pPr marL="342900" lvl="0" indent="-342900" algn="just" rtl="1">
                        <a:lnSpc>
                          <a:spcPct val="150000"/>
                        </a:lnSpc>
                        <a:buFont typeface="Courier New" panose="02070309020205020404" pitchFamily="49" charset="0"/>
                        <a:buChar char="o"/>
                      </a:pPr>
                      <a:r>
                        <a:rPr lang="fa-IR" sz="1600" dirty="0">
                          <a:effectLst/>
                        </a:rPr>
                        <a:t>همپوشانی </a:t>
                      </a:r>
                      <a:r>
                        <a:rPr lang="fa-IR" sz="1600" dirty="0" err="1">
                          <a:effectLst/>
                        </a:rPr>
                        <a:t>فازها</a:t>
                      </a:r>
                      <a:r>
                        <a:rPr lang="fa-IR" sz="1600" dirty="0">
                          <a:effectLst/>
                        </a:rPr>
                        <a:t> میتواند مشکل زا باشد</a:t>
                      </a:r>
                      <a:endParaRPr lang="en-US" sz="1500" dirty="0">
                        <a:effectLst/>
                      </a:endParaRPr>
                    </a:p>
                    <a:p>
                      <a:pPr marL="342900" lvl="0" indent="-342900" algn="just" rtl="1">
                        <a:lnSpc>
                          <a:spcPct val="150000"/>
                        </a:lnSpc>
                        <a:buFont typeface="Courier New" panose="02070309020205020404" pitchFamily="49" charset="0"/>
                        <a:buChar char="o"/>
                      </a:pPr>
                      <a:r>
                        <a:rPr lang="fa-IR" sz="1600" dirty="0">
                          <a:effectLst/>
                        </a:rPr>
                        <a:t>نیاز به تیم توسعه ی خبره دارد.</a:t>
                      </a:r>
                      <a:endParaRPr lang="en-US" sz="1500" dirty="0">
                        <a:effectLst/>
                        <a:latin typeface="Times New Roman" panose="02020603050405020304" pitchFamily="18" charset="0"/>
                        <a:ea typeface="Calibri" panose="020F0502020204030204" pitchFamily="34" charset="0"/>
                        <a:cs typeface="B Nazanin" panose="00000400000000000000" pitchFamily="2" charset="-78"/>
                      </a:endParaRPr>
                    </a:p>
                  </a:txBody>
                  <a:tcPr marL="82427" marR="82427" marT="0" marB="0"/>
                </a:tc>
                <a:extLst>
                  <a:ext uri="{0D108BD9-81ED-4DB2-BD59-A6C34878D82A}">
                    <a16:rowId xmlns:a16="http://schemas.microsoft.com/office/drawing/2014/main" val="943863119"/>
                  </a:ext>
                </a:extLst>
              </a:tr>
            </a:tbl>
          </a:graphicData>
        </a:graphic>
      </p:graphicFrame>
    </p:spTree>
    <p:extLst>
      <p:ext uri="{BB962C8B-B14F-4D97-AF65-F5344CB8AC3E}">
        <p14:creationId xmlns:p14="http://schemas.microsoft.com/office/powerpoint/2010/main" val="3467381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58FA8-9D75-4DA9-AAEF-1A1A306E9489}"/>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62333986-785F-4793-9556-7EDA5ED98819}"/>
              </a:ext>
            </a:extLst>
          </p:cNvPr>
          <p:cNvSpPr>
            <a:spLocks noGrp="1"/>
          </p:cNvSpPr>
          <p:nvPr>
            <p:ph type="sldNum" sz="quarter" idx="12"/>
          </p:nvPr>
        </p:nvSpPr>
        <p:spPr/>
        <p:txBody>
          <a:bodyPr/>
          <a:lstStyle/>
          <a:p>
            <a:fld id="{9B3A9CD7-4CFF-4125-A835-47EB38E090BC}" type="slidenum">
              <a:rPr lang="en-US" smtClean="0"/>
              <a:t>52</a:t>
            </a:fld>
            <a:endParaRPr lang="en-US"/>
          </a:p>
        </p:txBody>
      </p:sp>
      <p:sp>
        <p:nvSpPr>
          <p:cNvPr id="5" name="Content Placeholder 2">
            <a:extLst>
              <a:ext uri="{FF2B5EF4-FFF2-40B4-BE49-F238E27FC236}">
                <a16:creationId xmlns:a16="http://schemas.microsoft.com/office/drawing/2014/main" id="{BC368975-AA1C-4099-A3DC-126C974911E9}"/>
              </a:ext>
            </a:extLst>
          </p:cNvPr>
          <p:cNvSpPr>
            <a:spLocks noGrp="1"/>
          </p:cNvSpPr>
          <p:nvPr>
            <p:ph idx="1"/>
          </p:nvPr>
        </p:nvSpPr>
        <p:spPr>
          <a:xfrm>
            <a:off x="838200" y="1825625"/>
            <a:ext cx="10515600" cy="4351338"/>
          </a:xfrm>
        </p:spPr>
        <p:txBody>
          <a:bodyPr/>
          <a:lstStyle/>
          <a:p>
            <a:pPr algn="ctr" rtl="1"/>
            <a:endParaRPr lang="fa-IR" dirty="0"/>
          </a:p>
          <a:p>
            <a:pPr algn="ctr" rtl="1"/>
            <a:endParaRPr lang="fa-IR" dirty="0"/>
          </a:p>
          <a:p>
            <a:pPr algn="ctr" rtl="1"/>
            <a:endParaRPr lang="fa-IR" dirty="0"/>
          </a:p>
          <a:p>
            <a:pPr marL="0" indent="0" algn="ctr" rtl="1">
              <a:buNone/>
            </a:pPr>
            <a:r>
              <a:rPr lang="fa-IR" sz="3600" b="1" dirty="0">
                <a:cs typeface="B Nazanin" panose="00000400000000000000" pitchFamily="2" charset="-78"/>
              </a:rPr>
              <a:t>پایان فصل دوم</a:t>
            </a:r>
            <a:endParaRPr lang="en-US" sz="3600" b="1" dirty="0">
              <a:cs typeface="B Nazanin" panose="00000400000000000000" pitchFamily="2" charset="-78"/>
            </a:endParaRPr>
          </a:p>
        </p:txBody>
      </p:sp>
    </p:spTree>
    <p:extLst>
      <p:ext uri="{BB962C8B-B14F-4D97-AF65-F5344CB8AC3E}">
        <p14:creationId xmlns:p14="http://schemas.microsoft.com/office/powerpoint/2010/main" val="1790432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7EB0-DBA9-4571-A19A-1AAC6C2AA4E8}"/>
              </a:ext>
            </a:extLst>
          </p:cNvPr>
          <p:cNvSpPr>
            <a:spLocks noGrp="1"/>
          </p:cNvSpPr>
          <p:nvPr>
            <p:ph type="title"/>
          </p:nvPr>
        </p:nvSpPr>
        <p:spPr/>
        <p:txBody>
          <a:bodyPr/>
          <a:lstStyle/>
          <a:p>
            <a:pPr algn="r" rtl="1"/>
            <a:r>
              <a:rPr kumimoji="0" lang="fa-IR" sz="3600" b="1" i="0" u="none" strike="noStrike" kern="1200" cap="none" spc="0" normalizeH="0" baseline="0" noProof="0" dirty="0">
                <a:ln>
                  <a:noFill/>
                </a:ln>
                <a:solidFill>
                  <a:prstClr val="black"/>
                </a:solidFill>
                <a:effectLst/>
                <a:uLnTx/>
                <a:uFillTx/>
                <a:latin typeface="Calibri Light" panose="020F0302020204030204"/>
                <a:ea typeface="+mj-ea"/>
                <a:cs typeface="B Nazanin" panose="00000400000000000000" pitchFamily="2" charset="-78"/>
              </a:rPr>
              <a:t>فصل دوم- مدل های فرآیند</a:t>
            </a:r>
            <a:endParaRPr lang="en-US" dirty="0"/>
          </a:p>
        </p:txBody>
      </p:sp>
      <p:sp>
        <p:nvSpPr>
          <p:cNvPr id="3" name="Content Placeholder 2">
            <a:extLst>
              <a:ext uri="{FF2B5EF4-FFF2-40B4-BE49-F238E27FC236}">
                <a16:creationId xmlns:a16="http://schemas.microsoft.com/office/drawing/2014/main" id="{E97AD1F2-F982-4ECA-99F9-8055E135DB9E}"/>
              </a:ext>
            </a:extLst>
          </p:cNvPr>
          <p:cNvSpPr>
            <a:spLocks noGrp="1"/>
          </p:cNvSpPr>
          <p:nvPr>
            <p:ph idx="1"/>
          </p:nvPr>
        </p:nvSpPr>
        <p:spPr>
          <a:xfrm>
            <a:off x="838200" y="1825625"/>
            <a:ext cx="8835887" cy="4351338"/>
          </a:xfrm>
        </p:spPr>
        <p:txBody>
          <a:bodyPr>
            <a:normAutofit lnSpcReduction="10000"/>
          </a:bodyPr>
          <a:lstStyle/>
          <a:p>
            <a:pPr marL="0" indent="0" algn="r" rtl="1">
              <a:lnSpc>
                <a:spcPct val="100000"/>
              </a:lnSpc>
              <a:buNone/>
            </a:pPr>
            <a:r>
              <a:rPr lang="fa-IR" b="1" dirty="0">
                <a:solidFill>
                  <a:schemeClr val="bg1">
                    <a:lumMod val="50000"/>
                  </a:schemeClr>
                </a:solidFill>
                <a:cs typeface="B Nazanin" panose="00000400000000000000" pitchFamily="2" charset="-78"/>
              </a:rPr>
              <a:t>2-0	مقدمه</a:t>
            </a:r>
          </a:p>
          <a:p>
            <a:pPr marL="0" indent="0" algn="r" rtl="1">
              <a:lnSpc>
                <a:spcPct val="100000"/>
              </a:lnSpc>
              <a:buNone/>
            </a:pPr>
            <a:r>
              <a:rPr lang="fa-IR" b="1" dirty="0">
                <a:cs typeface="B Nazanin" panose="00000400000000000000" pitchFamily="2" charset="-78"/>
              </a:rPr>
              <a:t>2-1	مدل فرآیند کلی</a:t>
            </a:r>
          </a:p>
          <a:p>
            <a:pPr marL="0" indent="0" algn="r" rtl="1">
              <a:lnSpc>
                <a:spcPct val="100000"/>
              </a:lnSpc>
              <a:buNone/>
            </a:pPr>
            <a:r>
              <a:rPr lang="fa-IR" b="1" dirty="0">
                <a:solidFill>
                  <a:schemeClr val="bg1">
                    <a:lumMod val="50000"/>
                  </a:schemeClr>
                </a:solidFill>
                <a:cs typeface="B Nazanin" panose="00000400000000000000" pitchFamily="2" charset="-78"/>
              </a:rPr>
              <a:t>2-2	تعریف فعالیت چارچوبی</a:t>
            </a:r>
          </a:p>
          <a:p>
            <a:pPr marL="0" indent="0" algn="r" rtl="1">
              <a:lnSpc>
                <a:spcPct val="100000"/>
              </a:lnSpc>
              <a:buNone/>
            </a:pPr>
            <a:r>
              <a:rPr lang="fa-IR" b="1" dirty="0">
                <a:solidFill>
                  <a:schemeClr val="bg1">
                    <a:lumMod val="50000"/>
                  </a:schemeClr>
                </a:solidFill>
                <a:cs typeface="B Nazanin" panose="00000400000000000000" pitchFamily="2" charset="-78"/>
              </a:rPr>
              <a:t>2-3	تعیین مجموعه وظایف</a:t>
            </a:r>
          </a:p>
          <a:p>
            <a:pPr marL="0" indent="0" algn="r" rtl="1">
              <a:lnSpc>
                <a:spcPct val="100000"/>
              </a:lnSpc>
              <a:buNone/>
            </a:pPr>
            <a:r>
              <a:rPr lang="fa-IR" b="1" dirty="0">
                <a:solidFill>
                  <a:schemeClr val="bg1">
                    <a:lumMod val="50000"/>
                  </a:schemeClr>
                </a:solidFill>
                <a:cs typeface="B Nazanin" panose="00000400000000000000" pitchFamily="2" charset="-78"/>
              </a:rPr>
              <a:t>2-4	ارزیابی و بهبود فرآیند</a:t>
            </a:r>
          </a:p>
          <a:p>
            <a:pPr marL="0" indent="0" algn="r" rtl="1">
              <a:lnSpc>
                <a:spcPct val="100000"/>
              </a:lnSpc>
              <a:buNone/>
            </a:pPr>
            <a:r>
              <a:rPr lang="fa-IR" b="1" dirty="0">
                <a:solidFill>
                  <a:schemeClr val="bg1">
                    <a:lumMod val="50000"/>
                  </a:schemeClr>
                </a:solidFill>
                <a:cs typeface="B Nazanin" panose="00000400000000000000" pitchFamily="2" charset="-78"/>
              </a:rPr>
              <a:t>2-5 	مدل های فرآیند تجویزی</a:t>
            </a:r>
          </a:p>
          <a:p>
            <a:pPr marL="0" indent="0" algn="r" rtl="1">
              <a:lnSpc>
                <a:spcPct val="100000"/>
              </a:lnSpc>
              <a:buNone/>
            </a:pPr>
            <a:r>
              <a:rPr lang="fa-IR" b="1" dirty="0">
                <a:solidFill>
                  <a:schemeClr val="bg1">
                    <a:lumMod val="50000"/>
                  </a:schemeClr>
                </a:solidFill>
                <a:cs typeface="B Nazanin" panose="00000400000000000000" pitchFamily="2" charset="-78"/>
              </a:rPr>
              <a:t>          </a:t>
            </a:r>
            <a:r>
              <a:rPr lang="fa-IR" dirty="0" err="1">
                <a:solidFill>
                  <a:schemeClr val="bg1">
                    <a:lumMod val="50000"/>
                  </a:schemeClr>
                </a:solidFill>
                <a:cs typeface="B Nazanin" panose="00000400000000000000" pitchFamily="2" charset="-78"/>
              </a:rPr>
              <a:t>آبشاری</a:t>
            </a:r>
            <a:r>
              <a:rPr lang="fa-IR" dirty="0">
                <a:solidFill>
                  <a:schemeClr val="bg1">
                    <a:lumMod val="50000"/>
                  </a:schemeClr>
                </a:solidFill>
                <a:cs typeface="B Nazanin" panose="00000400000000000000" pitchFamily="2" charset="-78"/>
              </a:rPr>
              <a:t>، ساخت نمونه اولیه، تکاملی، یکپارچه</a:t>
            </a:r>
          </a:p>
          <a:p>
            <a:pPr marL="0" indent="0" algn="r" rtl="1">
              <a:lnSpc>
                <a:spcPct val="100000"/>
              </a:lnSpc>
              <a:buNone/>
            </a:pPr>
            <a:r>
              <a:rPr lang="fa-IR" b="1" dirty="0">
                <a:solidFill>
                  <a:schemeClr val="bg1">
                    <a:lumMod val="50000"/>
                  </a:schemeClr>
                </a:solidFill>
                <a:cs typeface="B Nazanin" panose="00000400000000000000" pitchFamily="2" charset="-78"/>
              </a:rPr>
              <a:t>2-6	محصول و فرآیند</a:t>
            </a:r>
            <a:endParaRPr lang="en-US" b="1" dirty="0">
              <a:solidFill>
                <a:schemeClr val="bg1">
                  <a:lumMod val="50000"/>
                </a:schemeClr>
              </a:solidFill>
              <a:cs typeface="B Nazanin" panose="00000400000000000000" pitchFamily="2" charset="-78"/>
            </a:endParaRPr>
          </a:p>
          <a:p>
            <a:pPr algn="r" rtl="1">
              <a:lnSpc>
                <a:spcPct val="100000"/>
              </a:lnSpc>
            </a:pPr>
            <a:endParaRPr lang="fa-IR" b="1" dirty="0">
              <a:cs typeface="B Nazanin" panose="00000400000000000000" pitchFamily="2" charset="-78"/>
            </a:endParaRPr>
          </a:p>
          <a:p>
            <a:pPr algn="r" rtl="1">
              <a:lnSpc>
                <a:spcPct val="100000"/>
              </a:lnSpc>
            </a:pPr>
            <a:endParaRPr lang="fa-IR" b="1" dirty="0">
              <a:cs typeface="B Nazanin" panose="00000400000000000000" pitchFamily="2" charset="-78"/>
            </a:endParaRPr>
          </a:p>
        </p:txBody>
      </p:sp>
      <p:sp>
        <p:nvSpPr>
          <p:cNvPr id="4" name="Slide Number Placeholder 3">
            <a:extLst>
              <a:ext uri="{FF2B5EF4-FFF2-40B4-BE49-F238E27FC236}">
                <a16:creationId xmlns:a16="http://schemas.microsoft.com/office/drawing/2014/main" id="{C6C0FBA1-5FFB-4533-89E7-55BE3AE03835}"/>
              </a:ext>
            </a:extLst>
          </p:cNvPr>
          <p:cNvSpPr>
            <a:spLocks noGrp="1"/>
          </p:cNvSpPr>
          <p:nvPr>
            <p:ph type="sldNum" sz="quarter" idx="12"/>
          </p:nvPr>
        </p:nvSpPr>
        <p:spPr/>
        <p:txBody>
          <a:bodyPr/>
          <a:lstStyle/>
          <a:p>
            <a:fld id="{9B3A9CD7-4CFF-4125-A835-47EB38E090BC}" type="slidenum">
              <a:rPr lang="en-US" smtClean="0"/>
              <a:t>6</a:t>
            </a:fld>
            <a:endParaRPr lang="en-US"/>
          </a:p>
        </p:txBody>
      </p:sp>
    </p:spTree>
    <p:extLst>
      <p:ext uri="{BB962C8B-B14F-4D97-AF65-F5344CB8AC3E}">
        <p14:creationId xmlns:p14="http://schemas.microsoft.com/office/powerpoint/2010/main" val="3002136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389AD-CAB4-4547-A522-CCE1D177A2EB}"/>
              </a:ext>
            </a:extLst>
          </p:cNvPr>
          <p:cNvSpPr>
            <a:spLocks noGrp="1"/>
          </p:cNvSpPr>
          <p:nvPr>
            <p:ph type="title"/>
          </p:nvPr>
        </p:nvSpPr>
        <p:spPr>
          <a:xfrm>
            <a:off x="718930" y="291548"/>
            <a:ext cx="10515600" cy="1325563"/>
          </a:xfrm>
        </p:spPr>
        <p:txBody>
          <a:bodyPr/>
          <a:lstStyle/>
          <a:p>
            <a:pPr algn="r" rtl="1"/>
            <a:r>
              <a:rPr lang="fa-IR" b="1" dirty="0">
                <a:cs typeface="B Nazanin" panose="00000400000000000000" pitchFamily="2" charset="-78"/>
              </a:rPr>
              <a:t>2-1	مدل فرآیند کلی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br>
              <a:rPr lang="fa-IR" b="1" dirty="0">
                <a:cs typeface="B Nazanin" panose="00000400000000000000" pitchFamily="2" charset="-78"/>
              </a:rPr>
            </a:br>
            <a:endParaRPr lang="en-US" dirty="0"/>
          </a:p>
        </p:txBody>
      </p:sp>
      <p:sp>
        <p:nvSpPr>
          <p:cNvPr id="3" name="Content Placeholder 2">
            <a:extLst>
              <a:ext uri="{FF2B5EF4-FFF2-40B4-BE49-F238E27FC236}">
                <a16:creationId xmlns:a16="http://schemas.microsoft.com/office/drawing/2014/main" id="{F242E73E-300A-44C2-91C6-3130CA4C740B}"/>
              </a:ext>
            </a:extLst>
          </p:cNvPr>
          <p:cNvSpPr>
            <a:spLocks noGrp="1"/>
          </p:cNvSpPr>
          <p:nvPr>
            <p:ph idx="1"/>
          </p:nvPr>
        </p:nvSpPr>
        <p:spPr>
          <a:xfrm>
            <a:off x="0" y="1325563"/>
            <a:ext cx="11353800" cy="5621545"/>
          </a:xfrm>
        </p:spPr>
        <p:txBody>
          <a:bodyPr>
            <a:noAutofit/>
          </a:bodyPr>
          <a:lstStyle/>
          <a:p>
            <a:pPr algn="r" rtl="1">
              <a:spcBef>
                <a:spcPts val="0"/>
              </a:spcBef>
              <a:spcAft>
                <a:spcPts val="500"/>
              </a:spcAft>
            </a:pPr>
            <a:endParaRPr lang="fa-IR" sz="2400" dirty="0">
              <a:latin typeface="Times New Roman" panose="02020603050405020304" pitchFamily="18" charset="0"/>
              <a:cs typeface="B Nazanin" panose="00000400000000000000" pitchFamily="2" charset="-78"/>
            </a:endParaRPr>
          </a:p>
          <a:p>
            <a:pPr algn="r" rtl="1">
              <a:spcBef>
                <a:spcPts val="0"/>
              </a:spcBef>
              <a:spcAft>
                <a:spcPts val="500"/>
              </a:spcAft>
            </a:pPr>
            <a:r>
              <a:rPr lang="fa-IR" sz="2400" b="1" dirty="0">
                <a:latin typeface="Times New Roman" panose="02020603050405020304" pitchFamily="18" charset="0"/>
                <a:cs typeface="B Nazanin" panose="00000400000000000000" pitchFamily="2" charset="-78"/>
              </a:rPr>
              <a:t>فرآیند: مجموعه ای از فعالیتهای کاری ، اقدامات و وظایف، </a:t>
            </a:r>
            <a:r>
              <a:rPr lang="fa-IR" sz="2400" dirty="0">
                <a:latin typeface="Times New Roman" panose="02020603050405020304" pitchFamily="18" charset="0"/>
                <a:cs typeface="B Nazanin" panose="00000400000000000000" pitchFamily="2" charset="-78"/>
              </a:rPr>
              <a:t>که هنگام ایجاد یک محصول باید اجرا شوند.</a:t>
            </a:r>
          </a:p>
          <a:p>
            <a:pPr algn="r" rtl="1">
              <a:spcBef>
                <a:spcPts val="0"/>
              </a:spcBef>
              <a:spcAft>
                <a:spcPts val="500"/>
              </a:spcAft>
            </a:pPr>
            <a:endParaRPr lang="fa-IR" sz="2400" dirty="0">
              <a:latin typeface="Times New Roman" panose="02020603050405020304" pitchFamily="18" charset="0"/>
              <a:cs typeface="B Nazanin" panose="00000400000000000000" pitchFamily="2" charset="-78"/>
            </a:endParaRPr>
          </a:p>
          <a:p>
            <a:pPr marL="0" indent="0" algn="r" rtl="1">
              <a:spcBef>
                <a:spcPts val="0"/>
              </a:spcBef>
              <a:spcAft>
                <a:spcPts val="500"/>
              </a:spcAft>
              <a:buNone/>
            </a:pPr>
            <a:r>
              <a:rPr lang="fa-IR" sz="2400" dirty="0">
                <a:latin typeface="Times New Roman" panose="02020603050405020304" pitchFamily="18" charset="0"/>
                <a:cs typeface="B Nazanin" panose="00000400000000000000" pitchFamily="2" charset="-78"/>
              </a:rPr>
              <a:t> هر کدام از این فعالیتها اقدامات و وظایف، در یک </a:t>
            </a:r>
            <a:r>
              <a:rPr lang="fa-IR" sz="2400" b="1" i="0" u="none" strike="noStrike" dirty="0">
                <a:effectLst/>
                <a:latin typeface="Times New Roman" panose="02020603050405020304" pitchFamily="18" charset="0"/>
                <a:cs typeface="B Nazanin" panose="00000400000000000000" pitchFamily="2" charset="-78"/>
              </a:rPr>
              <a:t>چارچوب یا مدل </a:t>
            </a:r>
            <a:r>
              <a:rPr lang="fa-IR" sz="2400" b="0" i="0" u="none" strike="noStrike" dirty="0">
                <a:effectLst/>
                <a:latin typeface="Times New Roman" panose="02020603050405020304" pitchFamily="18" charset="0"/>
                <a:cs typeface="B Nazanin" panose="00000400000000000000" pitchFamily="2" charset="-78"/>
              </a:rPr>
              <a:t>قرار دارند که رابطه ی آنها را با فرآیند و با یکدیگر تعریف میکند </a:t>
            </a:r>
          </a:p>
          <a:p>
            <a:pPr algn="r" rtl="1">
              <a:spcBef>
                <a:spcPts val="0"/>
              </a:spcBef>
              <a:spcAft>
                <a:spcPts val="500"/>
              </a:spcAft>
            </a:pPr>
            <a:endParaRPr lang="fa-IR" sz="2400" b="0" i="0" u="none" strike="noStrike" dirty="0">
              <a:effectLst/>
              <a:latin typeface="Times New Roman" panose="02020603050405020304" pitchFamily="18" charset="0"/>
              <a:cs typeface="B Nazanin" panose="00000400000000000000" pitchFamily="2" charset="-78"/>
            </a:endParaRPr>
          </a:p>
          <a:p>
            <a:pPr algn="r" rtl="1">
              <a:spcBef>
                <a:spcPts val="0"/>
              </a:spcBef>
              <a:spcAft>
                <a:spcPts val="500"/>
              </a:spcAft>
            </a:pPr>
            <a:r>
              <a:rPr lang="fa-IR" sz="2400" b="1" i="0" u="none" strike="noStrike" dirty="0">
                <a:effectLst/>
                <a:latin typeface="Times New Roman" panose="02020603050405020304" pitchFamily="18" charset="0"/>
                <a:cs typeface="B Nazanin" panose="00000400000000000000" pitchFamily="2" charset="-78"/>
              </a:rPr>
              <a:t>شکل ۲-۱)  چارچوب فرآیند نرم افزار</a:t>
            </a:r>
            <a:endParaRPr lang="en-US" sz="2400" b="1" dirty="0"/>
          </a:p>
          <a:p>
            <a:pPr marL="0" indent="0" algn="r" rtl="1">
              <a:spcBef>
                <a:spcPts val="0"/>
              </a:spcBef>
              <a:spcAft>
                <a:spcPts val="500"/>
              </a:spcAft>
              <a:buNone/>
            </a:pPr>
            <a:r>
              <a:rPr lang="fa-IR" sz="2400" i="0" u="none" strike="noStrike" dirty="0">
                <a:effectLst/>
                <a:latin typeface="Times New Roman" panose="02020603050405020304" pitchFamily="18" charset="0"/>
                <a:cs typeface="B Nazanin" panose="00000400000000000000" pitchFamily="2" charset="-78"/>
              </a:rPr>
              <a:t>هر </a:t>
            </a:r>
            <a:r>
              <a:rPr lang="fa-IR" sz="2400" b="1" i="0" u="none" strike="noStrike" dirty="0">
                <a:effectLst/>
                <a:latin typeface="Times New Roman" panose="02020603050405020304" pitchFamily="18" charset="0"/>
                <a:cs typeface="B Nazanin" panose="00000400000000000000" pitchFamily="2" charset="-78"/>
              </a:rPr>
              <a:t>فعالیت</a:t>
            </a:r>
            <a:r>
              <a:rPr lang="fa-IR" sz="2400" i="0" u="none" strike="noStrike" dirty="0">
                <a:effectLst/>
                <a:latin typeface="Times New Roman" panose="02020603050405020304" pitchFamily="18" charset="0"/>
                <a:cs typeface="B Nazanin" panose="00000400000000000000" pitchFamily="2" charset="-78"/>
              </a:rPr>
              <a:t> چارچوبی حاوی مجموعه ای از </a:t>
            </a:r>
            <a:r>
              <a:rPr lang="fa-IR" sz="2400" b="1" i="0" u="none" strike="noStrike" dirty="0">
                <a:effectLst/>
                <a:latin typeface="Times New Roman" panose="02020603050405020304" pitchFamily="18" charset="0"/>
                <a:cs typeface="B Nazanin" panose="00000400000000000000" pitchFamily="2" charset="-78"/>
              </a:rPr>
              <a:t>اقدامات</a:t>
            </a:r>
            <a:r>
              <a:rPr lang="fa-IR" sz="2400" i="0" u="none" strike="noStrike" dirty="0">
                <a:effectLst/>
                <a:latin typeface="Times New Roman" panose="02020603050405020304" pitchFamily="18" charset="0"/>
                <a:cs typeface="B Nazanin" panose="00000400000000000000" pitchFamily="2" charset="-78"/>
              </a:rPr>
              <a:t> مهندسی نرم افزار است.</a:t>
            </a:r>
          </a:p>
          <a:p>
            <a:pPr marL="0" indent="0" algn="r" rtl="1">
              <a:spcBef>
                <a:spcPts val="0"/>
              </a:spcBef>
              <a:spcAft>
                <a:spcPts val="500"/>
              </a:spcAft>
              <a:buNone/>
            </a:pPr>
            <a:r>
              <a:rPr lang="fa-IR" sz="2400" i="0" u="none" strike="noStrike" dirty="0">
                <a:effectLst/>
                <a:latin typeface="Times New Roman" panose="02020603050405020304" pitchFamily="18" charset="0"/>
                <a:cs typeface="B Nazanin" panose="00000400000000000000" pitchFamily="2" charset="-78"/>
              </a:rPr>
              <a:t> هر </a:t>
            </a:r>
            <a:r>
              <a:rPr lang="fa-IR" sz="2400" b="1" i="0" u="none" strike="noStrike" dirty="0">
                <a:effectLst/>
                <a:latin typeface="Times New Roman" panose="02020603050405020304" pitchFamily="18" charset="0"/>
                <a:cs typeface="B Nazanin" panose="00000400000000000000" pitchFamily="2" charset="-78"/>
              </a:rPr>
              <a:t>اقدام</a:t>
            </a:r>
            <a:r>
              <a:rPr lang="fa-IR" sz="2400" i="0" u="none" strike="noStrike" dirty="0">
                <a:effectLst/>
                <a:latin typeface="Times New Roman" panose="02020603050405020304" pitchFamily="18" charset="0"/>
                <a:cs typeface="B Nazanin" panose="00000400000000000000" pitchFamily="2" charset="-78"/>
              </a:rPr>
              <a:t> مهندسی نرم افزار به وسیله ی مجموعه ای از </a:t>
            </a:r>
            <a:r>
              <a:rPr lang="fa-IR" sz="2400" b="1" i="0" u="none" strike="noStrike" dirty="0">
                <a:effectLst/>
                <a:latin typeface="Times New Roman" panose="02020603050405020304" pitchFamily="18" charset="0"/>
                <a:cs typeface="B Nazanin" panose="00000400000000000000" pitchFamily="2" charset="-78"/>
              </a:rPr>
              <a:t>وظایف</a:t>
            </a:r>
            <a:r>
              <a:rPr lang="fa-IR" sz="2400" i="0" u="none" strike="noStrike" dirty="0">
                <a:effectLst/>
                <a:latin typeface="Times New Roman" panose="02020603050405020304" pitchFamily="18" charset="0"/>
                <a:cs typeface="B Nazanin" panose="00000400000000000000" pitchFamily="2" charset="-78"/>
              </a:rPr>
              <a:t> تعیین میشود </a:t>
            </a:r>
          </a:p>
          <a:p>
            <a:pPr marL="0" indent="0" algn="r" rtl="1">
              <a:spcBef>
                <a:spcPts val="0"/>
              </a:spcBef>
              <a:spcAft>
                <a:spcPts val="500"/>
              </a:spcAft>
              <a:buNone/>
            </a:pPr>
            <a:r>
              <a:rPr lang="fa-IR" sz="2400" i="0" u="none" strike="noStrike" dirty="0">
                <a:effectLst/>
                <a:latin typeface="Times New Roman" panose="02020603050405020304" pitchFamily="18" charset="0"/>
                <a:cs typeface="B Nazanin" panose="00000400000000000000" pitchFamily="2" charset="-78"/>
              </a:rPr>
              <a:t>که مشخص میکند به چه </a:t>
            </a:r>
            <a:r>
              <a:rPr lang="fa-IR" sz="2400" b="1" i="0" u="none" strike="noStrike" dirty="0">
                <a:effectLst/>
                <a:latin typeface="Times New Roman" panose="02020603050405020304" pitchFamily="18" charset="0"/>
                <a:cs typeface="B Nazanin" panose="00000400000000000000" pitchFamily="2" charset="-78"/>
              </a:rPr>
              <a:t>وظایفی</a:t>
            </a:r>
            <a:r>
              <a:rPr lang="fa-IR" sz="2400" i="0" u="none" strike="noStrike" dirty="0">
                <a:effectLst/>
                <a:latin typeface="Times New Roman" panose="02020603050405020304" pitchFamily="18" charset="0"/>
                <a:cs typeface="B Nazanin" panose="00000400000000000000" pitchFamily="2" charset="-78"/>
              </a:rPr>
              <a:t> باید عمل شود، </a:t>
            </a:r>
          </a:p>
          <a:p>
            <a:pPr marL="0" indent="0" algn="r" rtl="1">
              <a:spcBef>
                <a:spcPts val="0"/>
              </a:spcBef>
              <a:spcAft>
                <a:spcPts val="500"/>
              </a:spcAft>
              <a:buNone/>
            </a:pPr>
            <a:r>
              <a:rPr lang="fa-IR" sz="2400" i="0" u="none" strike="noStrike" dirty="0">
                <a:effectLst/>
                <a:latin typeface="Times New Roman" panose="02020603050405020304" pitchFamily="18" charset="0"/>
                <a:cs typeface="B Nazanin" panose="00000400000000000000" pitchFamily="2" charset="-78"/>
              </a:rPr>
              <a:t>چه </a:t>
            </a:r>
            <a:r>
              <a:rPr lang="fa-IR" sz="2400" b="1" i="0" u="none" strike="noStrike" dirty="0" err="1">
                <a:effectLst/>
                <a:latin typeface="Times New Roman" panose="02020603050405020304" pitchFamily="18" charset="0"/>
                <a:cs typeface="B Nazanin" panose="00000400000000000000" pitchFamily="2" charset="-78"/>
              </a:rPr>
              <a:t>محصولاتی</a:t>
            </a:r>
            <a:r>
              <a:rPr lang="fa-IR" sz="2400" i="0" u="none" strike="noStrike" dirty="0">
                <a:effectLst/>
                <a:latin typeface="Times New Roman" panose="02020603050405020304" pitchFamily="18" charset="0"/>
                <a:cs typeface="B Nazanin" panose="00000400000000000000" pitchFamily="2" charset="-78"/>
              </a:rPr>
              <a:t> باید تولید شوند،</a:t>
            </a:r>
          </a:p>
          <a:p>
            <a:pPr marL="0" indent="0" algn="r" rtl="1">
              <a:spcBef>
                <a:spcPts val="0"/>
              </a:spcBef>
              <a:spcAft>
                <a:spcPts val="500"/>
              </a:spcAft>
              <a:buNone/>
            </a:pPr>
            <a:r>
              <a:rPr lang="fa-IR" sz="2400" i="0" u="none" strike="noStrike" dirty="0">
                <a:effectLst/>
                <a:latin typeface="Times New Roman" panose="02020603050405020304" pitchFamily="18" charset="0"/>
                <a:cs typeface="B Nazanin" panose="00000400000000000000" pitchFamily="2" charset="-78"/>
              </a:rPr>
              <a:t> به چه </a:t>
            </a:r>
            <a:r>
              <a:rPr lang="fa-IR" sz="2400" b="1" i="0" u="none" strike="noStrike" dirty="0">
                <a:effectLst/>
                <a:latin typeface="Times New Roman" panose="02020603050405020304" pitchFamily="18" charset="0"/>
                <a:cs typeface="B Nazanin" panose="00000400000000000000" pitchFamily="2" charset="-78"/>
              </a:rPr>
              <a:t>نقاط تضمین کیفیتی </a:t>
            </a:r>
            <a:r>
              <a:rPr lang="fa-IR" sz="2400" i="0" u="none" strike="noStrike" dirty="0">
                <a:effectLst/>
                <a:latin typeface="Times New Roman" panose="02020603050405020304" pitchFamily="18" charset="0"/>
                <a:cs typeface="B Nazanin" panose="00000400000000000000" pitchFamily="2" charset="-78"/>
              </a:rPr>
              <a:t>نیاز است</a:t>
            </a:r>
          </a:p>
          <a:p>
            <a:pPr marL="0" indent="0" algn="r" rtl="1">
              <a:spcBef>
                <a:spcPts val="0"/>
              </a:spcBef>
              <a:spcAft>
                <a:spcPts val="500"/>
              </a:spcAft>
              <a:buNone/>
            </a:pPr>
            <a:r>
              <a:rPr lang="fa-IR" sz="2400" i="0" u="none" strike="noStrike" dirty="0">
                <a:effectLst/>
                <a:latin typeface="Times New Roman" panose="02020603050405020304" pitchFamily="18" charset="0"/>
                <a:cs typeface="B Nazanin" panose="00000400000000000000" pitchFamily="2" charset="-78"/>
              </a:rPr>
              <a:t> و چه </a:t>
            </a:r>
            <a:r>
              <a:rPr lang="fa-IR" sz="2400" b="1" i="0" u="none" strike="noStrike" dirty="0">
                <a:effectLst/>
                <a:latin typeface="Times New Roman" panose="02020603050405020304" pitchFamily="18" charset="0"/>
                <a:cs typeface="B Nazanin" panose="00000400000000000000" pitchFamily="2" charset="-78"/>
              </a:rPr>
              <a:t>نقاط </a:t>
            </a:r>
            <a:r>
              <a:rPr lang="fa-IR" sz="2400" b="1" i="0" u="none" strike="noStrike" dirty="0" err="1">
                <a:effectLst/>
                <a:latin typeface="Times New Roman" panose="02020603050405020304" pitchFamily="18" charset="0"/>
                <a:cs typeface="B Nazanin" panose="00000400000000000000" pitchFamily="2" charset="-78"/>
              </a:rPr>
              <a:t>عطفی</a:t>
            </a:r>
            <a:r>
              <a:rPr lang="fa-IR" sz="2400" b="1" i="0" u="none" strike="noStrike" dirty="0">
                <a:effectLst/>
                <a:latin typeface="Times New Roman" panose="02020603050405020304" pitchFamily="18" charset="0"/>
                <a:cs typeface="B Nazanin" panose="00000400000000000000" pitchFamily="2" charset="-78"/>
              </a:rPr>
              <a:t> </a:t>
            </a:r>
            <a:r>
              <a:rPr lang="fa-IR" sz="2400" i="0" u="none" strike="noStrike" dirty="0">
                <a:effectLst/>
                <a:latin typeface="Times New Roman" panose="02020603050405020304" pitchFamily="18" charset="0"/>
                <a:cs typeface="B Nazanin" panose="00000400000000000000" pitchFamily="2" charset="-78"/>
              </a:rPr>
              <a:t>برای نشان دادن پیشرفت فرآیند به کار گرفته خواهد شد.</a:t>
            </a:r>
          </a:p>
          <a:p>
            <a:pPr algn="r" rtl="1">
              <a:spcBef>
                <a:spcPts val="0"/>
              </a:spcBef>
              <a:spcAft>
                <a:spcPts val="500"/>
              </a:spcAft>
            </a:pPr>
            <a:endParaRPr lang="fa-IR" sz="2400" b="0" dirty="0">
              <a:effectLst/>
              <a:cs typeface="B Nazanin" panose="00000400000000000000" pitchFamily="2" charset="-78"/>
            </a:endParaRPr>
          </a:p>
        </p:txBody>
      </p:sp>
      <p:sp>
        <p:nvSpPr>
          <p:cNvPr id="4" name="Slide Number Placeholder 3">
            <a:extLst>
              <a:ext uri="{FF2B5EF4-FFF2-40B4-BE49-F238E27FC236}">
                <a16:creationId xmlns:a16="http://schemas.microsoft.com/office/drawing/2014/main" id="{33229660-AFFE-4169-9EBB-FC5F7354D76C}"/>
              </a:ext>
            </a:extLst>
          </p:cNvPr>
          <p:cNvSpPr>
            <a:spLocks noGrp="1"/>
          </p:cNvSpPr>
          <p:nvPr>
            <p:ph type="sldNum" sz="quarter" idx="12"/>
          </p:nvPr>
        </p:nvSpPr>
        <p:spPr/>
        <p:txBody>
          <a:bodyPr/>
          <a:lstStyle/>
          <a:p>
            <a:fld id="{9B3A9CD7-4CFF-4125-A835-47EB38E090BC}" type="slidenum">
              <a:rPr lang="en-US" smtClean="0"/>
              <a:t>7</a:t>
            </a:fld>
            <a:endParaRPr lang="en-US"/>
          </a:p>
        </p:txBody>
      </p:sp>
    </p:spTree>
    <p:extLst>
      <p:ext uri="{BB962C8B-B14F-4D97-AF65-F5344CB8AC3E}">
        <p14:creationId xmlns:p14="http://schemas.microsoft.com/office/powerpoint/2010/main" val="2196476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0A31C5-064C-45A0-BC57-C3F8C2A85280}"/>
              </a:ext>
            </a:extLst>
          </p:cNvPr>
          <p:cNvPicPr>
            <a:picLocks noChangeAspect="1"/>
          </p:cNvPicPr>
          <p:nvPr/>
        </p:nvPicPr>
        <p:blipFill>
          <a:blip r:embed="rId2"/>
          <a:stretch>
            <a:fillRect/>
          </a:stretch>
        </p:blipFill>
        <p:spPr>
          <a:xfrm>
            <a:off x="0" y="126000"/>
            <a:ext cx="6518461" cy="6732000"/>
          </a:xfrm>
          <a:prstGeom prst="rect">
            <a:avLst/>
          </a:prstGeom>
        </p:spPr>
      </p:pic>
      <p:sp>
        <p:nvSpPr>
          <p:cNvPr id="6" name="Slide Number Placeholder 5">
            <a:extLst>
              <a:ext uri="{FF2B5EF4-FFF2-40B4-BE49-F238E27FC236}">
                <a16:creationId xmlns:a16="http://schemas.microsoft.com/office/drawing/2014/main" id="{549C3897-0485-4D68-853B-B8ABDCDA4FE0}"/>
              </a:ext>
            </a:extLst>
          </p:cNvPr>
          <p:cNvSpPr>
            <a:spLocks noGrp="1"/>
          </p:cNvSpPr>
          <p:nvPr>
            <p:ph type="sldNum" sz="quarter" idx="12"/>
          </p:nvPr>
        </p:nvSpPr>
        <p:spPr/>
        <p:txBody>
          <a:bodyPr/>
          <a:lstStyle/>
          <a:p>
            <a:fld id="{9B3A9CD7-4CFF-4125-A835-47EB38E090BC}" type="slidenum">
              <a:rPr lang="en-US" smtClean="0"/>
              <a:t>8</a:t>
            </a:fld>
            <a:endParaRPr lang="en-US"/>
          </a:p>
        </p:txBody>
      </p:sp>
      <p:sp>
        <p:nvSpPr>
          <p:cNvPr id="4" name="Title 1">
            <a:extLst>
              <a:ext uri="{FF2B5EF4-FFF2-40B4-BE49-F238E27FC236}">
                <a16:creationId xmlns:a16="http://schemas.microsoft.com/office/drawing/2014/main" id="{E241B581-D70C-4073-A5B4-0DEDFB4F72C4}"/>
              </a:ext>
            </a:extLst>
          </p:cNvPr>
          <p:cNvSpPr>
            <a:spLocks noGrp="1"/>
          </p:cNvSpPr>
          <p:nvPr>
            <p:ph type="title"/>
          </p:nvPr>
        </p:nvSpPr>
        <p:spPr>
          <a:xfrm>
            <a:off x="1260661" y="143255"/>
            <a:ext cx="10515600" cy="1325563"/>
          </a:xfrm>
        </p:spPr>
        <p:txBody>
          <a:bodyPr/>
          <a:lstStyle/>
          <a:p>
            <a:pPr algn="r" rtl="1"/>
            <a:r>
              <a:rPr lang="fa-IR" sz="3600" b="1" dirty="0">
                <a:solidFill>
                  <a:schemeClr val="bg1">
                    <a:lumMod val="50000"/>
                  </a:schemeClr>
                </a:solidFill>
                <a:cs typeface="B Nazanin" panose="00000400000000000000" pitchFamily="2" charset="-78"/>
              </a:rPr>
              <a:t>2-1	مدل فرآیند کلی (ادامه)</a:t>
            </a:r>
            <a:br>
              <a:rPr lang="fa-IR" b="1" dirty="0">
                <a:cs typeface="B Nazanin" panose="00000400000000000000" pitchFamily="2" charset="-78"/>
              </a:rPr>
            </a:br>
            <a:endParaRPr lang="en-US" dirty="0"/>
          </a:p>
        </p:txBody>
      </p:sp>
      <p:sp>
        <p:nvSpPr>
          <p:cNvPr id="7" name="TextBox 6">
            <a:extLst>
              <a:ext uri="{FF2B5EF4-FFF2-40B4-BE49-F238E27FC236}">
                <a16:creationId xmlns:a16="http://schemas.microsoft.com/office/drawing/2014/main" id="{71E68182-0864-42DA-A063-4D1E714A0A7A}"/>
              </a:ext>
            </a:extLst>
          </p:cNvPr>
          <p:cNvSpPr txBox="1"/>
          <p:nvPr/>
        </p:nvSpPr>
        <p:spPr>
          <a:xfrm>
            <a:off x="4516531" y="2013178"/>
            <a:ext cx="6096000" cy="461665"/>
          </a:xfrm>
          <a:prstGeom prst="rect">
            <a:avLst/>
          </a:prstGeom>
          <a:noFill/>
        </p:spPr>
        <p:txBody>
          <a:bodyPr wrap="square">
            <a:spAutoFit/>
          </a:bodyPr>
          <a:lstStyle/>
          <a:p>
            <a:pPr algn="r" rtl="1"/>
            <a:r>
              <a:rPr lang="fa-IR" sz="2400" i="0" u="none" strike="noStrike" dirty="0">
                <a:effectLst/>
                <a:latin typeface="Times New Roman" panose="02020603050405020304" pitchFamily="18" charset="0"/>
                <a:cs typeface="B Nazanin" panose="00000400000000000000" pitchFamily="2" charset="-78"/>
              </a:rPr>
              <a:t>شکل ۲-۱  چارچوب فرآیند نرم افزار</a:t>
            </a:r>
            <a:endParaRPr lang="en-US" sz="2400" dirty="0"/>
          </a:p>
        </p:txBody>
      </p:sp>
    </p:spTree>
    <p:extLst>
      <p:ext uri="{BB962C8B-B14F-4D97-AF65-F5344CB8AC3E}">
        <p14:creationId xmlns:p14="http://schemas.microsoft.com/office/powerpoint/2010/main" val="283823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D1E94-361C-42F9-97B4-7A5B0F6E81CF}"/>
              </a:ext>
            </a:extLst>
          </p:cNvPr>
          <p:cNvSpPr>
            <a:spLocks noGrp="1"/>
          </p:cNvSpPr>
          <p:nvPr>
            <p:ph idx="1"/>
          </p:nvPr>
        </p:nvSpPr>
        <p:spPr>
          <a:xfrm>
            <a:off x="652670" y="556591"/>
            <a:ext cx="10515600" cy="5710859"/>
          </a:xfrm>
        </p:spPr>
        <p:txBody>
          <a:bodyPr>
            <a:noAutofit/>
          </a:bodyPr>
          <a:lstStyle/>
          <a:p>
            <a:pPr algn="r" rtl="1">
              <a:lnSpc>
                <a:spcPct val="300000"/>
              </a:lnSpc>
              <a:spcBef>
                <a:spcPts val="0"/>
              </a:spcBef>
              <a:spcAft>
                <a:spcPts val="500"/>
              </a:spcAft>
            </a:pPr>
            <a:r>
              <a:rPr lang="fa-IR" sz="2400" b="0" i="0" u="none" strike="noStrike" dirty="0">
                <a:effectLst/>
                <a:latin typeface="Times New Roman" panose="02020603050405020304" pitchFamily="18" charset="0"/>
                <a:cs typeface="B Nazanin" panose="00000400000000000000" pitchFamily="2" charset="-78"/>
              </a:rPr>
              <a:t>طبق فصل1، </a:t>
            </a:r>
            <a:r>
              <a:rPr lang="fa-IR" sz="2400" b="1" i="0" u="none" strike="noStrike" dirty="0">
                <a:effectLst/>
                <a:latin typeface="Times New Roman" panose="02020603050405020304" pitchFamily="18" charset="0"/>
                <a:cs typeface="B Nazanin" panose="00000400000000000000" pitchFamily="2" charset="-78"/>
              </a:rPr>
              <a:t>چارچوب فرآیند </a:t>
            </a:r>
            <a:r>
              <a:rPr lang="fa-IR" sz="2400" b="0" i="0" u="none" strike="noStrike" dirty="0">
                <a:effectLst/>
                <a:latin typeface="Times New Roman" panose="02020603050405020304" pitchFamily="18" charset="0"/>
                <a:cs typeface="B Nazanin" panose="00000400000000000000" pitchFamily="2" charset="-78"/>
              </a:rPr>
              <a:t>کلی برای مهندسی نرم افزار، شامل </a:t>
            </a:r>
            <a:r>
              <a:rPr lang="fa-IR" sz="2400" b="1" i="0" u="none" strike="noStrike" dirty="0">
                <a:effectLst/>
                <a:latin typeface="Times New Roman" panose="02020603050405020304" pitchFamily="18" charset="0"/>
                <a:cs typeface="B Nazanin" panose="00000400000000000000" pitchFamily="2" charset="-78"/>
              </a:rPr>
              <a:t>پنج فعالیت </a:t>
            </a:r>
            <a:r>
              <a:rPr lang="fa-IR" sz="2400" b="0" i="0" u="none" strike="noStrike" dirty="0">
                <a:effectLst/>
                <a:latin typeface="Times New Roman" panose="02020603050405020304" pitchFamily="18" charset="0"/>
                <a:cs typeface="B Nazanin" panose="00000400000000000000" pitchFamily="2" charset="-78"/>
              </a:rPr>
              <a:t>چارچوبی میباشد:</a:t>
            </a:r>
          </a:p>
          <a:p>
            <a:pPr lvl="2" algn="r" rtl="1">
              <a:spcBef>
                <a:spcPts val="0"/>
              </a:spcBef>
              <a:spcAft>
                <a:spcPts val="500"/>
              </a:spcAft>
              <a:buFont typeface="Courier New" panose="02070309020205020404" pitchFamily="49" charset="0"/>
              <a:buChar char="o"/>
            </a:pPr>
            <a:r>
              <a:rPr lang="fa-IR" sz="2400" b="1" i="0" u="none" strike="noStrike" dirty="0">
                <a:effectLst/>
                <a:latin typeface="Times New Roman" panose="02020603050405020304" pitchFamily="18" charset="0"/>
                <a:cs typeface="B Nazanin" panose="00000400000000000000" pitchFamily="2" charset="-78"/>
              </a:rPr>
              <a:t>ارتباطات</a:t>
            </a:r>
          </a:p>
          <a:p>
            <a:pPr lvl="2" algn="r" rtl="1">
              <a:spcBef>
                <a:spcPts val="0"/>
              </a:spcBef>
              <a:spcAft>
                <a:spcPts val="500"/>
              </a:spcAft>
              <a:buFont typeface="Courier New" panose="02070309020205020404" pitchFamily="49" charset="0"/>
              <a:buChar char="o"/>
            </a:pPr>
            <a:r>
              <a:rPr lang="fa-IR" sz="2400" b="1" i="0" u="none" strike="noStrike" dirty="0">
                <a:effectLst/>
                <a:latin typeface="Times New Roman" panose="02020603050405020304" pitchFamily="18" charset="0"/>
                <a:cs typeface="B Nazanin" panose="00000400000000000000" pitchFamily="2" charset="-78"/>
              </a:rPr>
              <a:t>برنامه ریزی</a:t>
            </a:r>
          </a:p>
          <a:p>
            <a:pPr lvl="2" algn="r" rtl="1">
              <a:spcBef>
                <a:spcPts val="0"/>
              </a:spcBef>
              <a:spcAft>
                <a:spcPts val="500"/>
              </a:spcAft>
              <a:buFont typeface="Courier New" panose="02070309020205020404" pitchFamily="49" charset="0"/>
              <a:buChar char="o"/>
            </a:pPr>
            <a:r>
              <a:rPr lang="fa-IR" sz="2400" b="1" i="0" u="none" strike="noStrike" dirty="0">
                <a:effectLst/>
                <a:latin typeface="Times New Roman" panose="02020603050405020304" pitchFamily="18" charset="0"/>
                <a:cs typeface="B Nazanin" panose="00000400000000000000" pitchFamily="2" charset="-78"/>
              </a:rPr>
              <a:t>مدل سازی</a:t>
            </a:r>
          </a:p>
          <a:p>
            <a:pPr lvl="2" algn="r" rtl="1">
              <a:spcBef>
                <a:spcPts val="0"/>
              </a:spcBef>
              <a:spcAft>
                <a:spcPts val="500"/>
              </a:spcAft>
              <a:buFont typeface="Courier New" panose="02070309020205020404" pitchFamily="49" charset="0"/>
              <a:buChar char="o"/>
            </a:pPr>
            <a:r>
              <a:rPr lang="fa-IR" sz="2400" b="1" i="0" u="none" strike="noStrike" dirty="0">
                <a:effectLst/>
                <a:latin typeface="Times New Roman" panose="02020603050405020304" pitchFamily="18" charset="0"/>
                <a:cs typeface="B Nazanin" panose="00000400000000000000" pitchFamily="2" charset="-78"/>
              </a:rPr>
              <a:t>ساخت </a:t>
            </a:r>
            <a:endParaRPr lang="fa-IR" sz="2400" b="1" dirty="0">
              <a:latin typeface="Times New Roman" panose="02020603050405020304" pitchFamily="18" charset="0"/>
              <a:cs typeface="B Nazanin" panose="00000400000000000000" pitchFamily="2" charset="-78"/>
            </a:endParaRPr>
          </a:p>
          <a:p>
            <a:pPr lvl="2" algn="r" rtl="1">
              <a:spcBef>
                <a:spcPts val="0"/>
              </a:spcBef>
              <a:spcAft>
                <a:spcPts val="500"/>
              </a:spcAft>
              <a:buFont typeface="Courier New" panose="02070309020205020404" pitchFamily="49" charset="0"/>
              <a:buChar char="o"/>
            </a:pPr>
            <a:r>
              <a:rPr lang="fa-IR" sz="2400" b="1" i="0" u="none" strike="noStrike" dirty="0">
                <a:effectLst/>
                <a:latin typeface="Times New Roman" panose="02020603050405020304" pitchFamily="18" charset="0"/>
                <a:cs typeface="B Nazanin" panose="00000400000000000000" pitchFamily="2" charset="-78"/>
              </a:rPr>
              <a:t>استقرار </a:t>
            </a:r>
          </a:p>
          <a:p>
            <a:pPr marL="0" indent="0" algn="r" rtl="1">
              <a:spcBef>
                <a:spcPts val="0"/>
              </a:spcBef>
              <a:spcAft>
                <a:spcPts val="500"/>
              </a:spcAft>
              <a:buNone/>
            </a:pPr>
            <a:endParaRPr lang="fa-IR" sz="2400" b="1" i="0" u="none" strike="noStrike" dirty="0">
              <a:effectLst/>
              <a:latin typeface="Times New Roman" panose="02020603050405020304" pitchFamily="18" charset="0"/>
              <a:cs typeface="B Nazanin" panose="00000400000000000000" pitchFamily="2" charset="-78"/>
            </a:endParaRPr>
          </a:p>
          <a:p>
            <a:pPr marL="0" indent="0" algn="r" rtl="1">
              <a:spcBef>
                <a:spcPts val="0"/>
              </a:spcBef>
              <a:spcAft>
                <a:spcPts val="500"/>
              </a:spcAft>
              <a:buNone/>
            </a:pPr>
            <a:r>
              <a:rPr lang="fa-IR" sz="2400" b="0" i="0" u="none" strike="noStrike" dirty="0">
                <a:effectLst/>
                <a:latin typeface="Times New Roman" panose="02020603050405020304" pitchFamily="18" charset="0"/>
                <a:cs typeface="B Nazanin" panose="00000400000000000000" pitchFamily="2" charset="-78"/>
              </a:rPr>
              <a:t>به علاوه، مجموعه ای از </a:t>
            </a:r>
            <a:r>
              <a:rPr lang="fa-IR" sz="2400" b="1" i="0" u="none" strike="noStrike" dirty="0">
                <a:effectLst/>
                <a:latin typeface="Times New Roman" panose="02020603050405020304" pitchFamily="18" charset="0"/>
                <a:cs typeface="B Nazanin" panose="00000400000000000000" pitchFamily="2" charset="-78"/>
              </a:rPr>
              <a:t>فعالیتهای چتری (</a:t>
            </a:r>
            <a:r>
              <a:rPr lang="fa-IR" sz="2400" b="0" i="0" u="none" strike="noStrike" dirty="0">
                <a:effectLst/>
                <a:latin typeface="Times New Roman" panose="02020603050405020304" pitchFamily="18" charset="0"/>
                <a:cs typeface="B Nazanin" panose="00000400000000000000" pitchFamily="2" charset="-78"/>
              </a:rPr>
              <a:t>کنترل و پیگیری ،پروژه مدیریت ریسک تضمین کیفیت مدیریت </a:t>
            </a:r>
            <a:r>
              <a:rPr lang="fa-IR" sz="2400" b="0" i="0" u="none" strike="noStrike" dirty="0" err="1">
                <a:effectLst/>
                <a:latin typeface="Times New Roman" panose="02020603050405020304" pitchFamily="18" charset="0"/>
                <a:cs typeface="B Nazanin" panose="00000400000000000000" pitchFamily="2" charset="-78"/>
              </a:rPr>
              <a:t>پیکربندی</a:t>
            </a:r>
            <a:r>
              <a:rPr lang="fa-IR" sz="2400" b="0" i="0" u="none" strike="noStrike" dirty="0">
                <a:effectLst/>
                <a:latin typeface="Times New Roman" panose="02020603050405020304" pitchFamily="18" charset="0"/>
                <a:cs typeface="B Nazanin" panose="00000400000000000000" pitchFamily="2" charset="-78"/>
              </a:rPr>
              <a:t> </a:t>
            </a:r>
            <a:r>
              <a:rPr lang="fa-IR" sz="2400" b="0" i="0" u="none" strike="noStrike" dirty="0" err="1">
                <a:effectLst/>
                <a:latin typeface="Times New Roman" panose="02020603050405020304" pitchFamily="18" charset="0"/>
                <a:cs typeface="B Nazanin" panose="00000400000000000000" pitchFamily="2" charset="-78"/>
              </a:rPr>
              <a:t>مرورهای</a:t>
            </a:r>
            <a:r>
              <a:rPr lang="fa-IR" sz="2400" b="0" i="0" u="none" strike="noStrike" dirty="0">
                <a:effectLst/>
                <a:latin typeface="Times New Roman" panose="02020603050405020304" pitchFamily="18" charset="0"/>
                <a:cs typeface="B Nazanin" panose="00000400000000000000" pitchFamily="2" charset="-78"/>
              </a:rPr>
              <a:t> فنی و غیره) بایستی در سرتاسر پروژه به کار گرفته شوند.</a:t>
            </a:r>
            <a:endParaRPr lang="fa-IR" sz="2400" b="0" dirty="0">
              <a:effectLst/>
              <a:cs typeface="B Nazanin" panose="00000400000000000000" pitchFamily="2" charset="-78"/>
            </a:endParaRPr>
          </a:p>
          <a:p>
            <a:pPr marL="0" indent="0" algn="r" rtl="1">
              <a:buNone/>
            </a:pPr>
            <a:endParaRPr lang="en-US" sz="2400" dirty="0">
              <a:cs typeface="B Nazanin" panose="00000400000000000000" pitchFamily="2" charset="-78"/>
            </a:endParaRPr>
          </a:p>
          <a:p>
            <a:pPr algn="r" rtl="1">
              <a:spcBef>
                <a:spcPts val="0"/>
              </a:spcBef>
              <a:spcAft>
                <a:spcPts val="500"/>
              </a:spcAft>
            </a:pPr>
            <a:r>
              <a:rPr lang="fa-IR" sz="2400" b="0" i="0" u="none" strike="noStrike" dirty="0">
                <a:effectLst/>
                <a:latin typeface="Times New Roman" panose="02020603050405020304" pitchFamily="18" charset="0"/>
                <a:cs typeface="B Nazanin" panose="00000400000000000000" pitchFamily="2" charset="-78"/>
              </a:rPr>
              <a:t>جنبه ی مهم دیگری از فرآیند نرم افزار: </a:t>
            </a:r>
            <a:r>
              <a:rPr lang="fa-IR" sz="2400" b="1" i="0" u="none" strike="noStrike" dirty="0">
                <a:effectLst/>
                <a:latin typeface="Times New Roman" panose="02020603050405020304" pitchFamily="18" charset="0"/>
                <a:cs typeface="B Nazanin" panose="00000400000000000000" pitchFamily="2" charset="-78"/>
              </a:rPr>
              <a:t>جریان فرآیند </a:t>
            </a:r>
            <a:endParaRPr lang="fa-IR" sz="2400" b="0" i="0" u="none" strike="noStrike" dirty="0">
              <a:effectLst/>
              <a:latin typeface="Times New Roman" panose="02020603050405020304" pitchFamily="18" charset="0"/>
              <a:cs typeface="B Nazanin" panose="00000400000000000000" pitchFamily="2" charset="-78"/>
            </a:endParaRPr>
          </a:p>
          <a:p>
            <a:pPr algn="r" rtl="1">
              <a:spcBef>
                <a:spcPts val="0"/>
              </a:spcBef>
              <a:spcAft>
                <a:spcPts val="500"/>
              </a:spcAft>
            </a:pPr>
            <a:r>
              <a:rPr lang="fa-IR" sz="2400" b="1" i="0" u="none" strike="noStrike" dirty="0">
                <a:effectLst/>
                <a:latin typeface="Times New Roman" panose="02020603050405020304" pitchFamily="18" charset="0"/>
                <a:cs typeface="B Nazanin" panose="00000400000000000000" pitchFamily="2" charset="-78"/>
              </a:rPr>
              <a:t>جریان فرآیند:</a:t>
            </a:r>
            <a:r>
              <a:rPr lang="fa-IR" sz="2400" b="0" i="0" u="none" strike="noStrike" dirty="0">
                <a:effectLst/>
                <a:latin typeface="Times New Roman" panose="02020603050405020304" pitchFamily="18" charset="0"/>
                <a:cs typeface="B Nazanin" panose="00000400000000000000" pitchFamily="2" charset="-78"/>
              </a:rPr>
              <a:t> شرح میدهد که فعالیتهای چتری و اقدامات و وظایفی که در داخل هر </a:t>
            </a:r>
            <a:r>
              <a:rPr lang="fa-IR" sz="2400" b="1" i="0" u="none" strike="noStrike" dirty="0">
                <a:effectLst/>
                <a:latin typeface="Times New Roman" panose="02020603050405020304" pitchFamily="18" charset="0"/>
                <a:cs typeface="B Nazanin" panose="00000400000000000000" pitchFamily="2" charset="-78"/>
              </a:rPr>
              <a:t>فعالیت</a:t>
            </a:r>
            <a:r>
              <a:rPr lang="fa-IR" sz="2400" b="0" i="0" u="none" strike="noStrike" dirty="0">
                <a:effectLst/>
                <a:latin typeface="Times New Roman" panose="02020603050405020304" pitchFamily="18" charset="0"/>
                <a:cs typeface="B Nazanin" panose="00000400000000000000" pitchFamily="2" charset="-78"/>
              </a:rPr>
              <a:t> چارچوبی رخ میدهند از نظر </a:t>
            </a:r>
            <a:r>
              <a:rPr lang="fa-IR" sz="2400" b="1" i="0" u="none" strike="noStrike" dirty="0">
                <a:effectLst/>
                <a:latin typeface="Times New Roman" panose="02020603050405020304" pitchFamily="18" charset="0"/>
                <a:cs typeface="B Nazanin" panose="00000400000000000000" pitchFamily="2" charset="-78"/>
              </a:rPr>
              <a:t>ترتیب زمانی </a:t>
            </a:r>
            <a:r>
              <a:rPr lang="fa-IR" sz="2400" b="0" i="0" u="none" strike="noStrike" dirty="0">
                <a:effectLst/>
                <a:latin typeface="Times New Roman" panose="02020603050405020304" pitchFamily="18" charset="0"/>
                <a:cs typeface="B Nazanin" panose="00000400000000000000" pitchFamily="2" charset="-78"/>
              </a:rPr>
              <a:t>چگونه سازماندهی میشوند (شکل ۲-۲)</a:t>
            </a:r>
            <a:endParaRPr lang="en-US" sz="2400" dirty="0">
              <a:cs typeface="B Nazanin" panose="00000400000000000000" pitchFamily="2" charset="-78"/>
            </a:endParaRPr>
          </a:p>
        </p:txBody>
      </p:sp>
      <p:sp>
        <p:nvSpPr>
          <p:cNvPr id="4" name="Slide Number Placeholder 3">
            <a:extLst>
              <a:ext uri="{FF2B5EF4-FFF2-40B4-BE49-F238E27FC236}">
                <a16:creationId xmlns:a16="http://schemas.microsoft.com/office/drawing/2014/main" id="{1B946D42-F780-4CB2-8C03-F63BCFFFE63E}"/>
              </a:ext>
            </a:extLst>
          </p:cNvPr>
          <p:cNvSpPr>
            <a:spLocks noGrp="1"/>
          </p:cNvSpPr>
          <p:nvPr>
            <p:ph type="sldNum" sz="quarter" idx="12"/>
          </p:nvPr>
        </p:nvSpPr>
        <p:spPr/>
        <p:txBody>
          <a:bodyPr/>
          <a:lstStyle/>
          <a:p>
            <a:fld id="{9B3A9CD7-4CFF-4125-A835-47EB38E090BC}" type="slidenum">
              <a:rPr lang="en-US" smtClean="0"/>
              <a:t>9</a:t>
            </a:fld>
            <a:endParaRPr lang="en-US"/>
          </a:p>
        </p:txBody>
      </p:sp>
      <p:sp>
        <p:nvSpPr>
          <p:cNvPr id="5" name="Title 1">
            <a:extLst>
              <a:ext uri="{FF2B5EF4-FFF2-40B4-BE49-F238E27FC236}">
                <a16:creationId xmlns:a16="http://schemas.microsoft.com/office/drawing/2014/main" id="{2A837D3A-BF21-4213-8EBF-A019528E44EF}"/>
              </a:ext>
            </a:extLst>
          </p:cNvPr>
          <p:cNvSpPr>
            <a:spLocks noGrp="1"/>
          </p:cNvSpPr>
          <p:nvPr>
            <p:ph type="title"/>
          </p:nvPr>
        </p:nvSpPr>
        <p:spPr>
          <a:xfrm>
            <a:off x="838200" y="136525"/>
            <a:ext cx="10515600" cy="1325563"/>
          </a:xfrm>
        </p:spPr>
        <p:txBody>
          <a:bodyPr/>
          <a:lstStyle/>
          <a:p>
            <a:pPr algn="r" rtl="1"/>
            <a:r>
              <a:rPr lang="fa-IR" sz="3600" b="1" dirty="0">
                <a:solidFill>
                  <a:schemeClr val="bg1">
                    <a:lumMod val="50000"/>
                  </a:schemeClr>
                </a:solidFill>
                <a:cs typeface="B Nazanin" panose="00000400000000000000" pitchFamily="2" charset="-78"/>
              </a:rPr>
              <a:t>2-1	مدل فرآیند کلی (ادامه)                                    </a:t>
            </a:r>
            <a:r>
              <a:rPr kumimoji="0" lang="fa-IR" sz="1800" b="1" i="0" u="none" strike="noStrike" kern="1200" cap="none" spc="0" normalizeH="0" baseline="0" noProof="0" dirty="0">
                <a:ln>
                  <a:noFill/>
                </a:ln>
                <a:solidFill>
                  <a:schemeClr val="bg1">
                    <a:lumMod val="50000"/>
                  </a:schemeClr>
                </a:solidFill>
                <a:effectLst/>
                <a:uLnTx/>
                <a:uFillTx/>
                <a:latin typeface="Calibri Light" panose="020F0302020204030204"/>
                <a:ea typeface="+mj-ea"/>
                <a:cs typeface="B Nazanin" panose="00000400000000000000" pitchFamily="2" charset="-78"/>
              </a:rPr>
              <a:t>فصل دوم- مدل های فرآیند</a:t>
            </a:r>
            <a:br>
              <a:rPr lang="fa-IR" b="1" dirty="0">
                <a:cs typeface="B Nazanin" panose="00000400000000000000" pitchFamily="2" charset="-78"/>
              </a:rPr>
            </a:br>
            <a:endParaRPr lang="en-US" dirty="0"/>
          </a:p>
        </p:txBody>
      </p:sp>
    </p:spTree>
    <p:extLst>
      <p:ext uri="{BB962C8B-B14F-4D97-AF65-F5344CB8AC3E}">
        <p14:creationId xmlns:p14="http://schemas.microsoft.com/office/powerpoint/2010/main" val="3447875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1494</TotalTime>
  <Words>6414</Words>
  <Application>Microsoft Office PowerPoint</Application>
  <PresentationFormat>Widescreen</PresentationFormat>
  <Paragraphs>552</Paragraphs>
  <Slides>52</Slides>
  <Notes>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Courier New</vt:lpstr>
      <vt:lpstr>ProximaNova-Bold</vt:lpstr>
      <vt:lpstr>Symbol</vt:lpstr>
      <vt:lpstr>Times New Roman</vt:lpstr>
      <vt:lpstr>Wingdings</vt:lpstr>
      <vt:lpstr>Office Theme</vt:lpstr>
      <vt:lpstr>PowerPoint Presentation</vt:lpstr>
      <vt:lpstr>فصل دوم- مدل های فرآیند                          </vt:lpstr>
      <vt:lpstr>2-0 مقدمه                                                       فصل دوم- مدل های فرآیند  </vt:lpstr>
      <vt:lpstr>2-0 مقدمه (ادامه)       فصل دوم- مدل های فرآیند </vt:lpstr>
      <vt:lpstr>2-0 مقدمه (ادامه)                                     فصل دوم- مدل های فرآیند</vt:lpstr>
      <vt:lpstr>فصل دوم- مدل های فرآیند</vt:lpstr>
      <vt:lpstr>2-1 مدل فرآیند کلی                                  فصل دوم- مدل های فرآیند </vt:lpstr>
      <vt:lpstr>2-1 مدل فرآیند کلی (ادامه) </vt:lpstr>
      <vt:lpstr>2-1 مدل فرآیند کلی (ادامه)                                    فصل دوم- مدل های فرآیند </vt:lpstr>
      <vt:lpstr>2-1 مدل فرآیند کلی (ادامه)                                    فصل دوم- مدل های فرآیند </vt:lpstr>
      <vt:lpstr>2-1 مدل فرآیند کلی (ادامه)                                    فصل دوم- مدل های فرآیند </vt:lpstr>
      <vt:lpstr>2-1 مدل فرآیند کلی (ادامه)                                    فصل دوم- مدل های فرآیند </vt:lpstr>
      <vt:lpstr>2-1 مدل فرآیند کلی (ادامه)                                    فصل دوم- مدل های فرآیند </vt:lpstr>
      <vt:lpstr>فصل دوم- مدل های فرآیند</vt:lpstr>
      <vt:lpstr>2-2 تعریف فعالیت چارچوبی               فصل دوم- مدل های فرآیند</vt:lpstr>
      <vt:lpstr>2-2 تعریف فعالیت چارچوبی (ادامه)               فصل دوم- مدل های فرآیند</vt:lpstr>
      <vt:lpstr>1-3 فرآیند نرم افزار                                       فصل اول- نرم افزار و مهندسی نرم افزار </vt:lpstr>
      <vt:lpstr>فصل دوم- مدل های فرآیند</vt:lpstr>
      <vt:lpstr>2-3 تعیین مجموعه وظایف                                 فصل دوم- مدل های فرآیند</vt:lpstr>
      <vt:lpstr>2-4  تعیین مجموعه وظایف(ادامه)                 فصل دوم- مدل های فرآیند</vt:lpstr>
      <vt:lpstr>2-4  تعیین مجموعه وظایف(ادامه)                 فصل دوم- مدل های فرآیند</vt:lpstr>
      <vt:lpstr>فصل دوم- مدل های فرآیند</vt:lpstr>
      <vt:lpstr>2-4 ارزیابی و بهبود فرآیند                                 فصل دوم- مدل های فرآیند</vt:lpstr>
      <vt:lpstr>فصل دوم- مدل های فرآیند</vt:lpstr>
      <vt:lpstr>2-5  مدل های فرآیند تجویزی                                    فصل دوم- مدل های فرآیند</vt:lpstr>
      <vt:lpstr>2-5  مدل های فرآیند تجویزی (ادامه)</vt:lpstr>
      <vt:lpstr>2-5  مدل های فرآیند تجویزی (ادامه)                                   فصل دوم- مدل های فرآیند</vt:lpstr>
      <vt:lpstr>2-5  مدل های فرآیند تجویزی (ادامه)                                   فصل دوم- مدل های فرآیند</vt:lpstr>
      <vt:lpstr>2-5  مدل های فرآیند تجویزی (ادامه)</vt:lpstr>
      <vt:lpstr>2-5  مدل های فرآیند تجویزی (ادامه)                                   فصل دوم- مدل های فرآیند</vt:lpstr>
      <vt:lpstr>2-5  مدل های فرآیند تجویزی (ادامه)                                   فصل دوم- مدل های فرآیند</vt:lpstr>
      <vt:lpstr>2-5  مدل های فرآیند تجویزی (ادامه)                                   فصل دوم- مدل های فرآیند</vt:lpstr>
      <vt:lpstr>2-5  مدل های فرآیند تجویزی (ادامه)                                   فصل دوم- مدل های فرآیند</vt:lpstr>
      <vt:lpstr>2-5  مدل های فرآیند تجویزی (ادامه)                                   فصل دوم- مدل های فرآیند</vt:lpstr>
      <vt:lpstr>2-5  مدل های فرآیند تجویزی (ادامه)                                   فصل دوم- مدل های فرآیند</vt:lpstr>
      <vt:lpstr>2-5  مدل های فرآیند تجویزی (ادامه)                                   فصل دوم- مدل های فرآیند</vt:lpstr>
      <vt:lpstr>2-5  مدل های فرآیند تجویزی (ادامه)</vt:lpstr>
      <vt:lpstr>2-5  مدل های فرآیند تجویزی (ادامه)                                   فصل دوم- مدل های فرآیند</vt:lpstr>
      <vt:lpstr>2-5  مدل های فرآیند تجویزی (ادامه)                                   فصل دوم- مدل های فرآیند</vt:lpstr>
      <vt:lpstr>2-5  مدل های فرآیند تجویزی (ادامه)                                   فصل دوم- مدل های فرآیند</vt:lpstr>
      <vt:lpstr>2-5  مدل های فرآیند تجویزی (ادامه)                                   فصل دوم- مدل های فرآیند</vt:lpstr>
      <vt:lpstr>2-5  مدل های فرآیند تجویزی (ادامه)</vt:lpstr>
      <vt:lpstr>2-5  مدل های فرآیند تجویزی (ادامه)                                   فصل دوم- مدل های فرآیند</vt:lpstr>
      <vt:lpstr>2-5  مدل های فرآیند تجویزی (ادامه)                                   فصل دوم- مدل های فرآیند</vt:lpstr>
      <vt:lpstr>2-5  مدل های فرآیند تجویزی (ادامه)                                   فصل دوم- مدل های فرآیند</vt:lpstr>
      <vt:lpstr>2-5  مدل های فرآیند تجویزی (ادامه)                                   فصل دوم- مدل های فرآیند</vt:lpstr>
      <vt:lpstr>فصل دوم- مدل های فرآیند</vt:lpstr>
      <vt:lpstr>2-6  محصول و فرآیند                                       فصل دوم- مدل های فرآیند</vt:lpstr>
      <vt:lpstr>2-6  محصول و فرآیند (ادامه)                                  فصل دوم- مدل های فرآیند</vt:lpstr>
      <vt:lpstr>2-6  محصول و فرآیند (ادامه)                                  فصل دوم- مدل های فرآیند</vt:lpstr>
      <vt:lpstr>2-6  محصول و فرآیند (ادامه)                                  فصل دوم- مدل های فرآیند</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S</dc:creator>
  <cp:lastModifiedBy>M S</cp:lastModifiedBy>
  <cp:revision>118</cp:revision>
  <dcterms:created xsi:type="dcterms:W3CDTF">2023-02-19T16:10:01Z</dcterms:created>
  <dcterms:modified xsi:type="dcterms:W3CDTF">2023-04-17T09:52:10Z</dcterms:modified>
</cp:coreProperties>
</file>