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50"/>
  </p:notesMasterIdLst>
  <p:handoutMasterIdLst>
    <p:handoutMasterId r:id="rId51"/>
  </p:handoutMasterIdLst>
  <p:sldIdLst>
    <p:sldId id="256" r:id="rId2"/>
    <p:sldId id="261" r:id="rId3"/>
    <p:sldId id="257" r:id="rId4"/>
    <p:sldId id="258" r:id="rId5"/>
    <p:sldId id="260" r:id="rId6"/>
    <p:sldId id="259" r:id="rId7"/>
    <p:sldId id="291" r:id="rId8"/>
    <p:sldId id="275" r:id="rId9"/>
    <p:sldId id="262" r:id="rId10"/>
    <p:sldId id="292" r:id="rId11"/>
    <p:sldId id="293" r:id="rId12"/>
    <p:sldId id="288" r:id="rId13"/>
    <p:sldId id="263" r:id="rId14"/>
    <p:sldId id="289" r:id="rId15"/>
    <p:sldId id="264" r:id="rId16"/>
    <p:sldId id="265" r:id="rId17"/>
    <p:sldId id="294" r:id="rId18"/>
    <p:sldId id="266" r:id="rId19"/>
    <p:sldId id="267" r:id="rId20"/>
    <p:sldId id="295" r:id="rId21"/>
    <p:sldId id="276" r:id="rId22"/>
    <p:sldId id="268" r:id="rId23"/>
    <p:sldId id="290" r:id="rId24"/>
    <p:sldId id="296" r:id="rId25"/>
    <p:sldId id="269" r:id="rId26"/>
    <p:sldId id="277" r:id="rId27"/>
    <p:sldId id="270" r:id="rId28"/>
    <p:sldId id="297" r:id="rId29"/>
    <p:sldId id="271" r:id="rId30"/>
    <p:sldId id="298" r:id="rId31"/>
    <p:sldId id="273" r:id="rId32"/>
    <p:sldId id="299" r:id="rId33"/>
    <p:sldId id="278" r:id="rId34"/>
    <p:sldId id="300" r:id="rId35"/>
    <p:sldId id="302" r:id="rId36"/>
    <p:sldId id="274" r:id="rId37"/>
    <p:sldId id="279" r:id="rId38"/>
    <p:sldId id="285" r:id="rId39"/>
    <p:sldId id="304" r:id="rId40"/>
    <p:sldId id="286" r:id="rId41"/>
    <p:sldId id="305" r:id="rId42"/>
    <p:sldId id="306" r:id="rId43"/>
    <p:sldId id="287" r:id="rId44"/>
    <p:sldId id="281" r:id="rId45"/>
    <p:sldId id="307" r:id="rId46"/>
    <p:sldId id="303" r:id="rId47"/>
    <p:sldId id="282" r:id="rId48"/>
    <p:sldId id="283" r:id="rId4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2E9FEC7-52E1-4258-B3C2-A8FEDDF3C4F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fa-IR"/>
              <a:t>فصل اول - نرم افزار و مهندسی نرم افزار</a:t>
            </a:r>
            <a:endParaRPr lang="en-US"/>
          </a:p>
        </p:txBody>
      </p:sp>
      <p:sp>
        <p:nvSpPr>
          <p:cNvPr id="3" name="Date Placeholder 2">
            <a:extLst>
              <a:ext uri="{FF2B5EF4-FFF2-40B4-BE49-F238E27FC236}">
                <a16:creationId xmlns:a16="http://schemas.microsoft.com/office/drawing/2014/main" id="{11B30ED7-D161-42CE-8ACE-0A64DED8444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0824AB0-0ADA-4367-B7D8-CB05B16804A3}" type="datetimeFigureOut">
              <a:rPr lang="en-US" smtClean="0"/>
              <a:t>2/27/2023</a:t>
            </a:fld>
            <a:endParaRPr lang="en-US"/>
          </a:p>
        </p:txBody>
      </p:sp>
      <p:sp>
        <p:nvSpPr>
          <p:cNvPr id="4" name="Footer Placeholder 3">
            <a:extLst>
              <a:ext uri="{FF2B5EF4-FFF2-40B4-BE49-F238E27FC236}">
                <a16:creationId xmlns:a16="http://schemas.microsoft.com/office/drawing/2014/main" id="{86C35478-C860-4770-B34C-6D09869A844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0AA08606-D71F-42F7-9E3F-A39DC90C128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DF3C12B-C4CA-4349-8044-41C091ADAFF4}" type="slidenum">
              <a:rPr lang="en-US" smtClean="0"/>
              <a:t>‹#›</a:t>
            </a:fld>
            <a:endParaRPr lang="en-US"/>
          </a:p>
        </p:txBody>
      </p:sp>
    </p:spTree>
    <p:extLst>
      <p:ext uri="{BB962C8B-B14F-4D97-AF65-F5344CB8AC3E}">
        <p14:creationId xmlns:p14="http://schemas.microsoft.com/office/powerpoint/2010/main" val="280869236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fa-IR"/>
              <a:t>فصل اول - نرم افزار و مهندسی نرم افزار</a:t>
            </a:r>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5C17478-3DB7-4C46-A010-854479EF4DF5}" type="datetimeFigureOut">
              <a:rPr lang="en-US" smtClean="0"/>
              <a:t>2/27/2023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FBAA70-BB0A-40D0-B14B-D63BDFEBE929}" type="slidenum">
              <a:rPr lang="en-US" smtClean="0"/>
              <a:t>‹#›</a:t>
            </a:fld>
            <a:endParaRPr lang="en-US"/>
          </a:p>
        </p:txBody>
      </p:sp>
    </p:spTree>
    <p:extLst>
      <p:ext uri="{BB962C8B-B14F-4D97-AF65-F5344CB8AC3E}">
        <p14:creationId xmlns:p14="http://schemas.microsoft.com/office/powerpoint/2010/main" val="276327910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6CB8F-5F51-45AE-BD83-704500E26DC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B4FC5B9-D339-4126-ADF8-094CF91E295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413C77B-BFE6-462E-B091-52EF3467F7C2}"/>
              </a:ext>
            </a:extLst>
          </p:cNvPr>
          <p:cNvSpPr>
            <a:spLocks noGrp="1"/>
          </p:cNvSpPr>
          <p:nvPr>
            <p:ph type="dt" sz="half" idx="10"/>
          </p:nvPr>
        </p:nvSpPr>
        <p:spPr/>
        <p:txBody>
          <a:bodyPr/>
          <a:lstStyle/>
          <a:p>
            <a:fld id="{2BE261D9-AF6B-4A15-950D-9622473C672D}" type="datetime1">
              <a:rPr lang="en-US" smtClean="0"/>
              <a:t>2/27/2023</a:t>
            </a:fld>
            <a:endParaRPr lang="en-US"/>
          </a:p>
        </p:txBody>
      </p:sp>
      <p:sp>
        <p:nvSpPr>
          <p:cNvPr id="5" name="Footer Placeholder 4">
            <a:extLst>
              <a:ext uri="{FF2B5EF4-FFF2-40B4-BE49-F238E27FC236}">
                <a16:creationId xmlns:a16="http://schemas.microsoft.com/office/drawing/2014/main" id="{FF419001-8DF7-4269-A336-15F982951B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5BDEE41-02A8-4D35-AF13-39D00A755905}"/>
              </a:ext>
            </a:extLst>
          </p:cNvPr>
          <p:cNvSpPr>
            <a:spLocks noGrp="1"/>
          </p:cNvSpPr>
          <p:nvPr>
            <p:ph type="sldNum" sz="quarter" idx="12"/>
          </p:nvPr>
        </p:nvSpPr>
        <p:spPr/>
        <p:txBody>
          <a:bodyPr/>
          <a:lstStyle/>
          <a:p>
            <a:fld id="{0BD2414D-2E17-4FB4-9E5A-621CC69CA5AB}" type="slidenum">
              <a:rPr lang="en-US" smtClean="0"/>
              <a:t>‹#›</a:t>
            </a:fld>
            <a:endParaRPr lang="en-US"/>
          </a:p>
        </p:txBody>
      </p:sp>
    </p:spTree>
    <p:extLst>
      <p:ext uri="{BB962C8B-B14F-4D97-AF65-F5344CB8AC3E}">
        <p14:creationId xmlns:p14="http://schemas.microsoft.com/office/powerpoint/2010/main" val="23641946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AFE9A-4645-45DC-8A3D-B3FA26EEDCC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D49F037-0185-464E-BEF7-5045EA9938D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05DE8B0-167F-415F-9E43-219DD3287D8B}"/>
              </a:ext>
            </a:extLst>
          </p:cNvPr>
          <p:cNvSpPr>
            <a:spLocks noGrp="1"/>
          </p:cNvSpPr>
          <p:nvPr>
            <p:ph type="dt" sz="half" idx="10"/>
          </p:nvPr>
        </p:nvSpPr>
        <p:spPr/>
        <p:txBody>
          <a:bodyPr/>
          <a:lstStyle/>
          <a:p>
            <a:fld id="{5C071F99-D957-442A-81FA-C2CF7146E12F}" type="datetime1">
              <a:rPr lang="en-US" smtClean="0"/>
              <a:t>2/27/2023</a:t>
            </a:fld>
            <a:endParaRPr lang="en-US"/>
          </a:p>
        </p:txBody>
      </p:sp>
      <p:sp>
        <p:nvSpPr>
          <p:cNvPr id="5" name="Footer Placeholder 4">
            <a:extLst>
              <a:ext uri="{FF2B5EF4-FFF2-40B4-BE49-F238E27FC236}">
                <a16:creationId xmlns:a16="http://schemas.microsoft.com/office/drawing/2014/main" id="{F20A9396-D555-4CF6-843D-70F130D176E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3CB10A-F6A8-4388-B99E-A657A980A807}"/>
              </a:ext>
            </a:extLst>
          </p:cNvPr>
          <p:cNvSpPr>
            <a:spLocks noGrp="1"/>
          </p:cNvSpPr>
          <p:nvPr>
            <p:ph type="sldNum" sz="quarter" idx="12"/>
          </p:nvPr>
        </p:nvSpPr>
        <p:spPr/>
        <p:txBody>
          <a:bodyPr/>
          <a:lstStyle/>
          <a:p>
            <a:fld id="{0BD2414D-2E17-4FB4-9E5A-621CC69CA5AB}" type="slidenum">
              <a:rPr lang="en-US" smtClean="0"/>
              <a:t>‹#›</a:t>
            </a:fld>
            <a:endParaRPr lang="en-US"/>
          </a:p>
        </p:txBody>
      </p:sp>
    </p:spTree>
    <p:extLst>
      <p:ext uri="{BB962C8B-B14F-4D97-AF65-F5344CB8AC3E}">
        <p14:creationId xmlns:p14="http://schemas.microsoft.com/office/powerpoint/2010/main" val="26124111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332BAB3-612F-46F2-B641-50400538134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95DEBFF-DD5A-452A-B5ED-EAA4E9DE638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C99425-6C7D-4608-8EBA-6DFC8AC00EB9}"/>
              </a:ext>
            </a:extLst>
          </p:cNvPr>
          <p:cNvSpPr>
            <a:spLocks noGrp="1"/>
          </p:cNvSpPr>
          <p:nvPr>
            <p:ph type="dt" sz="half" idx="10"/>
          </p:nvPr>
        </p:nvSpPr>
        <p:spPr/>
        <p:txBody>
          <a:bodyPr/>
          <a:lstStyle/>
          <a:p>
            <a:fld id="{A7F2BDD6-1634-4DED-9DD2-F8E898986775}" type="datetime1">
              <a:rPr lang="en-US" smtClean="0"/>
              <a:t>2/27/2023</a:t>
            </a:fld>
            <a:endParaRPr lang="en-US"/>
          </a:p>
        </p:txBody>
      </p:sp>
      <p:sp>
        <p:nvSpPr>
          <p:cNvPr id="5" name="Footer Placeholder 4">
            <a:extLst>
              <a:ext uri="{FF2B5EF4-FFF2-40B4-BE49-F238E27FC236}">
                <a16:creationId xmlns:a16="http://schemas.microsoft.com/office/drawing/2014/main" id="{A724F3E9-597E-4CDF-9C31-DEB42DB705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107109-3685-4181-AB67-C5B64C72095B}"/>
              </a:ext>
            </a:extLst>
          </p:cNvPr>
          <p:cNvSpPr>
            <a:spLocks noGrp="1"/>
          </p:cNvSpPr>
          <p:nvPr>
            <p:ph type="sldNum" sz="quarter" idx="12"/>
          </p:nvPr>
        </p:nvSpPr>
        <p:spPr/>
        <p:txBody>
          <a:bodyPr/>
          <a:lstStyle/>
          <a:p>
            <a:fld id="{0BD2414D-2E17-4FB4-9E5A-621CC69CA5AB}" type="slidenum">
              <a:rPr lang="en-US" smtClean="0"/>
              <a:t>‹#›</a:t>
            </a:fld>
            <a:endParaRPr lang="en-US"/>
          </a:p>
        </p:txBody>
      </p:sp>
    </p:spTree>
    <p:extLst>
      <p:ext uri="{BB962C8B-B14F-4D97-AF65-F5344CB8AC3E}">
        <p14:creationId xmlns:p14="http://schemas.microsoft.com/office/powerpoint/2010/main" val="36481131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659DE0-8F97-42EF-BF65-138CBCE0558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3570FC6-DA0F-48C8-A452-A7EEE36034F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984C22-7127-4B87-B9B4-D5BE873E1A4C}"/>
              </a:ext>
            </a:extLst>
          </p:cNvPr>
          <p:cNvSpPr>
            <a:spLocks noGrp="1"/>
          </p:cNvSpPr>
          <p:nvPr>
            <p:ph type="dt" sz="half" idx="10"/>
          </p:nvPr>
        </p:nvSpPr>
        <p:spPr/>
        <p:txBody>
          <a:bodyPr/>
          <a:lstStyle/>
          <a:p>
            <a:fld id="{54ABDF14-C586-452E-AC3D-C91F00BF5EA8}" type="datetime1">
              <a:rPr lang="en-US" smtClean="0"/>
              <a:t>2/27/2023</a:t>
            </a:fld>
            <a:endParaRPr lang="en-US"/>
          </a:p>
        </p:txBody>
      </p:sp>
      <p:sp>
        <p:nvSpPr>
          <p:cNvPr id="5" name="Footer Placeholder 4">
            <a:extLst>
              <a:ext uri="{FF2B5EF4-FFF2-40B4-BE49-F238E27FC236}">
                <a16:creationId xmlns:a16="http://schemas.microsoft.com/office/drawing/2014/main" id="{60D8FB20-0DBE-4884-97F0-FBB50A9998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0EF7C9-402F-4C51-AE0C-9CA07E549816}"/>
              </a:ext>
            </a:extLst>
          </p:cNvPr>
          <p:cNvSpPr>
            <a:spLocks noGrp="1"/>
          </p:cNvSpPr>
          <p:nvPr>
            <p:ph type="sldNum" sz="quarter" idx="12"/>
          </p:nvPr>
        </p:nvSpPr>
        <p:spPr/>
        <p:txBody>
          <a:bodyPr/>
          <a:lstStyle/>
          <a:p>
            <a:fld id="{0BD2414D-2E17-4FB4-9E5A-621CC69CA5AB}" type="slidenum">
              <a:rPr lang="en-US" smtClean="0"/>
              <a:t>‹#›</a:t>
            </a:fld>
            <a:endParaRPr lang="en-US"/>
          </a:p>
        </p:txBody>
      </p:sp>
    </p:spTree>
    <p:extLst>
      <p:ext uri="{BB962C8B-B14F-4D97-AF65-F5344CB8AC3E}">
        <p14:creationId xmlns:p14="http://schemas.microsoft.com/office/powerpoint/2010/main" val="3464020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CEA3A1-B4D4-495C-ACDF-FAABF39F143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6525E58-5CC9-47B1-A60C-47312CC2B10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E0F7F66-750F-4188-A007-36CE93DEEEE4}"/>
              </a:ext>
            </a:extLst>
          </p:cNvPr>
          <p:cNvSpPr>
            <a:spLocks noGrp="1"/>
          </p:cNvSpPr>
          <p:nvPr>
            <p:ph type="dt" sz="half" idx="10"/>
          </p:nvPr>
        </p:nvSpPr>
        <p:spPr/>
        <p:txBody>
          <a:bodyPr/>
          <a:lstStyle/>
          <a:p>
            <a:fld id="{A54BEDCB-5400-43C1-AD64-F46D52FA502A}" type="datetime1">
              <a:rPr lang="en-US" smtClean="0"/>
              <a:t>2/27/2023</a:t>
            </a:fld>
            <a:endParaRPr lang="en-US"/>
          </a:p>
        </p:txBody>
      </p:sp>
      <p:sp>
        <p:nvSpPr>
          <p:cNvPr id="5" name="Footer Placeholder 4">
            <a:extLst>
              <a:ext uri="{FF2B5EF4-FFF2-40B4-BE49-F238E27FC236}">
                <a16:creationId xmlns:a16="http://schemas.microsoft.com/office/drawing/2014/main" id="{29849312-E6D2-4CDA-966C-C95D1EEDF52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CC0451-EC27-4B67-B20E-674069597B8E}"/>
              </a:ext>
            </a:extLst>
          </p:cNvPr>
          <p:cNvSpPr>
            <a:spLocks noGrp="1"/>
          </p:cNvSpPr>
          <p:nvPr>
            <p:ph type="sldNum" sz="quarter" idx="12"/>
          </p:nvPr>
        </p:nvSpPr>
        <p:spPr/>
        <p:txBody>
          <a:bodyPr/>
          <a:lstStyle/>
          <a:p>
            <a:fld id="{0BD2414D-2E17-4FB4-9E5A-621CC69CA5AB}" type="slidenum">
              <a:rPr lang="en-US" smtClean="0"/>
              <a:t>‹#›</a:t>
            </a:fld>
            <a:endParaRPr lang="en-US"/>
          </a:p>
        </p:txBody>
      </p:sp>
    </p:spTree>
    <p:extLst>
      <p:ext uri="{BB962C8B-B14F-4D97-AF65-F5344CB8AC3E}">
        <p14:creationId xmlns:p14="http://schemas.microsoft.com/office/powerpoint/2010/main" val="938427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5A1570-AA6B-49F6-984E-67482435BF3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486E26E-C240-4B19-8924-D6278CB1681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A58AAE3-1975-4FB1-AC28-EAB8EC92623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C8D1C0F-D767-40A1-BC98-4AE3FF2F8F0B}"/>
              </a:ext>
            </a:extLst>
          </p:cNvPr>
          <p:cNvSpPr>
            <a:spLocks noGrp="1"/>
          </p:cNvSpPr>
          <p:nvPr>
            <p:ph type="dt" sz="half" idx="10"/>
          </p:nvPr>
        </p:nvSpPr>
        <p:spPr/>
        <p:txBody>
          <a:bodyPr/>
          <a:lstStyle/>
          <a:p>
            <a:fld id="{5B747066-DB72-427F-9B16-B11F4CEF3706}" type="datetime1">
              <a:rPr lang="en-US" smtClean="0"/>
              <a:t>2/27/2023</a:t>
            </a:fld>
            <a:endParaRPr lang="en-US"/>
          </a:p>
        </p:txBody>
      </p:sp>
      <p:sp>
        <p:nvSpPr>
          <p:cNvPr id="6" name="Footer Placeholder 5">
            <a:extLst>
              <a:ext uri="{FF2B5EF4-FFF2-40B4-BE49-F238E27FC236}">
                <a16:creationId xmlns:a16="http://schemas.microsoft.com/office/drawing/2014/main" id="{93EA1D46-C580-4401-A8AD-6F2D997BD9B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3FC73A6-5259-420E-BEF4-7718854975E8}"/>
              </a:ext>
            </a:extLst>
          </p:cNvPr>
          <p:cNvSpPr>
            <a:spLocks noGrp="1"/>
          </p:cNvSpPr>
          <p:nvPr>
            <p:ph type="sldNum" sz="quarter" idx="12"/>
          </p:nvPr>
        </p:nvSpPr>
        <p:spPr/>
        <p:txBody>
          <a:bodyPr/>
          <a:lstStyle/>
          <a:p>
            <a:fld id="{0BD2414D-2E17-4FB4-9E5A-621CC69CA5AB}" type="slidenum">
              <a:rPr lang="en-US" smtClean="0"/>
              <a:t>‹#›</a:t>
            </a:fld>
            <a:endParaRPr lang="en-US"/>
          </a:p>
        </p:txBody>
      </p:sp>
    </p:spTree>
    <p:extLst>
      <p:ext uri="{BB962C8B-B14F-4D97-AF65-F5344CB8AC3E}">
        <p14:creationId xmlns:p14="http://schemas.microsoft.com/office/powerpoint/2010/main" val="12830930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A4E4C1-4EBE-4A37-A020-1A10D8DCBEE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6294441-E88F-4EA2-AD92-D08AEE1655D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CA6804F-D010-44C8-85ED-B9EFF58C5B9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A1962A3-3308-4139-AB13-0D0F72FE911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B6AF9ED-00B8-448A-8BB8-A134B2A6297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AF3BCAF-2840-49CB-AE13-438F31498502}"/>
              </a:ext>
            </a:extLst>
          </p:cNvPr>
          <p:cNvSpPr>
            <a:spLocks noGrp="1"/>
          </p:cNvSpPr>
          <p:nvPr>
            <p:ph type="dt" sz="half" idx="10"/>
          </p:nvPr>
        </p:nvSpPr>
        <p:spPr/>
        <p:txBody>
          <a:bodyPr/>
          <a:lstStyle/>
          <a:p>
            <a:fld id="{132DAED3-BC3E-4D7D-AE98-A6C4E436F656}" type="datetime1">
              <a:rPr lang="en-US" smtClean="0"/>
              <a:t>2/27/2023</a:t>
            </a:fld>
            <a:endParaRPr lang="en-US"/>
          </a:p>
        </p:txBody>
      </p:sp>
      <p:sp>
        <p:nvSpPr>
          <p:cNvPr id="8" name="Footer Placeholder 7">
            <a:extLst>
              <a:ext uri="{FF2B5EF4-FFF2-40B4-BE49-F238E27FC236}">
                <a16:creationId xmlns:a16="http://schemas.microsoft.com/office/drawing/2014/main" id="{7B1C8FA8-3389-47C6-92FD-AE46053B79A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6B0C6DE-4846-4EDF-8251-9B662A300B44}"/>
              </a:ext>
            </a:extLst>
          </p:cNvPr>
          <p:cNvSpPr>
            <a:spLocks noGrp="1"/>
          </p:cNvSpPr>
          <p:nvPr>
            <p:ph type="sldNum" sz="quarter" idx="12"/>
          </p:nvPr>
        </p:nvSpPr>
        <p:spPr/>
        <p:txBody>
          <a:bodyPr/>
          <a:lstStyle/>
          <a:p>
            <a:fld id="{0BD2414D-2E17-4FB4-9E5A-621CC69CA5AB}" type="slidenum">
              <a:rPr lang="en-US" smtClean="0"/>
              <a:t>‹#›</a:t>
            </a:fld>
            <a:endParaRPr lang="en-US"/>
          </a:p>
        </p:txBody>
      </p:sp>
    </p:spTree>
    <p:extLst>
      <p:ext uri="{BB962C8B-B14F-4D97-AF65-F5344CB8AC3E}">
        <p14:creationId xmlns:p14="http://schemas.microsoft.com/office/powerpoint/2010/main" val="7388304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F3CF51-71B2-411E-A4D0-DBAD24513E5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CC70B3C-1086-4CE8-A558-9E370FE64BFC}"/>
              </a:ext>
            </a:extLst>
          </p:cNvPr>
          <p:cNvSpPr>
            <a:spLocks noGrp="1"/>
          </p:cNvSpPr>
          <p:nvPr>
            <p:ph type="dt" sz="half" idx="10"/>
          </p:nvPr>
        </p:nvSpPr>
        <p:spPr/>
        <p:txBody>
          <a:bodyPr/>
          <a:lstStyle/>
          <a:p>
            <a:fld id="{E01A7102-ECDC-4F35-8A52-A33580E7A6F1}" type="datetime1">
              <a:rPr lang="en-US" smtClean="0"/>
              <a:t>2/27/2023</a:t>
            </a:fld>
            <a:endParaRPr lang="en-US"/>
          </a:p>
        </p:txBody>
      </p:sp>
      <p:sp>
        <p:nvSpPr>
          <p:cNvPr id="4" name="Footer Placeholder 3">
            <a:extLst>
              <a:ext uri="{FF2B5EF4-FFF2-40B4-BE49-F238E27FC236}">
                <a16:creationId xmlns:a16="http://schemas.microsoft.com/office/drawing/2014/main" id="{C9F85D10-70DD-430B-8ECF-36D28B69883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FB90655-6543-4B04-AAEC-1C0D0DAA2745}"/>
              </a:ext>
            </a:extLst>
          </p:cNvPr>
          <p:cNvSpPr>
            <a:spLocks noGrp="1"/>
          </p:cNvSpPr>
          <p:nvPr>
            <p:ph type="sldNum" sz="quarter" idx="12"/>
          </p:nvPr>
        </p:nvSpPr>
        <p:spPr/>
        <p:txBody>
          <a:bodyPr/>
          <a:lstStyle/>
          <a:p>
            <a:fld id="{0BD2414D-2E17-4FB4-9E5A-621CC69CA5AB}" type="slidenum">
              <a:rPr lang="en-US" smtClean="0"/>
              <a:t>‹#›</a:t>
            </a:fld>
            <a:endParaRPr lang="en-US"/>
          </a:p>
        </p:txBody>
      </p:sp>
    </p:spTree>
    <p:extLst>
      <p:ext uri="{BB962C8B-B14F-4D97-AF65-F5344CB8AC3E}">
        <p14:creationId xmlns:p14="http://schemas.microsoft.com/office/powerpoint/2010/main" val="21681518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2C00009-252B-4FE6-AF54-4BC86D6174E7}"/>
              </a:ext>
            </a:extLst>
          </p:cNvPr>
          <p:cNvSpPr>
            <a:spLocks noGrp="1"/>
          </p:cNvSpPr>
          <p:nvPr>
            <p:ph type="dt" sz="half" idx="10"/>
          </p:nvPr>
        </p:nvSpPr>
        <p:spPr/>
        <p:txBody>
          <a:bodyPr/>
          <a:lstStyle/>
          <a:p>
            <a:fld id="{A0FBDAD6-7F7B-436E-B6C0-7D917E5E5421}" type="datetime1">
              <a:rPr lang="en-US" smtClean="0"/>
              <a:t>2/27/2023</a:t>
            </a:fld>
            <a:endParaRPr lang="en-US"/>
          </a:p>
        </p:txBody>
      </p:sp>
      <p:sp>
        <p:nvSpPr>
          <p:cNvPr id="3" name="Footer Placeholder 2">
            <a:extLst>
              <a:ext uri="{FF2B5EF4-FFF2-40B4-BE49-F238E27FC236}">
                <a16:creationId xmlns:a16="http://schemas.microsoft.com/office/drawing/2014/main" id="{327E91F8-7810-41D5-8629-F76F2C9ED13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C08CF8E-9636-447D-92A2-918C4762336F}"/>
              </a:ext>
            </a:extLst>
          </p:cNvPr>
          <p:cNvSpPr>
            <a:spLocks noGrp="1"/>
          </p:cNvSpPr>
          <p:nvPr>
            <p:ph type="sldNum" sz="quarter" idx="12"/>
          </p:nvPr>
        </p:nvSpPr>
        <p:spPr/>
        <p:txBody>
          <a:bodyPr/>
          <a:lstStyle/>
          <a:p>
            <a:fld id="{0BD2414D-2E17-4FB4-9E5A-621CC69CA5AB}" type="slidenum">
              <a:rPr lang="en-US" smtClean="0"/>
              <a:t>‹#›</a:t>
            </a:fld>
            <a:endParaRPr lang="en-US"/>
          </a:p>
        </p:txBody>
      </p:sp>
    </p:spTree>
    <p:extLst>
      <p:ext uri="{BB962C8B-B14F-4D97-AF65-F5344CB8AC3E}">
        <p14:creationId xmlns:p14="http://schemas.microsoft.com/office/powerpoint/2010/main" val="33606501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AAF8FE-2673-4C61-9371-5D60615F01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AC4302E-CF30-43DE-B3E4-15B664B8C14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9340560-18C6-4D2E-AD60-4C73DEFB87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3D7BB99-92EF-49A7-8FE1-0C0AE761D62F}"/>
              </a:ext>
            </a:extLst>
          </p:cNvPr>
          <p:cNvSpPr>
            <a:spLocks noGrp="1"/>
          </p:cNvSpPr>
          <p:nvPr>
            <p:ph type="dt" sz="half" idx="10"/>
          </p:nvPr>
        </p:nvSpPr>
        <p:spPr/>
        <p:txBody>
          <a:bodyPr/>
          <a:lstStyle/>
          <a:p>
            <a:fld id="{B7B22D84-658D-419C-89CD-EB0D685A5238}" type="datetime1">
              <a:rPr lang="en-US" smtClean="0"/>
              <a:t>2/27/2023</a:t>
            </a:fld>
            <a:endParaRPr lang="en-US"/>
          </a:p>
        </p:txBody>
      </p:sp>
      <p:sp>
        <p:nvSpPr>
          <p:cNvPr id="6" name="Footer Placeholder 5">
            <a:extLst>
              <a:ext uri="{FF2B5EF4-FFF2-40B4-BE49-F238E27FC236}">
                <a16:creationId xmlns:a16="http://schemas.microsoft.com/office/drawing/2014/main" id="{944B1CF7-F4A9-41DE-B13D-751184C9CF5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6E3400B-A129-42EE-8F65-81A3880C89F9}"/>
              </a:ext>
            </a:extLst>
          </p:cNvPr>
          <p:cNvSpPr>
            <a:spLocks noGrp="1"/>
          </p:cNvSpPr>
          <p:nvPr>
            <p:ph type="sldNum" sz="quarter" idx="12"/>
          </p:nvPr>
        </p:nvSpPr>
        <p:spPr/>
        <p:txBody>
          <a:bodyPr/>
          <a:lstStyle/>
          <a:p>
            <a:fld id="{0BD2414D-2E17-4FB4-9E5A-621CC69CA5AB}" type="slidenum">
              <a:rPr lang="en-US" smtClean="0"/>
              <a:t>‹#›</a:t>
            </a:fld>
            <a:endParaRPr lang="en-US"/>
          </a:p>
        </p:txBody>
      </p:sp>
    </p:spTree>
    <p:extLst>
      <p:ext uri="{BB962C8B-B14F-4D97-AF65-F5344CB8AC3E}">
        <p14:creationId xmlns:p14="http://schemas.microsoft.com/office/powerpoint/2010/main" val="24824819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023D61-D619-455B-8EF7-C915DAFD9E0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CE92C6F-F293-4F37-B0B8-1E83DD5A709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9D0E58C-0D9E-4829-B3ED-89744D521A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6729265-88F7-4AD6-87DC-31F2F157F2DB}"/>
              </a:ext>
            </a:extLst>
          </p:cNvPr>
          <p:cNvSpPr>
            <a:spLocks noGrp="1"/>
          </p:cNvSpPr>
          <p:nvPr>
            <p:ph type="dt" sz="half" idx="10"/>
          </p:nvPr>
        </p:nvSpPr>
        <p:spPr/>
        <p:txBody>
          <a:bodyPr/>
          <a:lstStyle/>
          <a:p>
            <a:fld id="{EC6DB4D8-C1A3-4890-A122-D1D47EC1CBD1}" type="datetime1">
              <a:rPr lang="en-US" smtClean="0"/>
              <a:t>2/27/2023</a:t>
            </a:fld>
            <a:endParaRPr lang="en-US"/>
          </a:p>
        </p:txBody>
      </p:sp>
      <p:sp>
        <p:nvSpPr>
          <p:cNvPr id="6" name="Footer Placeholder 5">
            <a:extLst>
              <a:ext uri="{FF2B5EF4-FFF2-40B4-BE49-F238E27FC236}">
                <a16:creationId xmlns:a16="http://schemas.microsoft.com/office/drawing/2014/main" id="{82C9BF3C-AFB7-4E65-B3D9-AD231EDC7F4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09E3DA9-6C93-4362-9CBD-999A0E4AAF33}"/>
              </a:ext>
            </a:extLst>
          </p:cNvPr>
          <p:cNvSpPr>
            <a:spLocks noGrp="1"/>
          </p:cNvSpPr>
          <p:nvPr>
            <p:ph type="sldNum" sz="quarter" idx="12"/>
          </p:nvPr>
        </p:nvSpPr>
        <p:spPr/>
        <p:txBody>
          <a:bodyPr/>
          <a:lstStyle/>
          <a:p>
            <a:fld id="{0BD2414D-2E17-4FB4-9E5A-621CC69CA5AB}" type="slidenum">
              <a:rPr lang="en-US" smtClean="0"/>
              <a:t>‹#›</a:t>
            </a:fld>
            <a:endParaRPr lang="en-US"/>
          </a:p>
        </p:txBody>
      </p:sp>
    </p:spTree>
    <p:extLst>
      <p:ext uri="{BB962C8B-B14F-4D97-AF65-F5344CB8AC3E}">
        <p14:creationId xmlns:p14="http://schemas.microsoft.com/office/powerpoint/2010/main" val="32869458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1BF9074-329F-4211-9A46-45EE9473E79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31D030F-7BFD-4D28-9BBF-3BF8D3671D7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82085B-700A-4E4C-8448-72366E43A18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D7D64C-8E23-4B27-83C9-434B373A0911}" type="datetime1">
              <a:rPr lang="en-US" smtClean="0"/>
              <a:t>2/27/2023</a:t>
            </a:fld>
            <a:endParaRPr lang="en-US"/>
          </a:p>
        </p:txBody>
      </p:sp>
      <p:sp>
        <p:nvSpPr>
          <p:cNvPr id="5" name="Footer Placeholder 4">
            <a:extLst>
              <a:ext uri="{FF2B5EF4-FFF2-40B4-BE49-F238E27FC236}">
                <a16:creationId xmlns:a16="http://schemas.microsoft.com/office/drawing/2014/main" id="{BDE67169-00A6-461B-A467-47AFBC6325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3C1F839-A053-4266-956C-785555078F1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D2414D-2E17-4FB4-9E5A-621CC69CA5AB}" type="slidenum">
              <a:rPr lang="en-US" smtClean="0"/>
              <a:t>‹#›</a:t>
            </a:fld>
            <a:endParaRPr lang="en-US"/>
          </a:p>
        </p:txBody>
      </p:sp>
    </p:spTree>
    <p:extLst>
      <p:ext uri="{BB962C8B-B14F-4D97-AF65-F5344CB8AC3E}">
        <p14:creationId xmlns:p14="http://schemas.microsoft.com/office/powerpoint/2010/main" val="25796795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2B3023C-4335-498B-9589-174F99E0D954}"/>
              </a:ext>
            </a:extLst>
          </p:cNvPr>
          <p:cNvSpPr>
            <a:spLocks noGrp="1"/>
          </p:cNvSpPr>
          <p:nvPr>
            <p:ph type="subTitle" idx="1"/>
          </p:nvPr>
        </p:nvSpPr>
        <p:spPr>
          <a:xfrm>
            <a:off x="5003320" y="3846443"/>
            <a:ext cx="7188680" cy="3011557"/>
          </a:xfrm>
        </p:spPr>
        <p:txBody>
          <a:bodyPr>
            <a:noAutofit/>
          </a:bodyPr>
          <a:lstStyle/>
          <a:p>
            <a:pPr rtl="1"/>
            <a:r>
              <a:rPr kumimoji="0" lang="fa-IR" sz="3800" b="1" i="0" u="none" strike="noStrike" kern="1200" cap="none" spc="0" normalizeH="0" baseline="0" noProof="0" dirty="0">
                <a:ln>
                  <a:noFill/>
                </a:ln>
                <a:solidFill>
                  <a:prstClr val="black"/>
                </a:solidFill>
                <a:effectLst/>
                <a:uLnTx/>
                <a:uFillTx/>
                <a:latin typeface="Calibri Light" panose="020F0302020204030204"/>
                <a:ea typeface="+mj-ea"/>
                <a:cs typeface="B Nazanin" panose="00000400000000000000" pitchFamily="2" charset="-78"/>
              </a:rPr>
              <a:t>فصل اول- نرم افزار و مهندسی نرم افزار</a:t>
            </a:r>
          </a:p>
          <a:p>
            <a:pPr rtl="1"/>
            <a:endParaRPr lang="fa-IR" sz="3800" b="1" dirty="0">
              <a:solidFill>
                <a:prstClr val="black"/>
              </a:solidFill>
              <a:latin typeface="Calibri Light" panose="020F0302020204030204"/>
              <a:ea typeface="+mj-ea"/>
              <a:cs typeface="B Nazanin" panose="00000400000000000000" pitchFamily="2" charset="-78"/>
            </a:endParaRPr>
          </a:p>
          <a:p>
            <a:pPr algn="l"/>
            <a:r>
              <a:rPr lang="fa-IR" sz="3200" b="1" i="0" u="none" strike="noStrike" baseline="0" dirty="0">
                <a:latin typeface="ProximaNova-Bold"/>
              </a:rPr>
              <a:t>    </a:t>
            </a:r>
            <a:r>
              <a:rPr lang="en-US" sz="3200" b="1" i="0" u="none" strike="noStrike" baseline="0" dirty="0">
                <a:latin typeface="ProximaNova-Bold"/>
              </a:rPr>
              <a:t>Software and Software</a:t>
            </a:r>
            <a:r>
              <a:rPr lang="fa-IR" sz="3200" b="1" i="0" u="none" strike="noStrike" baseline="0" dirty="0">
                <a:latin typeface="ProximaNova-Bold"/>
              </a:rPr>
              <a:t> </a:t>
            </a:r>
            <a:r>
              <a:rPr lang="en-US" sz="3200" b="1" i="0" u="none" strike="noStrike" baseline="0" dirty="0">
                <a:latin typeface="ProximaNova-Bold"/>
              </a:rPr>
              <a:t>Engineering</a:t>
            </a:r>
            <a:endParaRPr lang="en-US" sz="3200" dirty="0"/>
          </a:p>
        </p:txBody>
      </p:sp>
      <p:pic>
        <p:nvPicPr>
          <p:cNvPr id="5" name="Picture 4">
            <a:extLst>
              <a:ext uri="{FF2B5EF4-FFF2-40B4-BE49-F238E27FC236}">
                <a16:creationId xmlns:a16="http://schemas.microsoft.com/office/drawing/2014/main" id="{E08121E3-915F-4956-AE79-DCED4DB065F0}"/>
              </a:ext>
            </a:extLst>
          </p:cNvPr>
          <p:cNvPicPr>
            <a:picLocks noChangeAspect="1"/>
          </p:cNvPicPr>
          <p:nvPr/>
        </p:nvPicPr>
        <p:blipFill>
          <a:blip r:embed="rId2"/>
          <a:stretch>
            <a:fillRect/>
          </a:stretch>
        </p:blipFill>
        <p:spPr>
          <a:xfrm>
            <a:off x="207061" y="711000"/>
            <a:ext cx="4983830" cy="5760000"/>
          </a:xfrm>
          <a:prstGeom prst="rect">
            <a:avLst/>
          </a:prstGeom>
        </p:spPr>
      </p:pic>
    </p:spTree>
    <p:extLst>
      <p:ext uri="{BB962C8B-B14F-4D97-AF65-F5344CB8AC3E}">
        <p14:creationId xmlns:p14="http://schemas.microsoft.com/office/powerpoint/2010/main" val="5497981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186EB43-8D57-4C11-93B9-C92129754F40}"/>
              </a:ext>
            </a:extLst>
          </p:cNvPr>
          <p:cNvSpPr>
            <a:spLocks noGrp="1"/>
          </p:cNvSpPr>
          <p:nvPr>
            <p:ph idx="1"/>
          </p:nvPr>
        </p:nvSpPr>
        <p:spPr>
          <a:xfrm>
            <a:off x="384313" y="1524000"/>
            <a:ext cx="10969487" cy="4586702"/>
          </a:xfrm>
        </p:spPr>
        <p:txBody>
          <a:bodyPr>
            <a:noAutofit/>
          </a:bodyPr>
          <a:lstStyle/>
          <a:p>
            <a:pPr algn="r" rtl="1">
              <a:spcBef>
                <a:spcPts val="0"/>
              </a:spcBef>
              <a:spcAft>
                <a:spcPts val="500"/>
              </a:spcAft>
            </a:pPr>
            <a:endParaRPr lang="fa-IR" sz="2400" dirty="0">
              <a:latin typeface="Times New Roman" panose="02020603050405020304" pitchFamily="18" charset="0"/>
              <a:cs typeface="B Nazanin" panose="00000400000000000000" pitchFamily="2" charset="-78"/>
            </a:endParaRPr>
          </a:p>
          <a:p>
            <a:pPr algn="r" rtl="1">
              <a:spcBef>
                <a:spcPts val="0"/>
              </a:spcBef>
              <a:spcAft>
                <a:spcPts val="500"/>
              </a:spcAft>
            </a:pPr>
            <a:r>
              <a:rPr lang="fa-IR" sz="2400" b="0" i="0" u="none" strike="noStrike" dirty="0">
                <a:effectLst/>
                <a:latin typeface="Times New Roman" panose="02020603050405020304" pitchFamily="18" charset="0"/>
                <a:cs typeface="B Nazanin" panose="00000400000000000000" pitchFamily="2" charset="-78"/>
              </a:rPr>
              <a:t>پیشرفت های عالی در زمینه ی کارایی سخت افزار تغییرات بنیادی در معماری کامپیوتر، افزایش زیاد حافظه و ظرفیت ذخیره سازی و انواع دستگاههای ورودی و خروجی، همگی در پیچیده تر شدن سیستم های کامپیوتری سهیم بوده </a:t>
            </a:r>
            <a:r>
              <a:rPr lang="fa-IR" sz="2400" b="0" i="0" u="none" strike="noStrike" dirty="0" err="1">
                <a:effectLst/>
                <a:latin typeface="Times New Roman" panose="02020603050405020304" pitchFamily="18" charset="0"/>
                <a:cs typeface="B Nazanin" panose="00000400000000000000" pitchFamily="2" charset="-78"/>
              </a:rPr>
              <a:t>اند</a:t>
            </a:r>
            <a:r>
              <a:rPr lang="fa-IR" sz="2400" b="0" i="0" u="none" strike="noStrike" dirty="0">
                <a:effectLst/>
                <a:latin typeface="Times New Roman" panose="02020603050405020304" pitchFamily="18" charset="0"/>
                <a:cs typeface="B Nazanin" panose="00000400000000000000" pitchFamily="2" charset="-78"/>
              </a:rPr>
              <a:t>.</a:t>
            </a:r>
          </a:p>
          <a:p>
            <a:pPr algn="r" rtl="1">
              <a:spcBef>
                <a:spcPts val="0"/>
              </a:spcBef>
              <a:spcAft>
                <a:spcPts val="500"/>
              </a:spcAft>
            </a:pPr>
            <a:endParaRPr lang="fa-IR" sz="2400" dirty="0">
              <a:latin typeface="Times New Roman" panose="02020603050405020304" pitchFamily="18" charset="0"/>
              <a:cs typeface="B Nazanin" panose="00000400000000000000" pitchFamily="2" charset="-78"/>
            </a:endParaRPr>
          </a:p>
          <a:p>
            <a:pPr algn="r" rtl="1">
              <a:spcBef>
                <a:spcPts val="0"/>
              </a:spcBef>
              <a:spcAft>
                <a:spcPts val="500"/>
              </a:spcAft>
            </a:pPr>
            <a:r>
              <a:rPr lang="fa-IR" sz="2400" b="0" i="0" u="none" strike="noStrike" dirty="0">
                <a:effectLst/>
                <a:latin typeface="Times New Roman" panose="02020603050405020304" pitchFamily="18" charset="0"/>
                <a:cs typeface="B Nazanin" panose="00000400000000000000" pitchFamily="2" charset="-78"/>
              </a:rPr>
              <a:t>پیشرفتگی و پیچیدگی در صورت موفقیت یک سیستم، می تواند باعث حصول نتایج درخشان شود </a:t>
            </a:r>
          </a:p>
          <a:p>
            <a:pPr marL="0" indent="0" algn="r" rtl="1">
              <a:spcBef>
                <a:spcPts val="0"/>
              </a:spcBef>
              <a:spcAft>
                <a:spcPts val="500"/>
              </a:spcAft>
              <a:buNone/>
            </a:pPr>
            <a:r>
              <a:rPr lang="fa-IR" sz="2400" dirty="0">
                <a:latin typeface="Times New Roman" panose="02020603050405020304" pitchFamily="18" charset="0"/>
                <a:cs typeface="B Nazanin" panose="00000400000000000000" pitchFamily="2" charset="-78"/>
              </a:rPr>
              <a:t>  </a:t>
            </a:r>
            <a:r>
              <a:rPr lang="fa-IR" sz="2400" b="0" i="0" u="none" strike="noStrike" dirty="0">
                <a:effectLst/>
                <a:latin typeface="Times New Roman" panose="02020603050405020304" pitchFamily="18" charset="0"/>
                <a:cs typeface="B Nazanin" panose="00000400000000000000" pitchFamily="2" charset="-78"/>
              </a:rPr>
              <a:t>ولی برای کسانی که قرار است سیستمی پیچیده را بسازند مشکلات عظیمی به بار می آورد.</a:t>
            </a:r>
            <a:endParaRPr lang="en-US" sz="2400" dirty="0">
              <a:cs typeface="B Nazanin" panose="00000400000000000000" pitchFamily="2" charset="-78"/>
            </a:endParaRPr>
          </a:p>
        </p:txBody>
      </p:sp>
      <p:sp>
        <p:nvSpPr>
          <p:cNvPr id="10" name="Slide Number Placeholder 9">
            <a:extLst>
              <a:ext uri="{FF2B5EF4-FFF2-40B4-BE49-F238E27FC236}">
                <a16:creationId xmlns:a16="http://schemas.microsoft.com/office/drawing/2014/main" id="{678F0E1A-1904-463E-B9B2-CC8AB33E27AE}"/>
              </a:ext>
            </a:extLst>
          </p:cNvPr>
          <p:cNvSpPr>
            <a:spLocks noGrp="1"/>
          </p:cNvSpPr>
          <p:nvPr>
            <p:ph type="sldNum" sz="quarter" idx="12"/>
          </p:nvPr>
        </p:nvSpPr>
        <p:spPr/>
        <p:txBody>
          <a:bodyPr/>
          <a:lstStyle/>
          <a:p>
            <a:fld id="{0BD2414D-2E17-4FB4-9E5A-621CC69CA5AB}" type="slidenum">
              <a:rPr lang="en-US" smtClean="0"/>
              <a:t>10</a:t>
            </a:fld>
            <a:endParaRPr lang="en-US"/>
          </a:p>
        </p:txBody>
      </p:sp>
      <p:sp>
        <p:nvSpPr>
          <p:cNvPr id="9" name="Title 1">
            <a:extLst>
              <a:ext uri="{FF2B5EF4-FFF2-40B4-BE49-F238E27FC236}">
                <a16:creationId xmlns:a16="http://schemas.microsoft.com/office/drawing/2014/main" id="{2C3C8D8F-FD61-41F0-A437-B0FC4417CD00}"/>
              </a:ext>
            </a:extLst>
          </p:cNvPr>
          <p:cNvSpPr>
            <a:spLocks noGrp="1"/>
          </p:cNvSpPr>
          <p:nvPr>
            <p:ph type="title"/>
          </p:nvPr>
        </p:nvSpPr>
        <p:spPr>
          <a:xfrm>
            <a:off x="838200" y="365125"/>
            <a:ext cx="10515600" cy="1325563"/>
          </a:xfrm>
        </p:spPr>
        <p:txBody>
          <a:bodyPr>
            <a:normAutofit fontScale="90000"/>
          </a:bodyPr>
          <a:lstStyle/>
          <a:p>
            <a:pPr algn="r" rtl="1"/>
            <a:r>
              <a:rPr lang="fa-IR" sz="4000" dirty="0">
                <a:solidFill>
                  <a:schemeClr val="bg1">
                    <a:lumMod val="50000"/>
                  </a:schemeClr>
                </a:solidFill>
                <a:cs typeface="B Nazanin" panose="00000400000000000000" pitchFamily="2" charset="-78"/>
              </a:rPr>
              <a:t>1-1	ماهیت نرم افزار (ادامه)                               </a:t>
            </a:r>
            <a:r>
              <a:rPr kumimoji="0" lang="fa-IR" sz="2000" i="0" u="none" strike="noStrike" kern="1200" cap="none" spc="0" normalizeH="0" baseline="0" noProof="0" dirty="0">
                <a:ln>
                  <a:noFill/>
                </a:ln>
                <a:solidFill>
                  <a:schemeClr val="bg1">
                    <a:lumMod val="50000"/>
                  </a:schemeClr>
                </a:solidFill>
                <a:effectLst/>
                <a:uLnTx/>
                <a:uFillTx/>
                <a:latin typeface="Calibri Light" panose="020F0302020204030204"/>
                <a:ea typeface="+mj-ea"/>
                <a:cs typeface="B Nazanin" panose="00000400000000000000" pitchFamily="2" charset="-78"/>
              </a:rPr>
              <a:t>فصل اول- نرم افزار و مهندسی نرم افزار</a:t>
            </a:r>
            <a:br>
              <a:rPr lang="fa-IR" sz="4000" dirty="0">
                <a:cs typeface="B Nazanin" panose="00000400000000000000" pitchFamily="2" charset="-78"/>
              </a:rPr>
            </a:br>
            <a:endParaRPr lang="en-US" sz="4000" dirty="0">
              <a:cs typeface="B Nazanin" panose="00000400000000000000" pitchFamily="2" charset="-78"/>
            </a:endParaRPr>
          </a:p>
        </p:txBody>
      </p:sp>
    </p:spTree>
    <p:extLst>
      <p:ext uri="{BB962C8B-B14F-4D97-AF65-F5344CB8AC3E}">
        <p14:creationId xmlns:p14="http://schemas.microsoft.com/office/powerpoint/2010/main" val="33531080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186EB43-8D57-4C11-93B9-C92129754F40}"/>
              </a:ext>
            </a:extLst>
          </p:cNvPr>
          <p:cNvSpPr>
            <a:spLocks noGrp="1"/>
          </p:cNvSpPr>
          <p:nvPr>
            <p:ph idx="1"/>
          </p:nvPr>
        </p:nvSpPr>
        <p:spPr>
          <a:xfrm>
            <a:off x="106018" y="1135649"/>
            <a:ext cx="10876722" cy="4586702"/>
          </a:xfrm>
        </p:spPr>
        <p:txBody>
          <a:bodyPr>
            <a:noAutofit/>
          </a:bodyPr>
          <a:lstStyle/>
          <a:p>
            <a:pPr marL="0" indent="0" algn="r" rtl="1">
              <a:lnSpc>
                <a:spcPct val="100000"/>
              </a:lnSpc>
              <a:buNone/>
            </a:pPr>
            <a:r>
              <a:rPr lang="fa-IR" sz="2600" b="1" i="0" u="none" strike="noStrike" dirty="0">
                <a:effectLst/>
                <a:latin typeface="Times New Roman" panose="02020603050405020304" pitchFamily="18" charset="0"/>
                <a:cs typeface="B Nazanin" panose="00000400000000000000" pitchFamily="2" charset="-78"/>
              </a:rPr>
              <a:t> تعریف نرم افزار </a:t>
            </a:r>
            <a:endParaRPr lang="fa-IR" sz="2600" b="1" dirty="0">
              <a:latin typeface="Times New Roman" panose="02020603050405020304" pitchFamily="18" charset="0"/>
              <a:cs typeface="B Nazanin" panose="00000400000000000000" pitchFamily="2" charset="-78"/>
            </a:endParaRPr>
          </a:p>
          <a:p>
            <a:pPr algn="r" rtl="1">
              <a:spcBef>
                <a:spcPts val="0"/>
              </a:spcBef>
              <a:spcAft>
                <a:spcPts val="500"/>
              </a:spcAft>
            </a:pPr>
            <a:r>
              <a:rPr lang="fa-IR" sz="2400" b="0" i="0" u="none" strike="noStrike" dirty="0">
                <a:effectLst/>
                <a:latin typeface="Times New Roman" panose="02020603050405020304" pitchFamily="18" charset="0"/>
                <a:cs typeface="B Nazanin" panose="00000400000000000000" pitchFamily="2" charset="-78"/>
              </a:rPr>
              <a:t>نرم افزار عبارت است از</a:t>
            </a:r>
            <a:endParaRPr lang="en-US" sz="2400" b="0" i="0" u="none" strike="noStrike" dirty="0">
              <a:effectLst/>
              <a:latin typeface="Times New Roman" panose="02020603050405020304" pitchFamily="18" charset="0"/>
              <a:cs typeface="B Nazanin" panose="00000400000000000000" pitchFamily="2" charset="-78"/>
            </a:endParaRPr>
          </a:p>
          <a:p>
            <a:pPr marL="457200" indent="-457200" algn="r" rtl="1">
              <a:spcBef>
                <a:spcPts val="0"/>
              </a:spcBef>
              <a:spcAft>
                <a:spcPts val="500"/>
              </a:spcAft>
              <a:buAutoNum type="arabicParenBoth"/>
            </a:pPr>
            <a:r>
              <a:rPr lang="fa-IR" sz="2400" b="0" i="0" u="none" strike="noStrike" dirty="0" err="1">
                <a:effectLst/>
                <a:latin typeface="Times New Roman" panose="02020603050405020304" pitchFamily="18" charset="0"/>
                <a:cs typeface="B Nazanin" panose="00000400000000000000" pitchFamily="2" charset="-78"/>
              </a:rPr>
              <a:t>دستورالعملهایی</a:t>
            </a:r>
            <a:r>
              <a:rPr lang="fa-IR" sz="2400" b="0" i="0" u="none" strike="noStrike" dirty="0">
                <a:effectLst/>
                <a:latin typeface="Times New Roman" panose="02020603050405020304" pitchFamily="18" charset="0"/>
                <a:cs typeface="B Nazanin" panose="00000400000000000000" pitchFamily="2" charset="-78"/>
              </a:rPr>
              <a:t> (برنامه های کامپیوتری) </a:t>
            </a:r>
            <a:r>
              <a:rPr lang="en-US" sz="2400" b="0" i="0" u="none" strike="noStrike" dirty="0">
                <a:effectLst/>
                <a:latin typeface="Times New Roman" panose="02020603050405020304" pitchFamily="18" charset="0"/>
                <a:cs typeface="B Nazanin" panose="00000400000000000000" pitchFamily="2" charset="-78"/>
              </a:rPr>
              <a:t>Instructions</a:t>
            </a:r>
            <a:endParaRPr lang="fa-IR" sz="2400" b="0" i="0" u="none" strike="noStrike" dirty="0">
              <a:effectLst/>
              <a:latin typeface="Times New Roman" panose="02020603050405020304" pitchFamily="18" charset="0"/>
              <a:cs typeface="B Nazanin" panose="00000400000000000000" pitchFamily="2" charset="-78"/>
            </a:endParaRPr>
          </a:p>
          <a:p>
            <a:pPr marL="0" indent="0" algn="r" rtl="1">
              <a:spcBef>
                <a:spcPts val="0"/>
              </a:spcBef>
              <a:spcAft>
                <a:spcPts val="500"/>
              </a:spcAft>
              <a:buNone/>
            </a:pPr>
            <a:r>
              <a:rPr lang="fa-IR" sz="2400" b="0" i="0" u="none" strike="noStrike" dirty="0">
                <a:effectLst/>
                <a:latin typeface="Times New Roman" panose="02020603050405020304" pitchFamily="18" charset="0"/>
                <a:cs typeface="B Nazanin" panose="00000400000000000000" pitchFamily="2" charset="-78"/>
              </a:rPr>
              <a:t> که هنگام اجرا</a:t>
            </a:r>
            <a:r>
              <a:rPr lang="fa-IR" sz="2400" dirty="0">
                <a:latin typeface="Times New Roman" panose="02020603050405020304" pitchFamily="18" charset="0"/>
                <a:cs typeface="B Nazanin" panose="00000400000000000000" pitchFamily="2" charset="-78"/>
              </a:rPr>
              <a:t>،</a:t>
            </a:r>
            <a:r>
              <a:rPr lang="fa-IR" sz="2400" b="0" i="0" u="none" strike="noStrike" dirty="0">
                <a:effectLst/>
                <a:latin typeface="Times New Roman" panose="02020603050405020304" pitchFamily="18" charset="0"/>
                <a:cs typeface="B Nazanin" panose="00000400000000000000" pitchFamily="2" charset="-78"/>
              </a:rPr>
              <a:t> ویژگی ها، عملکرد و کارایی مطلوب را فراهم میسازند  </a:t>
            </a:r>
            <a:endParaRPr lang="en-US" sz="2400" b="0" i="0" u="none" strike="noStrike" dirty="0">
              <a:effectLst/>
              <a:latin typeface="Times New Roman" panose="02020603050405020304" pitchFamily="18" charset="0"/>
              <a:cs typeface="B Nazanin" panose="00000400000000000000" pitchFamily="2" charset="-78"/>
            </a:endParaRPr>
          </a:p>
          <a:p>
            <a:pPr marL="0" indent="0" algn="r" rtl="1">
              <a:spcBef>
                <a:spcPts val="0"/>
              </a:spcBef>
              <a:spcAft>
                <a:spcPts val="500"/>
              </a:spcAft>
              <a:buNone/>
            </a:pPr>
            <a:r>
              <a:rPr lang="fa-IR" sz="2400" b="0" i="0" u="none" strike="noStrike" dirty="0">
                <a:effectLst/>
                <a:latin typeface="Times New Roman" panose="02020603050405020304" pitchFamily="18" charset="0"/>
                <a:cs typeface="B Nazanin" panose="00000400000000000000" pitchFamily="2" charset="-78"/>
              </a:rPr>
              <a:t>(۲) ساختمان داده </a:t>
            </a:r>
            <a:r>
              <a:rPr lang="fa-IR" sz="2400" b="0" i="0" u="none" strike="noStrike" dirty="0" err="1">
                <a:effectLst/>
                <a:latin typeface="Times New Roman" panose="02020603050405020304" pitchFamily="18" charset="0"/>
                <a:cs typeface="B Nazanin" panose="00000400000000000000" pitchFamily="2" charset="-78"/>
              </a:rPr>
              <a:t>هایی</a:t>
            </a:r>
            <a:r>
              <a:rPr lang="en-US" sz="2400" b="0" i="0" u="none" strike="noStrike" dirty="0">
                <a:effectLst/>
                <a:latin typeface="Times New Roman" panose="02020603050405020304" pitchFamily="18" charset="0"/>
                <a:cs typeface="B Nazanin" panose="00000400000000000000" pitchFamily="2" charset="-78"/>
              </a:rPr>
              <a:t> Data Structures </a:t>
            </a:r>
          </a:p>
          <a:p>
            <a:pPr marL="0" indent="0" algn="r" rtl="1">
              <a:spcBef>
                <a:spcPts val="0"/>
              </a:spcBef>
              <a:spcAft>
                <a:spcPts val="500"/>
              </a:spcAft>
              <a:buNone/>
            </a:pPr>
            <a:r>
              <a:rPr lang="fa-IR" sz="2400" b="0" i="0" u="none" strike="noStrike" dirty="0">
                <a:effectLst/>
                <a:latin typeface="Times New Roman" panose="02020603050405020304" pitchFamily="18" charset="0"/>
                <a:cs typeface="B Nazanin" panose="00000400000000000000" pitchFamily="2" charset="-78"/>
              </a:rPr>
              <a:t> که برنامه ها را قادر به پردازش مناسب داده ها میکنند </a:t>
            </a:r>
          </a:p>
          <a:p>
            <a:pPr marL="0" indent="0" algn="r" rtl="1">
              <a:spcBef>
                <a:spcPts val="0"/>
              </a:spcBef>
              <a:spcAft>
                <a:spcPts val="500"/>
              </a:spcAft>
              <a:buNone/>
            </a:pPr>
            <a:r>
              <a:rPr lang="fa-IR" sz="2400" b="0" i="0" u="none" strike="noStrike" dirty="0">
                <a:effectLst/>
                <a:latin typeface="Times New Roman" panose="02020603050405020304" pitchFamily="18" charset="0"/>
                <a:cs typeface="B Nazanin" panose="00000400000000000000" pitchFamily="2" charset="-78"/>
              </a:rPr>
              <a:t>(۳) اطلاعات توصیفی </a:t>
            </a:r>
            <a:r>
              <a:rPr lang="en-US" sz="2400" b="0" i="0" u="none" strike="noStrike" dirty="0">
                <a:effectLst/>
                <a:latin typeface="Times New Roman" panose="02020603050405020304" pitchFamily="18" charset="0"/>
                <a:cs typeface="B Nazanin" panose="00000400000000000000" pitchFamily="2" charset="-78"/>
              </a:rPr>
              <a:t>Descriptive Information</a:t>
            </a:r>
          </a:p>
          <a:p>
            <a:pPr marL="0" indent="0" algn="r" rtl="1">
              <a:spcBef>
                <a:spcPts val="0"/>
              </a:spcBef>
              <a:spcAft>
                <a:spcPts val="500"/>
              </a:spcAft>
              <a:buNone/>
            </a:pPr>
            <a:r>
              <a:rPr lang="fa-IR" sz="2400" b="0" i="0" u="none" strike="noStrike" dirty="0">
                <a:effectLst/>
                <a:latin typeface="Times New Roman" panose="02020603050405020304" pitchFamily="18" charset="0"/>
                <a:cs typeface="B Nazanin" panose="00000400000000000000" pitchFamily="2" charset="-78"/>
              </a:rPr>
              <a:t>در هر دو قالب کپی سخت و مجازی، که عملکرد و استفاده از برنامه ها را شرح میدهند.</a:t>
            </a:r>
            <a:endParaRPr lang="fa-IR" sz="2400" b="0" dirty="0">
              <a:effectLst/>
              <a:cs typeface="B Nazanin" panose="00000400000000000000" pitchFamily="2" charset="-78"/>
            </a:endParaRPr>
          </a:p>
          <a:p>
            <a:pPr marL="0" indent="0" algn="r" rtl="1">
              <a:spcBef>
                <a:spcPts val="0"/>
              </a:spcBef>
              <a:spcAft>
                <a:spcPts val="500"/>
              </a:spcAft>
              <a:buNone/>
            </a:pPr>
            <a:endParaRPr lang="fa-IR" sz="2400" dirty="0">
              <a:cs typeface="B Nazanin" panose="00000400000000000000" pitchFamily="2" charset="-78"/>
            </a:endParaRPr>
          </a:p>
          <a:p>
            <a:pPr marL="0" indent="0" algn="r" rtl="1">
              <a:spcBef>
                <a:spcPts val="0"/>
              </a:spcBef>
              <a:spcAft>
                <a:spcPts val="500"/>
              </a:spcAft>
              <a:buNone/>
            </a:pPr>
            <a:br>
              <a:rPr lang="fa-IR" sz="2400" dirty="0">
                <a:cs typeface="B Nazanin" panose="00000400000000000000" pitchFamily="2" charset="-78"/>
              </a:rPr>
            </a:br>
            <a:r>
              <a:rPr lang="fa-IR" sz="2400" b="0" i="0" u="none" strike="noStrike" dirty="0">
                <a:effectLst/>
                <a:latin typeface="Times New Roman" panose="02020603050405020304" pitchFamily="18" charset="0"/>
                <a:cs typeface="B Nazanin" panose="00000400000000000000" pitchFamily="2" charset="-78"/>
              </a:rPr>
              <a:t>نرم افزار بیشتر یک عنصر منطقی است تا یک عنصر سیستمی فیزیکی</a:t>
            </a:r>
          </a:p>
          <a:p>
            <a:pPr marL="0" indent="0" algn="r" rtl="1">
              <a:spcBef>
                <a:spcPts val="0"/>
              </a:spcBef>
              <a:spcAft>
                <a:spcPts val="500"/>
              </a:spcAft>
              <a:buNone/>
            </a:pPr>
            <a:r>
              <a:rPr lang="fa-IR" sz="2400" b="0" i="0" u="none" strike="noStrike" dirty="0">
                <a:effectLst/>
                <a:latin typeface="Times New Roman" panose="02020603050405020304" pitchFamily="18" charset="0"/>
                <a:cs typeface="B Nazanin" panose="00000400000000000000" pitchFamily="2" charset="-78"/>
              </a:rPr>
              <a:t>بنابراین نرم افزار دارای خصوصیاتی است که تفاوت چشمگیری با سخت افزار دارد</a:t>
            </a:r>
          </a:p>
          <a:p>
            <a:pPr marL="0" indent="0" algn="r" rtl="1">
              <a:spcBef>
                <a:spcPts val="0"/>
              </a:spcBef>
              <a:spcAft>
                <a:spcPts val="500"/>
              </a:spcAft>
              <a:buNone/>
            </a:pPr>
            <a:r>
              <a:rPr lang="fa-IR" sz="2400" b="0" i="0" u="none" strike="noStrike" dirty="0">
                <a:effectLst/>
                <a:latin typeface="Times New Roman" panose="02020603050405020304" pitchFamily="18" charset="0"/>
                <a:cs typeface="B Nazanin" panose="00000400000000000000" pitchFamily="2" charset="-78"/>
              </a:rPr>
              <a:t> نرم افزار فرسوده نمیشود.</a:t>
            </a:r>
            <a:br>
              <a:rPr lang="fa-IR" sz="2400" dirty="0">
                <a:cs typeface="B Nazanin" panose="00000400000000000000" pitchFamily="2" charset="-78"/>
              </a:rPr>
            </a:br>
            <a:endParaRPr lang="en-US" sz="2400" dirty="0">
              <a:cs typeface="B Nazanin" panose="00000400000000000000" pitchFamily="2" charset="-78"/>
            </a:endParaRPr>
          </a:p>
        </p:txBody>
      </p:sp>
      <p:sp>
        <p:nvSpPr>
          <p:cNvPr id="7" name="Title 1">
            <a:extLst>
              <a:ext uri="{FF2B5EF4-FFF2-40B4-BE49-F238E27FC236}">
                <a16:creationId xmlns:a16="http://schemas.microsoft.com/office/drawing/2014/main" id="{85525F33-F7BB-4E2E-BF96-A81279D5E65E}"/>
              </a:ext>
            </a:extLst>
          </p:cNvPr>
          <p:cNvSpPr>
            <a:spLocks noGrp="1"/>
          </p:cNvSpPr>
          <p:nvPr>
            <p:ph type="title"/>
          </p:nvPr>
        </p:nvSpPr>
        <p:spPr>
          <a:xfrm>
            <a:off x="838200" y="217038"/>
            <a:ext cx="10515600" cy="1325563"/>
          </a:xfrm>
        </p:spPr>
        <p:txBody>
          <a:bodyPr>
            <a:normAutofit fontScale="90000"/>
          </a:bodyPr>
          <a:lstStyle/>
          <a:p>
            <a:pPr algn="r" rtl="1"/>
            <a:r>
              <a:rPr lang="fa-IR" sz="4000" dirty="0">
                <a:solidFill>
                  <a:schemeClr val="bg1">
                    <a:lumMod val="50000"/>
                  </a:schemeClr>
                </a:solidFill>
                <a:cs typeface="B Nazanin" panose="00000400000000000000" pitchFamily="2" charset="-78"/>
              </a:rPr>
              <a:t>1-1	ماهیت نرم افزار (ادامه)                               </a:t>
            </a:r>
            <a:r>
              <a:rPr kumimoji="0" lang="fa-IR" sz="2000" i="0" u="none" strike="noStrike" kern="1200" cap="none" spc="0" normalizeH="0" baseline="0" noProof="0" dirty="0">
                <a:ln>
                  <a:noFill/>
                </a:ln>
                <a:solidFill>
                  <a:schemeClr val="bg1">
                    <a:lumMod val="50000"/>
                  </a:schemeClr>
                </a:solidFill>
                <a:effectLst/>
                <a:uLnTx/>
                <a:uFillTx/>
                <a:latin typeface="Calibri Light" panose="020F0302020204030204"/>
                <a:ea typeface="+mj-ea"/>
                <a:cs typeface="B Nazanin" panose="00000400000000000000" pitchFamily="2" charset="-78"/>
              </a:rPr>
              <a:t>فصل اول- نرم افزار و مهندسی نرم افزار</a:t>
            </a:r>
            <a:br>
              <a:rPr lang="fa-IR" sz="4000" dirty="0">
                <a:cs typeface="B Nazanin" panose="00000400000000000000" pitchFamily="2" charset="-78"/>
              </a:rPr>
            </a:br>
            <a:endParaRPr lang="en-US" sz="4000" dirty="0">
              <a:cs typeface="B Nazanin" panose="00000400000000000000" pitchFamily="2" charset="-78"/>
            </a:endParaRPr>
          </a:p>
        </p:txBody>
      </p:sp>
      <p:sp>
        <p:nvSpPr>
          <p:cNvPr id="5" name="Slide Number Placeholder 4">
            <a:extLst>
              <a:ext uri="{FF2B5EF4-FFF2-40B4-BE49-F238E27FC236}">
                <a16:creationId xmlns:a16="http://schemas.microsoft.com/office/drawing/2014/main" id="{C184A8E9-D338-4EEC-8201-18C3CB98FD17}"/>
              </a:ext>
            </a:extLst>
          </p:cNvPr>
          <p:cNvSpPr>
            <a:spLocks noGrp="1"/>
          </p:cNvSpPr>
          <p:nvPr>
            <p:ph type="sldNum" sz="quarter" idx="12"/>
          </p:nvPr>
        </p:nvSpPr>
        <p:spPr/>
        <p:txBody>
          <a:bodyPr/>
          <a:lstStyle/>
          <a:p>
            <a:fld id="{0BD2414D-2E17-4FB4-9E5A-621CC69CA5AB}" type="slidenum">
              <a:rPr lang="en-US" smtClean="0"/>
              <a:t>11</a:t>
            </a:fld>
            <a:endParaRPr lang="en-US"/>
          </a:p>
        </p:txBody>
      </p:sp>
    </p:spTree>
    <p:extLst>
      <p:ext uri="{BB962C8B-B14F-4D97-AF65-F5344CB8AC3E}">
        <p14:creationId xmlns:p14="http://schemas.microsoft.com/office/powerpoint/2010/main" val="6030514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a:extLst>
              <a:ext uri="{FF2B5EF4-FFF2-40B4-BE49-F238E27FC236}">
                <a16:creationId xmlns:a16="http://schemas.microsoft.com/office/drawing/2014/main" id="{F4EB2194-BF5B-4885-A12E-36F7FEAB5546}"/>
              </a:ext>
            </a:extLst>
          </p:cNvPr>
          <p:cNvPicPr>
            <a:picLocks noGrp="1" noChangeAspect="1"/>
          </p:cNvPicPr>
          <p:nvPr>
            <p:ph idx="1"/>
          </p:nvPr>
        </p:nvPicPr>
        <p:blipFill>
          <a:blip r:embed="rId2"/>
          <a:stretch>
            <a:fillRect/>
          </a:stretch>
        </p:blipFill>
        <p:spPr>
          <a:xfrm>
            <a:off x="1698025" y="1325835"/>
            <a:ext cx="8019132" cy="4351338"/>
          </a:xfrm>
        </p:spPr>
      </p:pic>
      <p:sp>
        <p:nvSpPr>
          <p:cNvPr id="4" name="Slide Number Placeholder 3">
            <a:extLst>
              <a:ext uri="{FF2B5EF4-FFF2-40B4-BE49-F238E27FC236}">
                <a16:creationId xmlns:a16="http://schemas.microsoft.com/office/drawing/2014/main" id="{BBB0D45E-3ECC-4714-A229-78F84F6733BF}"/>
              </a:ext>
            </a:extLst>
          </p:cNvPr>
          <p:cNvSpPr>
            <a:spLocks noGrp="1"/>
          </p:cNvSpPr>
          <p:nvPr>
            <p:ph type="sldNum" sz="quarter" idx="12"/>
          </p:nvPr>
        </p:nvSpPr>
        <p:spPr/>
        <p:txBody>
          <a:bodyPr/>
          <a:lstStyle/>
          <a:p>
            <a:fld id="{0BD2414D-2E17-4FB4-9E5A-621CC69CA5AB}" type="slidenum">
              <a:rPr lang="en-US" smtClean="0"/>
              <a:t>12</a:t>
            </a:fld>
            <a:endParaRPr lang="en-US"/>
          </a:p>
        </p:txBody>
      </p:sp>
      <p:sp>
        <p:nvSpPr>
          <p:cNvPr id="5" name="Title 1">
            <a:extLst>
              <a:ext uri="{FF2B5EF4-FFF2-40B4-BE49-F238E27FC236}">
                <a16:creationId xmlns:a16="http://schemas.microsoft.com/office/drawing/2014/main" id="{84A7903A-B9C5-4D37-9D05-600C68F5C759}"/>
              </a:ext>
            </a:extLst>
          </p:cNvPr>
          <p:cNvSpPr>
            <a:spLocks noGrp="1"/>
          </p:cNvSpPr>
          <p:nvPr>
            <p:ph type="title"/>
          </p:nvPr>
        </p:nvSpPr>
        <p:spPr>
          <a:xfrm>
            <a:off x="838200" y="365125"/>
            <a:ext cx="10515600" cy="1325563"/>
          </a:xfrm>
        </p:spPr>
        <p:txBody>
          <a:bodyPr>
            <a:normAutofit fontScale="90000"/>
          </a:bodyPr>
          <a:lstStyle/>
          <a:p>
            <a:pPr algn="r" rtl="1"/>
            <a:r>
              <a:rPr lang="fa-IR" sz="4000" dirty="0">
                <a:solidFill>
                  <a:schemeClr val="bg1">
                    <a:lumMod val="50000"/>
                  </a:schemeClr>
                </a:solidFill>
                <a:cs typeface="B Nazanin" panose="00000400000000000000" pitchFamily="2" charset="-78"/>
              </a:rPr>
              <a:t>1-1	ماهیت نرم افزار (ادامه)                               </a:t>
            </a:r>
            <a:r>
              <a:rPr kumimoji="0" lang="fa-IR" sz="2000" i="0" u="none" strike="noStrike" kern="1200" cap="none" spc="0" normalizeH="0" baseline="0" noProof="0" dirty="0">
                <a:ln>
                  <a:noFill/>
                </a:ln>
                <a:solidFill>
                  <a:schemeClr val="bg1">
                    <a:lumMod val="50000"/>
                  </a:schemeClr>
                </a:solidFill>
                <a:effectLst/>
                <a:uLnTx/>
                <a:uFillTx/>
                <a:latin typeface="Calibri Light" panose="020F0302020204030204"/>
                <a:ea typeface="+mj-ea"/>
                <a:cs typeface="B Nazanin" panose="00000400000000000000" pitchFamily="2" charset="-78"/>
              </a:rPr>
              <a:t>فصل اول- نرم افزار و مهندسی نرم افزار</a:t>
            </a:r>
            <a:br>
              <a:rPr lang="fa-IR" sz="4000" dirty="0">
                <a:cs typeface="B Nazanin" panose="00000400000000000000" pitchFamily="2" charset="-78"/>
              </a:rPr>
            </a:br>
            <a:endParaRPr lang="en-US" sz="4000" dirty="0">
              <a:cs typeface="B Nazanin" panose="00000400000000000000" pitchFamily="2" charset="-78"/>
            </a:endParaRPr>
          </a:p>
        </p:txBody>
      </p:sp>
      <p:sp>
        <p:nvSpPr>
          <p:cNvPr id="7" name="TextBox 6">
            <a:extLst>
              <a:ext uri="{FF2B5EF4-FFF2-40B4-BE49-F238E27FC236}">
                <a16:creationId xmlns:a16="http://schemas.microsoft.com/office/drawing/2014/main" id="{B9972785-5E69-49A6-8004-1D4240534E6C}"/>
              </a:ext>
            </a:extLst>
          </p:cNvPr>
          <p:cNvSpPr txBox="1"/>
          <p:nvPr/>
        </p:nvSpPr>
        <p:spPr>
          <a:xfrm>
            <a:off x="3048000" y="5785929"/>
            <a:ext cx="6096000" cy="461665"/>
          </a:xfrm>
          <a:prstGeom prst="rect">
            <a:avLst/>
          </a:prstGeom>
          <a:noFill/>
        </p:spPr>
        <p:txBody>
          <a:bodyPr wrap="square">
            <a:spAutoFit/>
          </a:bodyPr>
          <a:lstStyle/>
          <a:p>
            <a:pPr algn="r" rtl="1"/>
            <a:r>
              <a:rPr lang="fa-IR" sz="2400" i="0" u="none" strike="noStrike" dirty="0">
                <a:effectLst/>
                <a:latin typeface="Times New Roman" panose="02020603050405020304" pitchFamily="18" charset="0"/>
                <a:cs typeface="B Nazanin" panose="00000400000000000000" pitchFamily="2" charset="-78"/>
              </a:rPr>
              <a:t>شکل ۱-۱ منحنی خرابی برای </a:t>
            </a:r>
            <a:r>
              <a:rPr lang="fa-IR" sz="2400" b="1" i="0" u="none" strike="noStrike" dirty="0">
                <a:effectLst/>
                <a:latin typeface="Times New Roman" panose="02020603050405020304" pitchFamily="18" charset="0"/>
                <a:cs typeface="B Nazanin" panose="00000400000000000000" pitchFamily="2" charset="-78"/>
              </a:rPr>
              <a:t>سخت افزار</a:t>
            </a:r>
          </a:p>
        </p:txBody>
      </p:sp>
    </p:spTree>
    <p:extLst>
      <p:ext uri="{BB962C8B-B14F-4D97-AF65-F5344CB8AC3E}">
        <p14:creationId xmlns:p14="http://schemas.microsoft.com/office/powerpoint/2010/main" val="10949764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186EB43-8D57-4C11-93B9-C92129754F40}"/>
              </a:ext>
            </a:extLst>
          </p:cNvPr>
          <p:cNvSpPr>
            <a:spLocks noGrp="1"/>
          </p:cNvSpPr>
          <p:nvPr>
            <p:ph idx="1"/>
          </p:nvPr>
        </p:nvSpPr>
        <p:spPr>
          <a:xfrm>
            <a:off x="371061" y="1542601"/>
            <a:ext cx="10876722" cy="4586702"/>
          </a:xfrm>
        </p:spPr>
        <p:txBody>
          <a:bodyPr>
            <a:noAutofit/>
          </a:bodyPr>
          <a:lstStyle/>
          <a:p>
            <a:pPr marL="0" indent="0" algn="r" rtl="1">
              <a:lnSpc>
                <a:spcPct val="100000"/>
              </a:lnSpc>
              <a:buNone/>
            </a:pPr>
            <a:r>
              <a:rPr lang="fa-IR" sz="2400" i="0" u="none" strike="noStrike" dirty="0">
                <a:effectLst/>
                <a:latin typeface="Times New Roman" panose="02020603050405020304" pitchFamily="18" charset="0"/>
                <a:cs typeface="B Nazanin" panose="00000400000000000000" pitchFamily="2" charset="-78"/>
              </a:rPr>
              <a:t>منحنی خرابی برای </a:t>
            </a:r>
            <a:r>
              <a:rPr lang="fa-IR" sz="2400" b="1" i="0" u="none" strike="noStrike" dirty="0">
                <a:effectLst/>
                <a:latin typeface="Times New Roman" panose="02020603050405020304" pitchFamily="18" charset="0"/>
                <a:cs typeface="B Nazanin" panose="00000400000000000000" pitchFamily="2" charset="-78"/>
              </a:rPr>
              <a:t>سخت افزار</a:t>
            </a:r>
          </a:p>
          <a:p>
            <a:pPr marL="0" indent="0" algn="r" rtl="1">
              <a:lnSpc>
                <a:spcPct val="100000"/>
              </a:lnSpc>
              <a:buNone/>
            </a:pPr>
            <a:r>
              <a:rPr lang="fa-IR" sz="2400" b="0" i="0" u="none" strike="noStrike" dirty="0">
                <a:effectLst/>
                <a:latin typeface="Times New Roman" panose="02020603050405020304" pitchFamily="18" charset="0"/>
                <a:cs typeface="B Nazanin" panose="00000400000000000000" pitchFamily="2" charset="-78"/>
              </a:rPr>
              <a:t> </a:t>
            </a:r>
          </a:p>
          <a:p>
            <a:pPr algn="r" rtl="1">
              <a:spcBef>
                <a:spcPts val="0"/>
              </a:spcBef>
              <a:spcAft>
                <a:spcPts val="500"/>
              </a:spcAft>
            </a:pPr>
            <a:r>
              <a:rPr lang="fa-IR" sz="2400" b="0" i="0" u="none" strike="noStrike" dirty="0">
                <a:effectLst/>
                <a:latin typeface="Times New Roman" panose="02020603050405020304" pitchFamily="18" charset="0"/>
                <a:cs typeface="B Nazanin" panose="00000400000000000000" pitchFamily="2" charset="-78"/>
              </a:rPr>
              <a:t>سخت افزار آهنگ خرابی نسبتاً شدیدی در ابتدای عمر خود نشان میدهد</a:t>
            </a:r>
          </a:p>
          <a:p>
            <a:pPr algn="r" rtl="1">
              <a:spcBef>
                <a:spcPts val="0"/>
              </a:spcBef>
              <a:spcAft>
                <a:spcPts val="500"/>
              </a:spcAft>
            </a:pPr>
            <a:r>
              <a:rPr lang="fa-IR" sz="2400" b="0" i="0" u="none" strike="noStrike" dirty="0">
                <a:effectLst/>
                <a:latin typeface="Times New Roman" panose="02020603050405020304" pitchFamily="18" charset="0"/>
                <a:cs typeface="B Nazanin" panose="00000400000000000000" pitchFamily="2" charset="-78"/>
              </a:rPr>
              <a:t> این خرابی ها را غالباً میتوان به </a:t>
            </a:r>
            <a:r>
              <a:rPr lang="fa-IR" sz="2400" b="1" i="0" u="none" strike="noStrike" dirty="0">
                <a:effectLst/>
                <a:latin typeface="Times New Roman" panose="02020603050405020304" pitchFamily="18" charset="0"/>
                <a:cs typeface="B Nazanin" panose="00000400000000000000" pitchFamily="2" charset="-78"/>
              </a:rPr>
              <a:t>عیب های طراحی و تولید </a:t>
            </a:r>
            <a:r>
              <a:rPr lang="fa-IR" sz="2400" b="0" i="0" u="none" strike="noStrike" dirty="0">
                <a:effectLst/>
                <a:latin typeface="Times New Roman" panose="02020603050405020304" pitchFamily="18" charset="0"/>
                <a:cs typeface="B Nazanin" panose="00000400000000000000" pitchFamily="2" charset="-78"/>
              </a:rPr>
              <a:t>نسبت داد؛</a:t>
            </a:r>
          </a:p>
          <a:p>
            <a:pPr algn="r" rtl="1">
              <a:spcBef>
                <a:spcPts val="0"/>
              </a:spcBef>
              <a:spcAft>
                <a:spcPts val="500"/>
              </a:spcAft>
            </a:pPr>
            <a:r>
              <a:rPr lang="fa-IR" sz="2400" b="0" i="0" u="none" strike="noStrike" dirty="0">
                <a:effectLst/>
                <a:latin typeface="Times New Roman" panose="02020603050405020304" pitchFamily="18" charset="0"/>
                <a:cs typeface="B Nazanin" panose="00000400000000000000" pitchFamily="2" charset="-78"/>
              </a:rPr>
              <a:t> این عیبها </a:t>
            </a:r>
            <a:r>
              <a:rPr lang="fa-IR" sz="2400" b="0" i="0" u="none" strike="noStrike" dirty="0" err="1">
                <a:effectLst/>
                <a:latin typeface="Times New Roman" panose="02020603050405020304" pitchFamily="18" charset="0"/>
                <a:cs typeface="B Nazanin" panose="00000400000000000000" pitchFamily="2" charset="-78"/>
              </a:rPr>
              <a:t>تصحيح</a:t>
            </a:r>
            <a:r>
              <a:rPr lang="fa-IR" sz="2400" b="0" i="0" u="none" strike="noStrike" dirty="0">
                <a:effectLst/>
                <a:latin typeface="Times New Roman" panose="02020603050405020304" pitchFamily="18" charset="0"/>
                <a:cs typeface="B Nazanin" panose="00000400000000000000" pitchFamily="2" charset="-78"/>
              </a:rPr>
              <a:t> میشوند و آهنگ خرابی برای یک دوره زمانی به مقداری ثابت نزول میکند </a:t>
            </a:r>
          </a:p>
          <a:p>
            <a:pPr algn="r" rtl="1">
              <a:spcBef>
                <a:spcPts val="0"/>
              </a:spcBef>
              <a:spcAft>
                <a:spcPts val="500"/>
              </a:spcAft>
            </a:pPr>
            <a:r>
              <a:rPr lang="fa-IR" sz="2400" b="0" i="0" u="none" strike="noStrike" dirty="0">
                <a:effectLst/>
                <a:latin typeface="Times New Roman" panose="02020603050405020304" pitchFamily="18" charset="0"/>
                <a:cs typeface="B Nazanin" panose="00000400000000000000" pitchFamily="2" charset="-78"/>
              </a:rPr>
              <a:t>با گذشت زمان سخت افزار شروع به </a:t>
            </a:r>
            <a:r>
              <a:rPr lang="fa-IR" sz="2400" b="1" i="0" u="none" strike="noStrike" dirty="0">
                <a:effectLst/>
                <a:latin typeface="Times New Roman" panose="02020603050405020304" pitchFamily="18" charset="0"/>
                <a:cs typeface="B Nazanin" panose="00000400000000000000" pitchFamily="2" charset="-78"/>
              </a:rPr>
              <a:t>فرسایش</a:t>
            </a:r>
            <a:r>
              <a:rPr lang="fa-IR" sz="2400" b="0" i="0" u="none" strike="noStrike" dirty="0">
                <a:effectLst/>
                <a:latin typeface="Times New Roman" panose="02020603050405020304" pitchFamily="18" charset="0"/>
                <a:cs typeface="B Nazanin" panose="00000400000000000000" pitchFamily="2" charset="-78"/>
              </a:rPr>
              <a:t> کرده دوباره آهنگ خرابی شدت میگیرد </a:t>
            </a:r>
          </a:p>
          <a:p>
            <a:pPr algn="r" rtl="1">
              <a:spcBef>
                <a:spcPts val="0"/>
              </a:spcBef>
              <a:spcAft>
                <a:spcPts val="500"/>
              </a:spcAft>
            </a:pPr>
            <a:r>
              <a:rPr lang="fa-IR" sz="2400" b="0" i="0" u="none" strike="noStrike" dirty="0">
                <a:effectLst/>
                <a:latin typeface="Times New Roman" panose="02020603050405020304" pitchFamily="18" charset="0"/>
                <a:cs typeface="B Nazanin" panose="00000400000000000000" pitchFamily="2" charset="-78"/>
              </a:rPr>
              <a:t>زیرا </a:t>
            </a:r>
            <a:r>
              <a:rPr lang="fa-IR" sz="2400" b="0" i="0" u="none" strike="noStrike" dirty="0" err="1">
                <a:effectLst/>
                <a:latin typeface="Times New Roman" panose="02020603050405020304" pitchFamily="18" charset="0"/>
                <a:cs typeface="B Nazanin" panose="00000400000000000000" pitchFamily="2" charset="-78"/>
              </a:rPr>
              <a:t>مولفه</a:t>
            </a:r>
            <a:r>
              <a:rPr lang="fa-IR" sz="2400" b="0" i="0" u="none" strike="noStrike" dirty="0">
                <a:effectLst/>
                <a:latin typeface="Times New Roman" panose="02020603050405020304" pitchFamily="18" charset="0"/>
                <a:cs typeface="B Nazanin" panose="00000400000000000000" pitchFamily="2" charset="-78"/>
              </a:rPr>
              <a:t> های سخت افزاری در معرض خرابی (</a:t>
            </a:r>
            <a:r>
              <a:rPr lang="fa-IR" sz="2400" b="1" dirty="0">
                <a:latin typeface="Times New Roman" panose="02020603050405020304" pitchFamily="18" charset="0"/>
                <a:cs typeface="B Nazanin" panose="00000400000000000000" pitchFamily="2" charset="-78"/>
              </a:rPr>
              <a:t>آثار گرد و غبار ارتعاشات سوء استفاده درجه حرارت بالا و </a:t>
            </a:r>
            <a:r>
              <a:rPr lang="fa-IR" sz="2400" dirty="0">
                <a:latin typeface="Times New Roman" panose="02020603050405020304" pitchFamily="18" charset="0"/>
                <a:cs typeface="B Nazanin" panose="00000400000000000000" pitchFamily="2" charset="-78"/>
              </a:rPr>
              <a:t>بسیاری از </a:t>
            </a:r>
            <a:r>
              <a:rPr lang="fa-IR" sz="2400" b="1" dirty="0">
                <a:latin typeface="Times New Roman" panose="02020603050405020304" pitchFamily="18" charset="0"/>
                <a:cs typeface="B Nazanin" panose="00000400000000000000" pitchFamily="2" charset="-78"/>
              </a:rPr>
              <a:t>ناملایمات محیطی</a:t>
            </a:r>
            <a:r>
              <a:rPr lang="fa-IR" sz="2400" b="0" i="0" u="none" strike="noStrike" dirty="0">
                <a:effectLst/>
                <a:latin typeface="Times New Roman" panose="02020603050405020304" pitchFamily="18" charset="0"/>
                <a:cs typeface="B Nazanin" panose="00000400000000000000" pitchFamily="2" charset="-78"/>
              </a:rPr>
              <a:t>) قرار دارند </a:t>
            </a:r>
          </a:p>
          <a:p>
            <a:pPr algn="r" rtl="1">
              <a:spcBef>
                <a:spcPts val="0"/>
              </a:spcBef>
              <a:spcAft>
                <a:spcPts val="500"/>
              </a:spcAft>
            </a:pPr>
            <a:r>
              <a:rPr lang="fa-IR" sz="2400" i="0" u="none" strike="noStrike" dirty="0">
                <a:effectLst/>
                <a:latin typeface="Times New Roman" panose="02020603050405020304" pitchFamily="18" charset="0"/>
                <a:cs typeface="B Nazanin" panose="00000400000000000000" pitchFamily="2" charset="-78"/>
              </a:rPr>
              <a:t>به </a:t>
            </a:r>
            <a:r>
              <a:rPr lang="fa-IR" sz="2400" dirty="0">
                <a:latin typeface="Times New Roman" panose="02020603050405020304" pitchFamily="18" charset="0"/>
                <a:cs typeface="B Nazanin" panose="00000400000000000000" pitchFamily="2" charset="-78"/>
              </a:rPr>
              <a:t>بیان </a:t>
            </a:r>
            <a:r>
              <a:rPr lang="fa-IR" sz="2400" b="0" i="0" u="none" strike="noStrike" dirty="0">
                <a:effectLst/>
                <a:latin typeface="Times New Roman" panose="02020603050405020304" pitchFamily="18" charset="0"/>
                <a:cs typeface="B Nazanin" panose="00000400000000000000" pitchFamily="2" charset="-78"/>
              </a:rPr>
              <a:t>ساده، سخت افزار شروع به فرسودگی می کند</a:t>
            </a:r>
            <a:endParaRPr lang="fa-IR" sz="2400" b="0" dirty="0">
              <a:effectLst/>
              <a:cs typeface="B Nazanin" panose="00000400000000000000" pitchFamily="2" charset="-78"/>
            </a:endParaRPr>
          </a:p>
          <a:p>
            <a:pPr algn="r" rtl="1"/>
            <a:endParaRPr lang="en-US" sz="2400" dirty="0">
              <a:cs typeface="B Nazanin" panose="00000400000000000000" pitchFamily="2" charset="-78"/>
            </a:endParaRPr>
          </a:p>
        </p:txBody>
      </p:sp>
      <p:sp>
        <p:nvSpPr>
          <p:cNvPr id="7" name="Title 1">
            <a:extLst>
              <a:ext uri="{FF2B5EF4-FFF2-40B4-BE49-F238E27FC236}">
                <a16:creationId xmlns:a16="http://schemas.microsoft.com/office/drawing/2014/main" id="{85525F33-F7BB-4E2E-BF96-A81279D5E65E}"/>
              </a:ext>
            </a:extLst>
          </p:cNvPr>
          <p:cNvSpPr>
            <a:spLocks noGrp="1"/>
          </p:cNvSpPr>
          <p:nvPr>
            <p:ph type="title"/>
          </p:nvPr>
        </p:nvSpPr>
        <p:spPr>
          <a:xfrm>
            <a:off x="838200" y="217038"/>
            <a:ext cx="10515600" cy="1325563"/>
          </a:xfrm>
        </p:spPr>
        <p:txBody>
          <a:bodyPr>
            <a:normAutofit fontScale="90000"/>
          </a:bodyPr>
          <a:lstStyle/>
          <a:p>
            <a:pPr algn="r" rtl="1"/>
            <a:r>
              <a:rPr lang="fa-IR" sz="4000" dirty="0">
                <a:solidFill>
                  <a:schemeClr val="bg1">
                    <a:lumMod val="50000"/>
                  </a:schemeClr>
                </a:solidFill>
                <a:cs typeface="B Nazanin" panose="00000400000000000000" pitchFamily="2" charset="-78"/>
              </a:rPr>
              <a:t>1-1	ماهیت نرم افزار (ادامه)                               </a:t>
            </a:r>
            <a:r>
              <a:rPr kumimoji="0" lang="fa-IR" sz="2000" i="0" u="none" strike="noStrike" kern="1200" cap="none" spc="0" normalizeH="0" baseline="0" noProof="0" dirty="0">
                <a:ln>
                  <a:noFill/>
                </a:ln>
                <a:solidFill>
                  <a:schemeClr val="bg1">
                    <a:lumMod val="50000"/>
                  </a:schemeClr>
                </a:solidFill>
                <a:effectLst/>
                <a:uLnTx/>
                <a:uFillTx/>
                <a:latin typeface="Calibri Light" panose="020F0302020204030204"/>
                <a:ea typeface="+mj-ea"/>
                <a:cs typeface="B Nazanin" panose="00000400000000000000" pitchFamily="2" charset="-78"/>
              </a:rPr>
              <a:t>فصل اول- نرم افزار و مهندسی نرم افزار</a:t>
            </a:r>
            <a:br>
              <a:rPr lang="fa-IR" sz="4000" dirty="0">
                <a:cs typeface="B Nazanin" panose="00000400000000000000" pitchFamily="2" charset="-78"/>
              </a:rPr>
            </a:br>
            <a:endParaRPr lang="en-US" sz="4000" dirty="0">
              <a:cs typeface="B Nazanin" panose="00000400000000000000" pitchFamily="2" charset="-78"/>
            </a:endParaRPr>
          </a:p>
        </p:txBody>
      </p:sp>
      <p:sp>
        <p:nvSpPr>
          <p:cNvPr id="5" name="Slide Number Placeholder 4">
            <a:extLst>
              <a:ext uri="{FF2B5EF4-FFF2-40B4-BE49-F238E27FC236}">
                <a16:creationId xmlns:a16="http://schemas.microsoft.com/office/drawing/2014/main" id="{C184A8E9-D338-4EEC-8201-18C3CB98FD17}"/>
              </a:ext>
            </a:extLst>
          </p:cNvPr>
          <p:cNvSpPr>
            <a:spLocks noGrp="1"/>
          </p:cNvSpPr>
          <p:nvPr>
            <p:ph type="sldNum" sz="quarter" idx="12"/>
          </p:nvPr>
        </p:nvSpPr>
        <p:spPr/>
        <p:txBody>
          <a:bodyPr/>
          <a:lstStyle/>
          <a:p>
            <a:fld id="{0BD2414D-2E17-4FB4-9E5A-621CC69CA5AB}" type="slidenum">
              <a:rPr lang="en-US" smtClean="0"/>
              <a:t>13</a:t>
            </a:fld>
            <a:endParaRPr lang="en-US"/>
          </a:p>
        </p:txBody>
      </p:sp>
    </p:spTree>
    <p:extLst>
      <p:ext uri="{BB962C8B-B14F-4D97-AF65-F5344CB8AC3E}">
        <p14:creationId xmlns:p14="http://schemas.microsoft.com/office/powerpoint/2010/main" val="30746772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a:extLst>
              <a:ext uri="{FF2B5EF4-FFF2-40B4-BE49-F238E27FC236}">
                <a16:creationId xmlns:a16="http://schemas.microsoft.com/office/drawing/2014/main" id="{EF9E8675-F01D-46F0-875F-7B1ABF06A6E7}"/>
              </a:ext>
            </a:extLst>
          </p:cNvPr>
          <p:cNvPicPr>
            <a:picLocks noGrp="1" noChangeAspect="1"/>
          </p:cNvPicPr>
          <p:nvPr>
            <p:ph idx="1"/>
          </p:nvPr>
        </p:nvPicPr>
        <p:blipFill>
          <a:blip r:embed="rId2"/>
          <a:stretch>
            <a:fillRect/>
          </a:stretch>
        </p:blipFill>
        <p:spPr>
          <a:xfrm>
            <a:off x="1472978" y="1481068"/>
            <a:ext cx="8079853" cy="4351338"/>
          </a:xfrm>
        </p:spPr>
      </p:pic>
      <p:sp>
        <p:nvSpPr>
          <p:cNvPr id="4" name="Slide Number Placeholder 3">
            <a:extLst>
              <a:ext uri="{FF2B5EF4-FFF2-40B4-BE49-F238E27FC236}">
                <a16:creationId xmlns:a16="http://schemas.microsoft.com/office/drawing/2014/main" id="{94249678-ABAA-49E3-ABF2-2E2580122D84}"/>
              </a:ext>
            </a:extLst>
          </p:cNvPr>
          <p:cNvSpPr>
            <a:spLocks noGrp="1"/>
          </p:cNvSpPr>
          <p:nvPr>
            <p:ph type="sldNum" sz="quarter" idx="12"/>
          </p:nvPr>
        </p:nvSpPr>
        <p:spPr/>
        <p:txBody>
          <a:bodyPr/>
          <a:lstStyle/>
          <a:p>
            <a:fld id="{0BD2414D-2E17-4FB4-9E5A-621CC69CA5AB}" type="slidenum">
              <a:rPr lang="en-US" smtClean="0"/>
              <a:t>14</a:t>
            </a:fld>
            <a:endParaRPr lang="en-US"/>
          </a:p>
        </p:txBody>
      </p:sp>
      <p:sp>
        <p:nvSpPr>
          <p:cNvPr id="6" name="TextBox 5">
            <a:extLst>
              <a:ext uri="{FF2B5EF4-FFF2-40B4-BE49-F238E27FC236}">
                <a16:creationId xmlns:a16="http://schemas.microsoft.com/office/drawing/2014/main" id="{F464DD2A-0CF0-41E3-BD1A-D228B48E00B7}"/>
              </a:ext>
            </a:extLst>
          </p:cNvPr>
          <p:cNvSpPr txBox="1"/>
          <p:nvPr/>
        </p:nvSpPr>
        <p:spPr>
          <a:xfrm>
            <a:off x="2514600" y="5832406"/>
            <a:ext cx="6096000" cy="461665"/>
          </a:xfrm>
          <a:prstGeom prst="rect">
            <a:avLst/>
          </a:prstGeom>
          <a:noFill/>
        </p:spPr>
        <p:txBody>
          <a:bodyPr wrap="square">
            <a:spAutoFit/>
          </a:bodyPr>
          <a:lstStyle/>
          <a:p>
            <a:pPr algn="r" rtl="1"/>
            <a:r>
              <a:rPr lang="fa-IR" sz="2400" i="0" u="none" strike="noStrike" dirty="0">
                <a:effectLst/>
                <a:latin typeface="Times New Roman" panose="02020603050405020304" pitchFamily="18" charset="0"/>
                <a:cs typeface="B Nazanin" panose="00000400000000000000" pitchFamily="2" charset="-78"/>
              </a:rPr>
              <a:t>شکل ۱-۲ منحنی های خرابی واقعی و ایده آل برای </a:t>
            </a:r>
            <a:r>
              <a:rPr lang="fa-IR" sz="2400" b="1" i="0" u="none" strike="noStrike" dirty="0">
                <a:effectLst/>
                <a:latin typeface="Times New Roman" panose="02020603050405020304" pitchFamily="18" charset="0"/>
                <a:cs typeface="B Nazanin" panose="00000400000000000000" pitchFamily="2" charset="-78"/>
              </a:rPr>
              <a:t>نرم افزار</a:t>
            </a:r>
          </a:p>
        </p:txBody>
      </p:sp>
      <p:sp>
        <p:nvSpPr>
          <p:cNvPr id="7" name="Title 1">
            <a:extLst>
              <a:ext uri="{FF2B5EF4-FFF2-40B4-BE49-F238E27FC236}">
                <a16:creationId xmlns:a16="http://schemas.microsoft.com/office/drawing/2014/main" id="{0270C90F-07E9-41C1-9F9B-E9C3B6696983}"/>
              </a:ext>
            </a:extLst>
          </p:cNvPr>
          <p:cNvSpPr>
            <a:spLocks noGrp="1"/>
          </p:cNvSpPr>
          <p:nvPr>
            <p:ph type="title"/>
          </p:nvPr>
        </p:nvSpPr>
        <p:spPr>
          <a:xfrm>
            <a:off x="838200" y="365125"/>
            <a:ext cx="10515600" cy="1325563"/>
          </a:xfrm>
        </p:spPr>
        <p:txBody>
          <a:bodyPr>
            <a:normAutofit fontScale="90000"/>
          </a:bodyPr>
          <a:lstStyle/>
          <a:p>
            <a:pPr algn="r" rtl="1"/>
            <a:r>
              <a:rPr lang="fa-IR" sz="4000" dirty="0">
                <a:solidFill>
                  <a:schemeClr val="bg1">
                    <a:lumMod val="50000"/>
                  </a:schemeClr>
                </a:solidFill>
                <a:cs typeface="B Nazanin" panose="00000400000000000000" pitchFamily="2" charset="-78"/>
              </a:rPr>
              <a:t>1-1	ماهیت نرم افزار (ادامه)                               </a:t>
            </a:r>
            <a:r>
              <a:rPr kumimoji="0" lang="fa-IR" sz="2000" i="0" u="none" strike="noStrike" kern="1200" cap="none" spc="0" normalizeH="0" baseline="0" noProof="0" dirty="0">
                <a:ln>
                  <a:noFill/>
                </a:ln>
                <a:solidFill>
                  <a:schemeClr val="bg1">
                    <a:lumMod val="50000"/>
                  </a:schemeClr>
                </a:solidFill>
                <a:effectLst/>
                <a:uLnTx/>
                <a:uFillTx/>
                <a:latin typeface="Calibri Light" panose="020F0302020204030204"/>
                <a:ea typeface="+mj-ea"/>
                <a:cs typeface="B Nazanin" panose="00000400000000000000" pitchFamily="2" charset="-78"/>
              </a:rPr>
              <a:t>فصل اول- نرم افزار و مهندسی نرم افزار</a:t>
            </a:r>
            <a:br>
              <a:rPr lang="fa-IR" sz="4000" dirty="0">
                <a:cs typeface="B Nazanin" panose="00000400000000000000" pitchFamily="2" charset="-78"/>
              </a:rPr>
            </a:br>
            <a:endParaRPr lang="en-US" sz="4000" dirty="0">
              <a:cs typeface="B Nazanin" panose="00000400000000000000" pitchFamily="2" charset="-78"/>
            </a:endParaRPr>
          </a:p>
        </p:txBody>
      </p:sp>
    </p:spTree>
    <p:extLst>
      <p:ext uri="{BB962C8B-B14F-4D97-AF65-F5344CB8AC3E}">
        <p14:creationId xmlns:p14="http://schemas.microsoft.com/office/powerpoint/2010/main" val="5874744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186EB43-8D57-4C11-93B9-C92129754F40}"/>
              </a:ext>
            </a:extLst>
          </p:cNvPr>
          <p:cNvSpPr>
            <a:spLocks noGrp="1"/>
          </p:cNvSpPr>
          <p:nvPr>
            <p:ph idx="1"/>
          </p:nvPr>
        </p:nvSpPr>
        <p:spPr>
          <a:xfrm>
            <a:off x="692426" y="902734"/>
            <a:ext cx="10515600" cy="2092257"/>
          </a:xfrm>
        </p:spPr>
        <p:txBody>
          <a:bodyPr>
            <a:noAutofit/>
          </a:bodyPr>
          <a:lstStyle/>
          <a:p>
            <a:pPr algn="r" rtl="1">
              <a:lnSpc>
                <a:spcPct val="150000"/>
              </a:lnSpc>
              <a:buFont typeface="Wingdings" panose="05000000000000000000" pitchFamily="2" charset="2"/>
              <a:buChar char="ü"/>
            </a:pPr>
            <a:r>
              <a:rPr lang="fa-IR" sz="2400" i="0" u="none" strike="noStrike" dirty="0">
                <a:effectLst/>
                <a:latin typeface="Times New Roman" panose="02020603050405020304" pitchFamily="18" charset="0"/>
                <a:cs typeface="B Nazanin" panose="00000400000000000000" pitchFamily="2" charset="-78"/>
              </a:rPr>
              <a:t>منحنی های خرابی واقعی و ایده آل برای </a:t>
            </a:r>
            <a:r>
              <a:rPr lang="fa-IR" sz="2400" b="1" i="0" u="none" strike="noStrike" dirty="0">
                <a:effectLst/>
                <a:latin typeface="Times New Roman" panose="02020603050405020304" pitchFamily="18" charset="0"/>
                <a:cs typeface="B Nazanin" panose="00000400000000000000" pitchFamily="2" charset="-78"/>
              </a:rPr>
              <a:t>نرم افزار</a:t>
            </a:r>
            <a:endParaRPr lang="fa-IR" sz="2400" b="0" i="0" u="none" strike="noStrike" dirty="0">
              <a:effectLst/>
              <a:latin typeface="Times New Roman" panose="02020603050405020304" pitchFamily="18" charset="0"/>
              <a:cs typeface="B Nazanin" panose="00000400000000000000" pitchFamily="2" charset="-78"/>
            </a:endParaRPr>
          </a:p>
          <a:p>
            <a:pPr lvl="1" algn="r" rtl="1">
              <a:lnSpc>
                <a:spcPct val="100000"/>
              </a:lnSpc>
              <a:buFont typeface="Wingdings" panose="05000000000000000000" pitchFamily="2" charset="2"/>
              <a:buChar char="ü"/>
            </a:pPr>
            <a:r>
              <a:rPr lang="fa-IR" b="1" i="0" u="none" strike="noStrike" dirty="0">
                <a:effectLst/>
                <a:latin typeface="Times New Roman" panose="02020603050405020304" pitchFamily="18" charset="0"/>
                <a:cs typeface="B Nazanin" panose="00000400000000000000" pitchFamily="2" charset="-78"/>
              </a:rPr>
              <a:t>منحنی ایده آل</a:t>
            </a:r>
          </a:p>
          <a:p>
            <a:pPr algn="r" rtl="1"/>
            <a:r>
              <a:rPr lang="fa-IR" sz="2400" b="0" i="0" u="none" strike="noStrike" dirty="0">
                <a:effectLst/>
                <a:latin typeface="Times New Roman" panose="02020603050405020304" pitchFamily="18" charset="0"/>
                <a:cs typeface="B Nazanin" panose="00000400000000000000" pitchFamily="2" charset="-78"/>
              </a:rPr>
              <a:t>. </a:t>
            </a:r>
            <a:r>
              <a:rPr lang="fa-IR" sz="2400" b="0" i="0" u="none" strike="noStrike" dirty="0" err="1">
                <a:effectLst/>
                <a:latin typeface="Times New Roman" panose="02020603050405020304" pitchFamily="18" charset="0"/>
                <a:cs typeface="B Nazanin" panose="00000400000000000000" pitchFamily="2" charset="-78"/>
              </a:rPr>
              <a:t>عیبهای</a:t>
            </a:r>
            <a:r>
              <a:rPr lang="fa-IR" sz="2400" b="0" i="0" u="none" strike="noStrike" dirty="0">
                <a:effectLst/>
                <a:latin typeface="Times New Roman" panose="02020603050405020304" pitchFamily="18" charset="0"/>
                <a:cs typeface="B Nazanin" panose="00000400000000000000" pitchFamily="2" charset="-78"/>
              </a:rPr>
              <a:t> کشف نشده باعث آهنگهای خرابی بالا در ابتدای عمر برنامه میشود، ولی این عیب ها بر طرف میشوند </a:t>
            </a:r>
          </a:p>
          <a:p>
            <a:pPr algn="r" rtl="1"/>
            <a:r>
              <a:rPr lang="fa-IR" sz="2400" b="0" i="0" u="none" strike="noStrike" dirty="0">
                <a:effectLst/>
                <a:latin typeface="Times New Roman" panose="02020603050405020304" pitchFamily="18" charset="0"/>
                <a:cs typeface="B Nazanin" panose="00000400000000000000" pitchFamily="2" charset="-78"/>
              </a:rPr>
              <a:t>نرم افزار هرگز دچار فرسایش </a:t>
            </a:r>
            <a:r>
              <a:rPr lang="fa-IR" sz="2400" b="0" i="0" u="none" strike="noStrike" dirty="0" err="1">
                <a:effectLst/>
                <a:latin typeface="Times New Roman" panose="02020603050405020304" pitchFamily="18" charset="0"/>
                <a:cs typeface="B Nazanin" panose="00000400000000000000" pitchFamily="2" charset="-78"/>
              </a:rPr>
              <a:t>نمی</a:t>
            </a:r>
            <a:r>
              <a:rPr lang="fa-IR" sz="2400" b="0" i="0" u="none" strike="noStrike" dirty="0">
                <a:effectLst/>
                <a:latin typeface="Times New Roman" panose="02020603050405020304" pitchFamily="18" charset="0"/>
                <a:cs typeface="B Nazanin" panose="00000400000000000000" pitchFamily="2" charset="-78"/>
              </a:rPr>
              <a:t> شود بلکه فاسد می شود.</a:t>
            </a:r>
            <a:endParaRPr lang="en-US" sz="2400" dirty="0">
              <a:cs typeface="B Nazanin" panose="00000400000000000000" pitchFamily="2" charset="-78"/>
            </a:endParaRPr>
          </a:p>
        </p:txBody>
      </p:sp>
      <p:sp>
        <p:nvSpPr>
          <p:cNvPr id="7" name="Title 1">
            <a:extLst>
              <a:ext uri="{FF2B5EF4-FFF2-40B4-BE49-F238E27FC236}">
                <a16:creationId xmlns:a16="http://schemas.microsoft.com/office/drawing/2014/main" id="{85525F33-F7BB-4E2E-BF96-A81279D5E65E}"/>
              </a:ext>
            </a:extLst>
          </p:cNvPr>
          <p:cNvSpPr>
            <a:spLocks noGrp="1"/>
          </p:cNvSpPr>
          <p:nvPr>
            <p:ph type="title"/>
          </p:nvPr>
        </p:nvSpPr>
        <p:spPr>
          <a:xfrm>
            <a:off x="838200" y="0"/>
            <a:ext cx="10515600" cy="1325563"/>
          </a:xfrm>
        </p:spPr>
        <p:txBody>
          <a:bodyPr>
            <a:normAutofit fontScale="90000"/>
          </a:bodyPr>
          <a:lstStyle/>
          <a:p>
            <a:pPr algn="r" rtl="1"/>
            <a:r>
              <a:rPr lang="fa-IR" sz="4000" dirty="0">
                <a:solidFill>
                  <a:schemeClr val="bg1">
                    <a:lumMod val="50000"/>
                  </a:schemeClr>
                </a:solidFill>
                <a:cs typeface="B Nazanin" panose="00000400000000000000" pitchFamily="2" charset="-78"/>
              </a:rPr>
              <a:t>1-1	ماهیت نرم افزار (ادامه)                               </a:t>
            </a:r>
            <a:r>
              <a:rPr kumimoji="0" lang="fa-IR" sz="2000" i="0" u="none" strike="noStrike" kern="1200" cap="none" spc="0" normalizeH="0" baseline="0" noProof="0" dirty="0">
                <a:ln>
                  <a:noFill/>
                </a:ln>
                <a:solidFill>
                  <a:schemeClr val="bg1">
                    <a:lumMod val="50000"/>
                  </a:schemeClr>
                </a:solidFill>
                <a:effectLst/>
                <a:uLnTx/>
                <a:uFillTx/>
                <a:latin typeface="Calibri Light" panose="020F0302020204030204"/>
                <a:ea typeface="+mj-ea"/>
                <a:cs typeface="B Nazanin" panose="00000400000000000000" pitchFamily="2" charset="-78"/>
              </a:rPr>
              <a:t>فصل اول- نرم افزار و مهندسی نرم افزار</a:t>
            </a:r>
            <a:br>
              <a:rPr lang="fa-IR" sz="4000" dirty="0">
                <a:cs typeface="B Nazanin" panose="00000400000000000000" pitchFamily="2" charset="-78"/>
              </a:rPr>
            </a:br>
            <a:endParaRPr lang="en-US" sz="4000" dirty="0">
              <a:cs typeface="B Nazanin" panose="00000400000000000000" pitchFamily="2" charset="-78"/>
            </a:endParaRPr>
          </a:p>
        </p:txBody>
      </p:sp>
      <p:sp>
        <p:nvSpPr>
          <p:cNvPr id="5" name="Slide Number Placeholder 4">
            <a:extLst>
              <a:ext uri="{FF2B5EF4-FFF2-40B4-BE49-F238E27FC236}">
                <a16:creationId xmlns:a16="http://schemas.microsoft.com/office/drawing/2014/main" id="{DA6039F0-639D-4277-B935-F9A507572695}"/>
              </a:ext>
            </a:extLst>
          </p:cNvPr>
          <p:cNvSpPr>
            <a:spLocks noGrp="1"/>
          </p:cNvSpPr>
          <p:nvPr>
            <p:ph type="sldNum" sz="quarter" idx="12"/>
          </p:nvPr>
        </p:nvSpPr>
        <p:spPr/>
        <p:txBody>
          <a:bodyPr/>
          <a:lstStyle/>
          <a:p>
            <a:fld id="{0BD2414D-2E17-4FB4-9E5A-621CC69CA5AB}" type="slidenum">
              <a:rPr lang="en-US" smtClean="0"/>
              <a:t>15</a:t>
            </a:fld>
            <a:endParaRPr lang="en-US"/>
          </a:p>
        </p:txBody>
      </p:sp>
      <p:sp>
        <p:nvSpPr>
          <p:cNvPr id="6" name="Content Placeholder 2">
            <a:extLst>
              <a:ext uri="{FF2B5EF4-FFF2-40B4-BE49-F238E27FC236}">
                <a16:creationId xmlns:a16="http://schemas.microsoft.com/office/drawing/2014/main" id="{1D086A95-9DDD-40EC-A3C3-6C544E700715}"/>
              </a:ext>
            </a:extLst>
          </p:cNvPr>
          <p:cNvSpPr txBox="1">
            <a:spLocks/>
          </p:cNvSpPr>
          <p:nvPr/>
        </p:nvSpPr>
        <p:spPr>
          <a:xfrm>
            <a:off x="0" y="3066842"/>
            <a:ext cx="11208026" cy="347207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lgn="r" rtl="1">
              <a:buFont typeface="Wingdings" panose="05000000000000000000" pitchFamily="2" charset="2"/>
              <a:buChar char="ü"/>
            </a:pPr>
            <a:r>
              <a:rPr lang="fa-IR" b="1" dirty="0">
                <a:latin typeface="Times New Roman" panose="02020603050405020304" pitchFamily="18" charset="0"/>
                <a:cs typeface="B Nazanin" panose="00000400000000000000" pitchFamily="2" charset="-78"/>
              </a:rPr>
              <a:t> منحنی واقعی</a:t>
            </a:r>
          </a:p>
          <a:p>
            <a:pPr algn="r" rtl="1">
              <a:spcBef>
                <a:spcPts val="0"/>
              </a:spcBef>
              <a:spcAft>
                <a:spcPts val="500"/>
              </a:spcAft>
            </a:pPr>
            <a:r>
              <a:rPr lang="fa-IR" sz="2400" dirty="0">
                <a:latin typeface="Times New Roman" panose="02020603050405020304" pitchFamily="18" charset="0"/>
                <a:cs typeface="B Nazanin" panose="00000400000000000000" pitchFamily="2" charset="-78"/>
              </a:rPr>
              <a:t>نرم افزار در دوران حیات خود دستخوش تغییر </a:t>
            </a:r>
            <a:r>
              <a:rPr lang="fa-IR" sz="2400" dirty="0" err="1">
                <a:latin typeface="Times New Roman" panose="02020603050405020304" pitchFamily="18" charset="0"/>
                <a:cs typeface="B Nazanin" panose="00000400000000000000" pitchFamily="2" charset="-78"/>
              </a:rPr>
              <a:t>می.شود</a:t>
            </a:r>
            <a:r>
              <a:rPr lang="fa-IR" sz="2400" dirty="0">
                <a:latin typeface="Times New Roman" panose="02020603050405020304" pitchFamily="18" charset="0"/>
                <a:cs typeface="B Nazanin" panose="00000400000000000000" pitchFamily="2" charset="-78"/>
              </a:rPr>
              <a:t> </a:t>
            </a:r>
          </a:p>
          <a:p>
            <a:pPr algn="r" rtl="1">
              <a:spcBef>
                <a:spcPts val="0"/>
              </a:spcBef>
              <a:spcAft>
                <a:spcPts val="500"/>
              </a:spcAft>
            </a:pPr>
            <a:r>
              <a:rPr lang="fa-IR" sz="2400" dirty="0">
                <a:latin typeface="Times New Roman" panose="02020603050405020304" pitchFamily="18" charset="0"/>
                <a:cs typeface="B Nazanin" panose="00000400000000000000" pitchFamily="2" charset="-78"/>
              </a:rPr>
              <a:t>با اعمال این تغییرات احتمال دارد که برخی خطاهای جدید وارد شوند و باعث جهش منحنی آهنگ خرابی شوند </a:t>
            </a:r>
          </a:p>
          <a:p>
            <a:pPr algn="r" rtl="1">
              <a:spcBef>
                <a:spcPts val="0"/>
              </a:spcBef>
              <a:spcAft>
                <a:spcPts val="500"/>
              </a:spcAft>
            </a:pPr>
            <a:r>
              <a:rPr lang="fa-IR" sz="2400" dirty="0">
                <a:latin typeface="Times New Roman" panose="02020603050405020304" pitchFamily="18" charset="0"/>
                <a:cs typeface="B Nazanin" panose="00000400000000000000" pitchFamily="2" charset="-78"/>
              </a:rPr>
              <a:t>پیش از آن که منحنی بتواند به آهنگ خرابی منظم اولیه ی خود برسد تغییر دیگری درخواست میشود که باعث جهش دوباره ی منحنی می شود. </a:t>
            </a:r>
          </a:p>
          <a:p>
            <a:pPr algn="r" rtl="1">
              <a:spcBef>
                <a:spcPts val="0"/>
              </a:spcBef>
              <a:spcAft>
                <a:spcPts val="500"/>
              </a:spcAft>
            </a:pPr>
            <a:r>
              <a:rPr lang="fa-IR" sz="2400" dirty="0">
                <a:latin typeface="Times New Roman" panose="02020603050405020304" pitchFamily="18" charset="0"/>
                <a:cs typeface="B Nazanin" panose="00000400000000000000" pitchFamily="2" charset="-78"/>
              </a:rPr>
              <a:t>حداقل میزان خرابی به آهستگی افزایش مییابد.</a:t>
            </a:r>
          </a:p>
          <a:p>
            <a:pPr algn="r" rtl="1">
              <a:spcBef>
                <a:spcPts val="0"/>
              </a:spcBef>
              <a:spcAft>
                <a:spcPts val="500"/>
              </a:spcAft>
            </a:pPr>
            <a:r>
              <a:rPr lang="fa-IR" sz="2400" dirty="0">
                <a:latin typeface="Times New Roman" panose="02020603050405020304" pitchFamily="18" charset="0"/>
                <a:cs typeface="B Nazanin" panose="00000400000000000000" pitchFamily="2" charset="-78"/>
              </a:rPr>
              <a:t> نرم افزار در اثر تغییر فاسد میشود.</a:t>
            </a:r>
          </a:p>
          <a:p>
            <a:pPr algn="r" rtl="1">
              <a:spcBef>
                <a:spcPts val="0"/>
              </a:spcBef>
              <a:spcAft>
                <a:spcPts val="500"/>
              </a:spcAft>
            </a:pPr>
            <a:endParaRPr lang="fa-IR" sz="2400" dirty="0">
              <a:latin typeface="Times New Roman" panose="02020603050405020304" pitchFamily="18" charset="0"/>
              <a:cs typeface="B Nazanin" panose="00000400000000000000" pitchFamily="2" charset="-78"/>
            </a:endParaRPr>
          </a:p>
          <a:p>
            <a:pPr algn="r" rtl="1">
              <a:spcBef>
                <a:spcPts val="0"/>
              </a:spcBef>
              <a:spcAft>
                <a:spcPts val="500"/>
              </a:spcAft>
            </a:pPr>
            <a:r>
              <a:rPr lang="fa-IR" sz="2400" dirty="0">
                <a:latin typeface="Times New Roman" panose="02020603050405020304" pitchFamily="18" charset="0"/>
                <a:cs typeface="B Nazanin" panose="00000400000000000000" pitchFamily="2" charset="-78"/>
              </a:rPr>
              <a:t>کارهای نگهداری نرم افزار که شامل درخواستهای تغییر میشود به مراتب پیچیده تر از نگهداری سخت افزار است.</a:t>
            </a:r>
            <a:endParaRPr lang="en-US" sz="2400" dirty="0">
              <a:cs typeface="B Nazanin" panose="00000400000000000000" pitchFamily="2" charset="-78"/>
            </a:endParaRPr>
          </a:p>
        </p:txBody>
      </p:sp>
    </p:spTree>
    <p:extLst>
      <p:ext uri="{BB962C8B-B14F-4D97-AF65-F5344CB8AC3E}">
        <p14:creationId xmlns:p14="http://schemas.microsoft.com/office/powerpoint/2010/main" val="25790568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186EB43-8D57-4C11-93B9-C92129754F40}"/>
              </a:ext>
            </a:extLst>
          </p:cNvPr>
          <p:cNvSpPr>
            <a:spLocks noGrp="1"/>
          </p:cNvSpPr>
          <p:nvPr>
            <p:ph idx="1"/>
          </p:nvPr>
        </p:nvSpPr>
        <p:spPr>
          <a:xfrm>
            <a:off x="718930" y="1232452"/>
            <a:ext cx="10515600" cy="4837044"/>
          </a:xfrm>
        </p:spPr>
        <p:txBody>
          <a:bodyPr>
            <a:noAutofit/>
          </a:bodyPr>
          <a:lstStyle/>
          <a:p>
            <a:pPr algn="r" rtl="1">
              <a:buFont typeface="Wingdings" panose="05000000000000000000" pitchFamily="2" charset="2"/>
              <a:buChar char="ü"/>
            </a:pPr>
            <a:r>
              <a:rPr lang="fa-IR" sz="2400" b="1" i="0" u="none" strike="noStrike" dirty="0">
                <a:effectLst/>
                <a:latin typeface="Times New Roman" panose="02020603050405020304" pitchFamily="18" charset="0"/>
                <a:cs typeface="B Nazanin" panose="00000400000000000000" pitchFamily="2" charset="-78"/>
              </a:rPr>
              <a:t>دامنه های کاربرد نرم افزار</a:t>
            </a:r>
          </a:p>
          <a:p>
            <a:pPr marL="0" indent="0" algn="r" rtl="1">
              <a:buNone/>
            </a:pPr>
            <a:endParaRPr lang="fa-IR" sz="2400" b="1" i="0" u="none" strike="noStrike" dirty="0">
              <a:effectLst/>
              <a:latin typeface="Times New Roman" panose="02020603050405020304" pitchFamily="18" charset="0"/>
              <a:cs typeface="B Nazanin" panose="00000400000000000000" pitchFamily="2" charset="-78"/>
            </a:endParaRPr>
          </a:p>
          <a:p>
            <a:pPr marL="457200" indent="-457200" algn="r" rtl="1">
              <a:buFont typeface="+mj-lt"/>
              <a:buAutoNum type="arabicParenR"/>
            </a:pPr>
            <a:r>
              <a:rPr lang="fa-IR" sz="2400" b="0" i="0" u="none" strike="noStrike" dirty="0">
                <a:effectLst/>
                <a:latin typeface="Times New Roman" panose="02020603050405020304" pitchFamily="18" charset="0"/>
                <a:cs typeface="B Nazanin" panose="00000400000000000000" pitchFamily="2" charset="-78"/>
              </a:rPr>
              <a:t>نرم افزارهای سیستمی</a:t>
            </a:r>
          </a:p>
          <a:p>
            <a:pPr algn="r" rtl="1"/>
            <a:r>
              <a:rPr lang="fa-IR" sz="2400" b="0" i="0" u="none" strike="noStrike" dirty="0">
                <a:effectLst/>
                <a:latin typeface="Times New Roman" panose="02020603050405020304" pitchFamily="18" charset="0"/>
                <a:cs typeface="B Nazanin" panose="00000400000000000000" pitchFamily="2" charset="-78"/>
              </a:rPr>
              <a:t>مجموعه ای از برنامه </a:t>
            </a:r>
            <a:r>
              <a:rPr lang="fa-IR" sz="2400" b="0" i="0" u="none" strike="noStrike" dirty="0" err="1">
                <a:effectLst/>
                <a:latin typeface="Times New Roman" panose="02020603050405020304" pitchFamily="18" charset="0"/>
                <a:cs typeface="B Nazanin" panose="00000400000000000000" pitchFamily="2" charset="-78"/>
              </a:rPr>
              <a:t>هاست</a:t>
            </a:r>
            <a:r>
              <a:rPr lang="fa-IR" sz="2400" b="0" i="0" u="none" strike="noStrike" dirty="0">
                <a:effectLst/>
                <a:latin typeface="Times New Roman" panose="02020603050405020304" pitchFamily="18" charset="0"/>
                <a:cs typeface="B Nazanin" panose="00000400000000000000" pitchFamily="2" charset="-78"/>
              </a:rPr>
              <a:t> که برای سرویس دهی به برنامه های دیگر نوشته شده </a:t>
            </a:r>
            <a:r>
              <a:rPr lang="fa-IR" sz="2400" b="0" i="0" u="none" strike="noStrike" dirty="0" err="1">
                <a:effectLst/>
                <a:latin typeface="Times New Roman" panose="02020603050405020304" pitchFamily="18" charset="0"/>
                <a:cs typeface="B Nazanin" panose="00000400000000000000" pitchFamily="2" charset="-78"/>
              </a:rPr>
              <a:t>اند</a:t>
            </a:r>
            <a:endParaRPr lang="fa-IR" sz="2400" b="0" i="0" u="none" strike="noStrike" dirty="0">
              <a:effectLst/>
              <a:latin typeface="Times New Roman" panose="02020603050405020304" pitchFamily="18" charset="0"/>
              <a:cs typeface="B Nazanin" panose="00000400000000000000" pitchFamily="2" charset="-78"/>
            </a:endParaRPr>
          </a:p>
          <a:p>
            <a:pPr algn="r" rtl="1"/>
            <a:r>
              <a:rPr lang="fa-IR" sz="2400" b="0" i="0" u="none" strike="noStrike" dirty="0">
                <a:effectLst/>
                <a:latin typeface="Times New Roman" panose="02020603050405020304" pitchFamily="18" charset="0"/>
                <a:cs typeface="B Nazanin" panose="00000400000000000000" pitchFamily="2" charset="-78"/>
              </a:rPr>
              <a:t>برخی، ساختارهای اطلاعاتی پیچیده ولی قطعی را پردازش میکنند</a:t>
            </a:r>
          </a:p>
          <a:p>
            <a:pPr marL="457200" lvl="1" indent="0" algn="r" rtl="1">
              <a:buNone/>
            </a:pPr>
            <a:r>
              <a:rPr lang="fa-IR" b="0" i="0" u="none" strike="noStrike" dirty="0">
                <a:effectLst/>
                <a:latin typeface="Times New Roman" panose="02020603050405020304" pitchFamily="18" charset="0"/>
                <a:cs typeface="B Nazanin" panose="00000400000000000000" pitchFamily="2" charset="-78"/>
              </a:rPr>
              <a:t> مثال: </a:t>
            </a:r>
            <a:r>
              <a:rPr lang="fa-IR" b="0" i="0" u="none" strike="noStrike" dirty="0" err="1">
                <a:effectLst/>
                <a:latin typeface="Times New Roman" panose="02020603050405020304" pitchFamily="18" charset="0"/>
                <a:cs typeface="B Nazanin" panose="00000400000000000000" pitchFamily="2" charset="-78"/>
              </a:rPr>
              <a:t>کامپایلرها</a:t>
            </a:r>
            <a:r>
              <a:rPr lang="fa-IR" b="0" i="0" u="none" strike="noStrike" dirty="0">
                <a:effectLst/>
                <a:latin typeface="Times New Roman" panose="02020603050405020304" pitchFamily="18" charset="0"/>
                <a:cs typeface="B Nazanin" panose="00000400000000000000" pitchFamily="2" charset="-78"/>
              </a:rPr>
              <a:t>، </a:t>
            </a:r>
            <a:r>
              <a:rPr lang="fa-IR" b="0" i="0" u="none" strike="noStrike" dirty="0" err="1">
                <a:effectLst/>
                <a:latin typeface="Times New Roman" panose="02020603050405020304" pitchFamily="18" charset="0"/>
                <a:cs typeface="B Nazanin" panose="00000400000000000000" pitchFamily="2" charset="-78"/>
              </a:rPr>
              <a:t>ویراستارها</a:t>
            </a:r>
            <a:r>
              <a:rPr lang="fa-IR" b="0" i="0" u="none" strike="noStrike" dirty="0">
                <a:effectLst/>
                <a:latin typeface="Times New Roman" panose="02020603050405020304" pitchFamily="18" charset="0"/>
                <a:cs typeface="B Nazanin" panose="00000400000000000000" pitchFamily="2" charset="-78"/>
              </a:rPr>
              <a:t> و برنامه های کمکی مدیریت فایل</a:t>
            </a:r>
          </a:p>
          <a:p>
            <a:pPr marL="457200" lvl="1" indent="0" algn="r" rtl="1">
              <a:buNone/>
            </a:pPr>
            <a:r>
              <a:rPr lang="fa-IR" b="0" i="0" u="none" strike="noStrike" dirty="0">
                <a:effectLst/>
                <a:latin typeface="Times New Roman" panose="02020603050405020304" pitchFamily="18" charset="0"/>
                <a:cs typeface="B Nazanin" panose="00000400000000000000" pitchFamily="2" charset="-78"/>
              </a:rPr>
              <a:t>( نرم افزار در صورتی قطعی است که ترتیب و زمان بندی </a:t>
            </a:r>
            <a:r>
              <a:rPr lang="fa-IR" b="0" i="0" u="none" strike="noStrike" dirty="0" err="1">
                <a:effectLst/>
                <a:latin typeface="Times New Roman" panose="02020603050405020304" pitchFamily="18" charset="0"/>
                <a:cs typeface="B Nazanin" panose="00000400000000000000" pitchFamily="2" charset="-78"/>
              </a:rPr>
              <a:t>ورودیها</a:t>
            </a:r>
            <a:r>
              <a:rPr lang="fa-IR" b="0" i="0" u="none" strike="noStrike" dirty="0">
                <a:effectLst/>
                <a:latin typeface="Times New Roman" panose="02020603050405020304" pitchFamily="18" charset="0"/>
                <a:cs typeface="B Nazanin" panose="00000400000000000000" pitchFamily="2" charset="-78"/>
              </a:rPr>
              <a:t> پردازش و خروجی ها قابل پیش بینی باشد</a:t>
            </a:r>
          </a:p>
          <a:p>
            <a:pPr marL="457200" lvl="1" indent="0" algn="r" rtl="1">
              <a:buNone/>
            </a:pPr>
            <a:r>
              <a:rPr lang="fa-IR" b="0" i="0" u="none" strike="noStrike" dirty="0">
                <a:effectLst/>
                <a:latin typeface="Times New Roman" panose="02020603050405020304" pitchFamily="18" charset="0"/>
                <a:cs typeface="B Nazanin" panose="00000400000000000000" pitchFamily="2" charset="-78"/>
              </a:rPr>
              <a:t> نرم افزار در صورتی غیر قطعی است که ترتیب و زمان بندی </a:t>
            </a:r>
            <a:r>
              <a:rPr lang="fa-IR" b="0" i="0" u="none" strike="noStrike" dirty="0" err="1">
                <a:effectLst/>
                <a:latin typeface="Times New Roman" panose="02020603050405020304" pitchFamily="18" charset="0"/>
                <a:cs typeface="B Nazanin" panose="00000400000000000000" pitchFamily="2" charset="-78"/>
              </a:rPr>
              <a:t>ورودیها</a:t>
            </a:r>
            <a:r>
              <a:rPr lang="fa-IR" b="0" i="0" u="none" strike="noStrike" dirty="0">
                <a:effectLst/>
                <a:latin typeface="Times New Roman" panose="02020603050405020304" pitchFamily="18" charset="0"/>
                <a:cs typeface="B Nazanin" panose="00000400000000000000" pitchFamily="2" charset="-78"/>
              </a:rPr>
              <a:t> پردازش و </a:t>
            </a:r>
            <a:r>
              <a:rPr lang="fa-IR" b="0" i="0" u="none" strike="noStrike" dirty="0" err="1">
                <a:effectLst/>
                <a:latin typeface="Times New Roman" panose="02020603050405020304" pitchFamily="18" charset="0"/>
                <a:cs typeface="B Nazanin" panose="00000400000000000000" pitchFamily="2" charset="-78"/>
              </a:rPr>
              <a:t>خروجیها</a:t>
            </a:r>
            <a:r>
              <a:rPr lang="fa-IR" b="0" i="0" u="none" strike="noStrike" dirty="0">
                <a:effectLst/>
                <a:latin typeface="Times New Roman" panose="02020603050405020304" pitchFamily="18" charset="0"/>
                <a:cs typeface="B Nazanin" panose="00000400000000000000" pitchFamily="2" charset="-78"/>
              </a:rPr>
              <a:t> را نتوان از قبل در آن پیش بینی کرد.)</a:t>
            </a:r>
            <a:endParaRPr lang="fa-IR" dirty="0">
              <a:latin typeface="Times New Roman" panose="02020603050405020304" pitchFamily="18" charset="0"/>
              <a:cs typeface="B Nazanin" panose="00000400000000000000" pitchFamily="2" charset="-78"/>
            </a:endParaRPr>
          </a:p>
          <a:p>
            <a:pPr algn="r" rtl="1"/>
            <a:r>
              <a:rPr lang="fa-IR" sz="2400" dirty="0">
                <a:latin typeface="Times New Roman" panose="02020603050405020304" pitchFamily="18" charset="0"/>
                <a:cs typeface="B Nazanin" panose="00000400000000000000" pitchFamily="2" charset="-78"/>
              </a:rPr>
              <a:t>برخی دیگر، مقادیر زیادی از داده های میانی را پردازش میکنند</a:t>
            </a:r>
          </a:p>
          <a:p>
            <a:pPr marL="0" indent="0" algn="r" rtl="1">
              <a:buNone/>
            </a:pPr>
            <a:r>
              <a:rPr lang="fa-IR" sz="2400" b="0" i="0" u="none" strike="noStrike" dirty="0">
                <a:effectLst/>
                <a:latin typeface="Times New Roman" panose="02020603050405020304" pitchFamily="18" charset="0"/>
                <a:cs typeface="B Nazanin" panose="00000400000000000000" pitchFamily="2" charset="-78"/>
              </a:rPr>
              <a:t>	مثال: </a:t>
            </a:r>
            <a:r>
              <a:rPr lang="fa-IR" sz="2400" b="0" i="0" u="none" strike="noStrike" dirty="0" err="1">
                <a:effectLst/>
                <a:latin typeface="Times New Roman" panose="02020603050405020304" pitchFamily="18" charset="0"/>
                <a:cs typeface="B Nazanin" panose="00000400000000000000" pitchFamily="2" charset="-78"/>
              </a:rPr>
              <a:t>مولفه</a:t>
            </a:r>
            <a:r>
              <a:rPr lang="fa-IR" sz="2400" b="0" i="0" u="none" strike="noStrike" dirty="0">
                <a:effectLst/>
                <a:latin typeface="Times New Roman" panose="02020603050405020304" pitchFamily="18" charset="0"/>
                <a:cs typeface="B Nazanin" panose="00000400000000000000" pitchFamily="2" charset="-78"/>
              </a:rPr>
              <a:t> های سیستم عامل، </a:t>
            </a:r>
            <a:r>
              <a:rPr lang="fa-IR" sz="2400" b="0" i="0" u="none" strike="noStrike" dirty="0" err="1">
                <a:effectLst/>
                <a:latin typeface="Times New Roman" panose="02020603050405020304" pitchFamily="18" charset="0"/>
                <a:cs typeface="B Nazanin" panose="00000400000000000000" pitchFamily="2" charset="-78"/>
              </a:rPr>
              <a:t>درایورهای</a:t>
            </a:r>
            <a:r>
              <a:rPr lang="fa-IR" sz="2400" b="0" i="0" u="none" strike="noStrike" dirty="0">
                <a:effectLst/>
                <a:latin typeface="Times New Roman" panose="02020603050405020304" pitchFamily="18" charset="0"/>
                <a:cs typeface="B Nazanin" panose="00000400000000000000" pitchFamily="2" charset="-78"/>
              </a:rPr>
              <a:t> نرم افزار شبکه، پردازنده های ارتباط راه دور</a:t>
            </a:r>
          </a:p>
        </p:txBody>
      </p:sp>
      <p:sp>
        <p:nvSpPr>
          <p:cNvPr id="7" name="Title 1">
            <a:extLst>
              <a:ext uri="{FF2B5EF4-FFF2-40B4-BE49-F238E27FC236}">
                <a16:creationId xmlns:a16="http://schemas.microsoft.com/office/drawing/2014/main" id="{85525F33-F7BB-4E2E-BF96-A81279D5E65E}"/>
              </a:ext>
            </a:extLst>
          </p:cNvPr>
          <p:cNvSpPr>
            <a:spLocks noGrp="1"/>
          </p:cNvSpPr>
          <p:nvPr>
            <p:ph type="title"/>
          </p:nvPr>
        </p:nvSpPr>
        <p:spPr>
          <a:xfrm>
            <a:off x="838200" y="136525"/>
            <a:ext cx="10515600" cy="1325563"/>
          </a:xfrm>
        </p:spPr>
        <p:txBody>
          <a:bodyPr>
            <a:normAutofit fontScale="90000"/>
          </a:bodyPr>
          <a:lstStyle/>
          <a:p>
            <a:pPr algn="r" rtl="1"/>
            <a:r>
              <a:rPr lang="fa-IR" sz="4000" dirty="0">
                <a:solidFill>
                  <a:schemeClr val="bg1">
                    <a:lumMod val="50000"/>
                  </a:schemeClr>
                </a:solidFill>
                <a:cs typeface="B Nazanin" panose="00000400000000000000" pitchFamily="2" charset="-78"/>
              </a:rPr>
              <a:t>1-1	ماهیت نرم افزار (ادامه)                               </a:t>
            </a:r>
            <a:r>
              <a:rPr kumimoji="0" lang="fa-IR" sz="2000" i="0" u="none" strike="noStrike" kern="1200" cap="none" spc="0" normalizeH="0" baseline="0" noProof="0" dirty="0">
                <a:ln>
                  <a:noFill/>
                </a:ln>
                <a:solidFill>
                  <a:schemeClr val="bg1">
                    <a:lumMod val="50000"/>
                  </a:schemeClr>
                </a:solidFill>
                <a:effectLst/>
                <a:uLnTx/>
                <a:uFillTx/>
                <a:latin typeface="Calibri Light" panose="020F0302020204030204"/>
                <a:ea typeface="+mj-ea"/>
                <a:cs typeface="B Nazanin" panose="00000400000000000000" pitchFamily="2" charset="-78"/>
              </a:rPr>
              <a:t>فصل اول- نرم افزار و مهندسی نرم افزار</a:t>
            </a:r>
            <a:br>
              <a:rPr lang="fa-IR" sz="4000" dirty="0">
                <a:solidFill>
                  <a:schemeClr val="bg1">
                    <a:lumMod val="50000"/>
                  </a:schemeClr>
                </a:solidFill>
                <a:cs typeface="B Nazanin" panose="00000400000000000000" pitchFamily="2" charset="-78"/>
              </a:rPr>
            </a:br>
            <a:endParaRPr lang="en-US" sz="4000" dirty="0">
              <a:solidFill>
                <a:schemeClr val="bg1">
                  <a:lumMod val="50000"/>
                </a:schemeClr>
              </a:solidFill>
              <a:cs typeface="B Nazanin" panose="00000400000000000000" pitchFamily="2" charset="-78"/>
            </a:endParaRPr>
          </a:p>
        </p:txBody>
      </p:sp>
      <p:sp>
        <p:nvSpPr>
          <p:cNvPr id="5" name="Slide Number Placeholder 4">
            <a:extLst>
              <a:ext uri="{FF2B5EF4-FFF2-40B4-BE49-F238E27FC236}">
                <a16:creationId xmlns:a16="http://schemas.microsoft.com/office/drawing/2014/main" id="{2AFE3416-62AA-49E6-ABCC-EE9DFF779FD1}"/>
              </a:ext>
            </a:extLst>
          </p:cNvPr>
          <p:cNvSpPr>
            <a:spLocks noGrp="1"/>
          </p:cNvSpPr>
          <p:nvPr>
            <p:ph type="sldNum" sz="quarter" idx="12"/>
          </p:nvPr>
        </p:nvSpPr>
        <p:spPr/>
        <p:txBody>
          <a:bodyPr/>
          <a:lstStyle/>
          <a:p>
            <a:fld id="{0BD2414D-2E17-4FB4-9E5A-621CC69CA5AB}" type="slidenum">
              <a:rPr lang="en-US" smtClean="0"/>
              <a:t>16</a:t>
            </a:fld>
            <a:endParaRPr lang="en-US"/>
          </a:p>
        </p:txBody>
      </p:sp>
    </p:spTree>
    <p:extLst>
      <p:ext uri="{BB962C8B-B14F-4D97-AF65-F5344CB8AC3E}">
        <p14:creationId xmlns:p14="http://schemas.microsoft.com/office/powerpoint/2010/main" val="3153776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85525F33-F7BB-4E2E-BF96-A81279D5E65E}"/>
              </a:ext>
            </a:extLst>
          </p:cNvPr>
          <p:cNvSpPr>
            <a:spLocks noGrp="1"/>
          </p:cNvSpPr>
          <p:nvPr>
            <p:ph type="title"/>
          </p:nvPr>
        </p:nvSpPr>
        <p:spPr>
          <a:xfrm>
            <a:off x="838200" y="136525"/>
            <a:ext cx="10515600" cy="1325563"/>
          </a:xfrm>
        </p:spPr>
        <p:txBody>
          <a:bodyPr>
            <a:normAutofit fontScale="90000"/>
          </a:bodyPr>
          <a:lstStyle/>
          <a:p>
            <a:pPr algn="r" rtl="1"/>
            <a:r>
              <a:rPr lang="fa-IR" sz="4000" dirty="0">
                <a:solidFill>
                  <a:schemeClr val="bg1">
                    <a:lumMod val="50000"/>
                  </a:schemeClr>
                </a:solidFill>
                <a:cs typeface="B Nazanin" panose="00000400000000000000" pitchFamily="2" charset="-78"/>
              </a:rPr>
              <a:t>1-1	ماهیت نرم افزار (ادامه)                               </a:t>
            </a:r>
            <a:r>
              <a:rPr kumimoji="0" lang="fa-IR" sz="2000" i="0" u="none" strike="noStrike" kern="1200" cap="none" spc="0" normalizeH="0" baseline="0" noProof="0" dirty="0">
                <a:ln>
                  <a:noFill/>
                </a:ln>
                <a:solidFill>
                  <a:schemeClr val="bg1">
                    <a:lumMod val="50000"/>
                  </a:schemeClr>
                </a:solidFill>
                <a:effectLst/>
                <a:uLnTx/>
                <a:uFillTx/>
                <a:latin typeface="Calibri Light" panose="020F0302020204030204"/>
                <a:ea typeface="+mj-ea"/>
                <a:cs typeface="B Nazanin" panose="00000400000000000000" pitchFamily="2" charset="-78"/>
              </a:rPr>
              <a:t>فصل اول- نرم افزار و مهندسی نرم افزار</a:t>
            </a:r>
            <a:br>
              <a:rPr lang="fa-IR" sz="4000" dirty="0">
                <a:solidFill>
                  <a:schemeClr val="bg1">
                    <a:lumMod val="50000"/>
                  </a:schemeClr>
                </a:solidFill>
                <a:cs typeface="B Nazanin" panose="00000400000000000000" pitchFamily="2" charset="-78"/>
              </a:rPr>
            </a:br>
            <a:endParaRPr lang="en-US" sz="4000" dirty="0">
              <a:solidFill>
                <a:schemeClr val="bg1">
                  <a:lumMod val="50000"/>
                </a:schemeClr>
              </a:solidFill>
              <a:cs typeface="B Nazanin" panose="00000400000000000000" pitchFamily="2" charset="-78"/>
            </a:endParaRPr>
          </a:p>
        </p:txBody>
      </p:sp>
      <p:sp>
        <p:nvSpPr>
          <p:cNvPr id="5" name="Slide Number Placeholder 4">
            <a:extLst>
              <a:ext uri="{FF2B5EF4-FFF2-40B4-BE49-F238E27FC236}">
                <a16:creationId xmlns:a16="http://schemas.microsoft.com/office/drawing/2014/main" id="{2AFE3416-62AA-49E6-ABCC-EE9DFF779FD1}"/>
              </a:ext>
            </a:extLst>
          </p:cNvPr>
          <p:cNvSpPr>
            <a:spLocks noGrp="1"/>
          </p:cNvSpPr>
          <p:nvPr>
            <p:ph type="sldNum" sz="quarter" idx="12"/>
          </p:nvPr>
        </p:nvSpPr>
        <p:spPr/>
        <p:txBody>
          <a:bodyPr/>
          <a:lstStyle/>
          <a:p>
            <a:fld id="{0BD2414D-2E17-4FB4-9E5A-621CC69CA5AB}" type="slidenum">
              <a:rPr lang="en-US" smtClean="0"/>
              <a:t>17</a:t>
            </a:fld>
            <a:endParaRPr lang="en-US"/>
          </a:p>
        </p:txBody>
      </p:sp>
      <p:sp>
        <p:nvSpPr>
          <p:cNvPr id="6" name="Content Placeholder 2">
            <a:extLst>
              <a:ext uri="{FF2B5EF4-FFF2-40B4-BE49-F238E27FC236}">
                <a16:creationId xmlns:a16="http://schemas.microsoft.com/office/drawing/2014/main" id="{64CB2631-A945-4E00-9FDE-2550528F446B}"/>
              </a:ext>
            </a:extLst>
          </p:cNvPr>
          <p:cNvSpPr txBox="1">
            <a:spLocks/>
          </p:cNvSpPr>
          <p:nvPr/>
        </p:nvSpPr>
        <p:spPr>
          <a:xfrm>
            <a:off x="384312" y="1167056"/>
            <a:ext cx="10969487" cy="253344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indent="-457200" algn="r" rtl="1">
              <a:buFont typeface="+mj-lt"/>
              <a:buAutoNum type="arabicParenR" startAt="2"/>
            </a:pPr>
            <a:r>
              <a:rPr lang="fa-IR" sz="2400" dirty="0">
                <a:latin typeface="Times New Roman" panose="02020603050405020304" pitchFamily="18" charset="0"/>
                <a:cs typeface="B Nazanin" panose="00000400000000000000" pitchFamily="2" charset="-78"/>
              </a:rPr>
              <a:t> نرم افزارهای کاربردی</a:t>
            </a:r>
          </a:p>
          <a:p>
            <a:pPr algn="r" rtl="1"/>
            <a:r>
              <a:rPr lang="fa-IR" sz="2400" dirty="0">
                <a:latin typeface="Times New Roman" panose="02020603050405020304" pitchFamily="18" charset="0"/>
                <a:cs typeface="B Nazanin" panose="00000400000000000000" pitchFamily="2" charset="-78"/>
              </a:rPr>
              <a:t> برنامه های مستقلی که یک نیاز تجاری مشخص را بر طرف می سازند.</a:t>
            </a:r>
          </a:p>
          <a:p>
            <a:pPr marL="457200" indent="-457200" algn="r" rtl="1">
              <a:buFont typeface="+mj-lt"/>
              <a:buAutoNum type="arabicParenR" startAt="3"/>
            </a:pPr>
            <a:r>
              <a:rPr lang="fa-IR" sz="2400" dirty="0">
                <a:latin typeface="Times New Roman" panose="02020603050405020304" pitchFamily="18" charset="0"/>
                <a:cs typeface="B Nazanin" panose="00000400000000000000" pitchFamily="2" charset="-78"/>
              </a:rPr>
              <a:t>نرم افزارهای مهندسی علمی </a:t>
            </a:r>
          </a:p>
          <a:p>
            <a:pPr algn="r" rtl="1"/>
            <a:r>
              <a:rPr lang="fa-IR" sz="2400" dirty="0">
                <a:latin typeface="Times New Roman" panose="02020603050405020304" pitchFamily="18" charset="0"/>
                <a:cs typeface="B Nazanin" panose="00000400000000000000" pitchFamily="2" charset="-78"/>
              </a:rPr>
              <a:t>برنامه ها که ارقام و اعداد را پردازش می کنند.</a:t>
            </a:r>
          </a:p>
          <a:p>
            <a:pPr marL="457200" lvl="1" indent="0" algn="r" rtl="1">
              <a:buNone/>
            </a:pPr>
            <a:r>
              <a:rPr lang="fa-IR" dirty="0">
                <a:latin typeface="Times New Roman" panose="02020603050405020304" pitchFamily="18" charset="0"/>
                <a:cs typeface="B Nazanin" panose="00000400000000000000" pitchFamily="2" charset="-78"/>
              </a:rPr>
              <a:t>کاربرد: نجوم، بررسی آتش فشان ها، طراحی به </a:t>
            </a:r>
            <a:r>
              <a:rPr lang="fa-IR" sz="2200" dirty="0">
                <a:latin typeface="Times New Roman" panose="02020603050405020304" pitchFamily="18" charset="0"/>
                <a:cs typeface="B Nazanin" panose="00000400000000000000" pitchFamily="2" charset="-78"/>
              </a:rPr>
              <a:t>کمک کامپیوتر، زیست </a:t>
            </a:r>
            <a:r>
              <a:rPr lang="fa-IR" sz="2200" dirty="0" err="1">
                <a:latin typeface="Times New Roman" panose="02020603050405020304" pitchFamily="18" charset="0"/>
                <a:cs typeface="B Nazanin" panose="00000400000000000000" pitchFamily="2" charset="-78"/>
              </a:rPr>
              <a:t>شناسی</a:t>
            </a:r>
            <a:r>
              <a:rPr lang="fa-IR" sz="2200" dirty="0">
                <a:latin typeface="Times New Roman" panose="02020603050405020304" pitchFamily="18" charset="0"/>
                <a:cs typeface="B Nazanin" panose="00000400000000000000" pitchFamily="2" charset="-78"/>
              </a:rPr>
              <a:t> </a:t>
            </a:r>
            <a:r>
              <a:rPr lang="fa-IR" sz="2200" dirty="0" err="1">
                <a:latin typeface="Times New Roman" panose="02020603050405020304" pitchFamily="18" charset="0"/>
                <a:cs typeface="B Nazanin" panose="00000400000000000000" pitchFamily="2" charset="-78"/>
              </a:rPr>
              <a:t>مولکولی</a:t>
            </a:r>
            <a:r>
              <a:rPr lang="fa-IR" sz="2200" dirty="0">
                <a:latin typeface="Times New Roman" panose="02020603050405020304" pitchFamily="18" charset="0"/>
                <a:cs typeface="B Nazanin" panose="00000400000000000000" pitchFamily="2" charset="-78"/>
              </a:rPr>
              <a:t>، تحلیل ژنتیک، هواشناسی</a:t>
            </a:r>
            <a:endParaRPr lang="en-US" sz="2200" dirty="0">
              <a:cs typeface="B Nazanin" panose="00000400000000000000" pitchFamily="2" charset="-78"/>
            </a:endParaRPr>
          </a:p>
        </p:txBody>
      </p:sp>
      <p:sp>
        <p:nvSpPr>
          <p:cNvPr id="8" name="Content Placeholder 2">
            <a:extLst>
              <a:ext uri="{FF2B5EF4-FFF2-40B4-BE49-F238E27FC236}">
                <a16:creationId xmlns:a16="http://schemas.microsoft.com/office/drawing/2014/main" id="{237407B2-1F1C-4959-8247-88B466097DC4}"/>
              </a:ext>
            </a:extLst>
          </p:cNvPr>
          <p:cNvSpPr>
            <a:spLocks noGrp="1"/>
          </p:cNvSpPr>
          <p:nvPr>
            <p:ph idx="1"/>
          </p:nvPr>
        </p:nvSpPr>
        <p:spPr>
          <a:xfrm>
            <a:off x="159025" y="3578087"/>
            <a:ext cx="11194774" cy="3337823"/>
          </a:xfrm>
        </p:spPr>
        <p:txBody>
          <a:bodyPr>
            <a:normAutofit/>
          </a:bodyPr>
          <a:lstStyle/>
          <a:p>
            <a:pPr marL="457200" indent="-457200" algn="r" rtl="1">
              <a:buFont typeface="+mj-lt"/>
              <a:buAutoNum type="arabicParenR" startAt="4"/>
            </a:pPr>
            <a:r>
              <a:rPr lang="fa-IR" sz="2400" b="0" i="0" u="none" strike="noStrike" dirty="0">
                <a:effectLst/>
                <a:latin typeface="Times New Roman" panose="02020603050405020304" pitchFamily="18" charset="0"/>
                <a:cs typeface="B Nazanin" panose="00000400000000000000" pitchFamily="2" charset="-78"/>
              </a:rPr>
              <a:t>نرم افزار تعبیه شده (</a:t>
            </a:r>
            <a:r>
              <a:rPr lang="en-US" sz="2400" b="0" i="0" u="none" strike="noStrike" dirty="0" err="1">
                <a:effectLst/>
                <a:latin typeface="Times New Roman" panose="02020603050405020304" pitchFamily="18" charset="0"/>
                <a:cs typeface="B Nazanin" panose="00000400000000000000" pitchFamily="2" charset="-78"/>
              </a:rPr>
              <a:t>embeded</a:t>
            </a:r>
            <a:r>
              <a:rPr lang="fa-IR" sz="2400" b="0" i="0" u="none" strike="noStrike" dirty="0">
                <a:effectLst/>
                <a:latin typeface="Times New Roman" panose="02020603050405020304" pitchFamily="18" charset="0"/>
                <a:cs typeface="B Nazanin" panose="00000400000000000000" pitchFamily="2" charset="-78"/>
              </a:rPr>
              <a:t>)</a:t>
            </a:r>
            <a:endParaRPr lang="en-US" sz="2400" b="0" i="0" u="none" strike="noStrike" dirty="0">
              <a:effectLst/>
              <a:latin typeface="Times New Roman" panose="02020603050405020304" pitchFamily="18" charset="0"/>
              <a:cs typeface="B Nazanin" panose="00000400000000000000" pitchFamily="2" charset="-78"/>
            </a:endParaRPr>
          </a:p>
          <a:p>
            <a:pPr algn="r" rtl="1"/>
            <a:r>
              <a:rPr lang="fa-IR" sz="2400" dirty="0">
                <a:latin typeface="Times New Roman" panose="02020603050405020304" pitchFamily="18" charset="0"/>
                <a:cs typeface="B Nazanin" panose="00000400000000000000" pitchFamily="2" charset="-78"/>
              </a:rPr>
              <a:t>در داخل یک محصول یا سیستم قرار دارند</a:t>
            </a:r>
          </a:p>
          <a:p>
            <a:pPr algn="r" rtl="1"/>
            <a:r>
              <a:rPr lang="fa-IR" sz="2400" dirty="0">
                <a:latin typeface="Times New Roman" panose="02020603050405020304" pitchFamily="18" charset="0"/>
                <a:cs typeface="B Nazanin" panose="00000400000000000000" pitchFamily="2" charset="-78"/>
              </a:rPr>
              <a:t>مورد استفاده برای پیاده سازی و کنترل ویژگی ها و </a:t>
            </a:r>
            <a:r>
              <a:rPr lang="fa-IR" sz="2400" dirty="0" err="1">
                <a:latin typeface="Times New Roman" panose="02020603050405020304" pitchFamily="18" charset="0"/>
                <a:cs typeface="B Nazanin" panose="00000400000000000000" pitchFamily="2" charset="-78"/>
              </a:rPr>
              <a:t>عملکردهایی</a:t>
            </a:r>
            <a:r>
              <a:rPr lang="fa-IR" sz="2400" dirty="0">
                <a:latin typeface="Times New Roman" panose="02020603050405020304" pitchFamily="18" charset="0"/>
                <a:cs typeface="B Nazanin" panose="00000400000000000000" pitchFamily="2" charset="-78"/>
              </a:rPr>
              <a:t>، برای کاربران نهایی یا خود سیستم </a:t>
            </a:r>
            <a:endParaRPr lang="en-US" sz="2400" dirty="0">
              <a:latin typeface="Times New Roman" panose="02020603050405020304" pitchFamily="18" charset="0"/>
              <a:cs typeface="B Nazanin" panose="00000400000000000000" pitchFamily="2" charset="-78"/>
            </a:endParaRPr>
          </a:p>
          <a:p>
            <a:pPr algn="r" rtl="1"/>
            <a:r>
              <a:rPr lang="fa-IR" sz="2400" dirty="0">
                <a:latin typeface="Times New Roman" panose="02020603050405020304" pitchFamily="18" charset="0"/>
                <a:cs typeface="B Nazanin" panose="00000400000000000000" pitchFamily="2" charset="-78"/>
              </a:rPr>
              <a:t>برخی، </a:t>
            </a:r>
            <a:r>
              <a:rPr lang="fa-IR" sz="2400" b="0" i="0" u="none" strike="noStrike" dirty="0">
                <a:effectLst/>
                <a:latin typeface="Times New Roman" panose="02020603050405020304" pitchFamily="18" charset="0"/>
                <a:cs typeface="B Nazanin" panose="00000400000000000000" pitchFamily="2" charset="-78"/>
              </a:rPr>
              <a:t>قادر به انجام اعمالی بسیار محدود و اختصاصی </a:t>
            </a:r>
            <a:r>
              <a:rPr lang="fa-IR" sz="2400" b="0" i="0" u="none" strike="noStrike" dirty="0" err="1">
                <a:effectLst/>
                <a:latin typeface="Times New Roman" panose="02020603050405020304" pitchFamily="18" charset="0"/>
                <a:cs typeface="B Nazanin" panose="00000400000000000000" pitchFamily="2" charset="-78"/>
              </a:rPr>
              <a:t>هستنند</a:t>
            </a:r>
            <a:r>
              <a:rPr lang="fa-IR" sz="2400" b="0" i="0" u="none" strike="noStrike" dirty="0">
                <a:effectLst/>
                <a:latin typeface="Times New Roman" panose="02020603050405020304" pitchFamily="18" charset="0"/>
                <a:cs typeface="B Nazanin" panose="00000400000000000000" pitchFamily="2" charset="-78"/>
              </a:rPr>
              <a:t>  </a:t>
            </a:r>
          </a:p>
          <a:p>
            <a:pPr marL="0" indent="0" algn="r" rtl="1">
              <a:buNone/>
            </a:pPr>
            <a:r>
              <a:rPr lang="fa-IR" sz="2200" dirty="0">
                <a:latin typeface="Times New Roman" panose="02020603050405020304" pitchFamily="18" charset="0"/>
                <a:cs typeface="B Nazanin" panose="00000400000000000000" pitchFamily="2" charset="-78"/>
              </a:rPr>
              <a:t>	</a:t>
            </a:r>
            <a:r>
              <a:rPr lang="fa-IR" sz="2200" b="0" i="0" u="none" strike="noStrike" dirty="0">
                <a:effectLst/>
                <a:latin typeface="Times New Roman" panose="02020603050405020304" pitchFamily="18" charset="0"/>
                <a:cs typeface="B Nazanin" panose="00000400000000000000" pitchFamily="2" charset="-78"/>
              </a:rPr>
              <a:t>(از قبیل کنترل صفحه کلید برای </a:t>
            </a:r>
            <a:r>
              <a:rPr lang="fa-IR" sz="2200" b="0" i="0" u="none" strike="noStrike" dirty="0" err="1">
                <a:effectLst/>
                <a:latin typeface="Times New Roman" panose="02020603050405020304" pitchFamily="18" charset="0"/>
                <a:cs typeface="B Nazanin" panose="00000400000000000000" pitchFamily="2" charset="-78"/>
              </a:rPr>
              <a:t>فرهای</a:t>
            </a:r>
            <a:r>
              <a:rPr lang="fa-IR" sz="2200" b="0" i="0" u="none" strike="noStrike" dirty="0">
                <a:effectLst/>
                <a:latin typeface="Times New Roman" panose="02020603050405020304" pitchFamily="18" charset="0"/>
                <a:cs typeface="B Nazanin" panose="00000400000000000000" pitchFamily="2" charset="-78"/>
              </a:rPr>
              <a:t> </a:t>
            </a:r>
            <a:r>
              <a:rPr lang="fa-IR" sz="2200" b="0" i="0" u="none" strike="noStrike" dirty="0" err="1">
                <a:effectLst/>
                <a:latin typeface="Times New Roman" panose="02020603050405020304" pitchFamily="18" charset="0"/>
                <a:cs typeface="B Nazanin" panose="00000400000000000000" pitchFamily="2" charset="-78"/>
              </a:rPr>
              <a:t>مایکروویو</a:t>
            </a:r>
            <a:r>
              <a:rPr lang="fa-IR" sz="2200" dirty="0">
                <a:latin typeface="Times New Roman" panose="02020603050405020304" pitchFamily="18" charset="0"/>
                <a:cs typeface="B Nazanin" panose="00000400000000000000" pitchFamily="2" charset="-78"/>
              </a:rPr>
              <a:t>)</a:t>
            </a:r>
            <a:endParaRPr lang="fa-IR" sz="2200" b="0" i="0" u="none" strike="noStrike" dirty="0">
              <a:effectLst/>
              <a:latin typeface="Times New Roman" panose="02020603050405020304" pitchFamily="18" charset="0"/>
              <a:cs typeface="B Nazanin" panose="00000400000000000000" pitchFamily="2" charset="-78"/>
            </a:endParaRPr>
          </a:p>
          <a:p>
            <a:pPr algn="r" rtl="1"/>
            <a:r>
              <a:rPr lang="fa-IR" sz="2400" b="0" i="0" u="none" strike="noStrike" dirty="0">
                <a:effectLst/>
                <a:latin typeface="Times New Roman" panose="02020603050405020304" pitchFamily="18" charset="0"/>
                <a:cs typeface="B Nazanin" panose="00000400000000000000" pitchFamily="2" charset="-78"/>
              </a:rPr>
              <a:t>برخی دیگر، وظایف مهم و قابلیت کنترل را بر عهده دارد. </a:t>
            </a:r>
            <a:endParaRPr lang="fa-IR" sz="2400" dirty="0">
              <a:latin typeface="Times New Roman" panose="02020603050405020304" pitchFamily="18" charset="0"/>
              <a:cs typeface="B Nazanin" panose="00000400000000000000" pitchFamily="2" charset="-78"/>
            </a:endParaRPr>
          </a:p>
          <a:p>
            <a:pPr marL="0" indent="0" algn="r" rtl="1">
              <a:buNone/>
            </a:pPr>
            <a:r>
              <a:rPr lang="fa-IR" sz="2200" b="0" i="0" u="none" strike="noStrike" dirty="0">
                <a:effectLst/>
                <a:latin typeface="Times New Roman" panose="02020603050405020304" pitchFamily="18" charset="0"/>
                <a:cs typeface="B Nazanin" panose="00000400000000000000" pitchFamily="2" charset="-78"/>
              </a:rPr>
              <a:t>	(مانند عملیات دیجیتال در خودروها از قبیل کنترل سوخت صفحه نمایش ،</a:t>
            </a:r>
            <a:r>
              <a:rPr lang="fa-IR" sz="2200" b="0" i="0" u="none" strike="noStrike" dirty="0" err="1">
                <a:effectLst/>
                <a:latin typeface="Times New Roman" panose="02020603050405020304" pitchFamily="18" charset="0"/>
                <a:cs typeface="B Nazanin" panose="00000400000000000000" pitchFamily="2" charset="-78"/>
              </a:rPr>
              <a:t>داشبورد</a:t>
            </a:r>
            <a:r>
              <a:rPr lang="fa-IR" sz="2200" b="0" i="0" u="none" strike="noStrike" dirty="0">
                <a:effectLst/>
                <a:latin typeface="Times New Roman" panose="02020603050405020304" pitchFamily="18" charset="0"/>
                <a:cs typeface="B Nazanin" panose="00000400000000000000" pitchFamily="2" charset="-78"/>
              </a:rPr>
              <a:t> سیستم ترمز و ...)</a:t>
            </a:r>
          </a:p>
          <a:p>
            <a:pPr algn="r" rtl="1"/>
            <a:endParaRPr lang="fa-IR" sz="2000" b="0" i="0" u="none" strike="noStrike" dirty="0">
              <a:effectLst/>
              <a:latin typeface="Times New Roman" panose="02020603050405020304" pitchFamily="18" charset="0"/>
              <a:cs typeface="B Nazanin" panose="00000400000000000000" pitchFamily="2" charset="-78"/>
            </a:endParaRPr>
          </a:p>
          <a:p>
            <a:pPr marL="457200" indent="-457200" algn="r" rtl="1">
              <a:buFont typeface="+mj-lt"/>
              <a:buAutoNum type="arabicParenR" startAt="6"/>
            </a:pPr>
            <a:endParaRPr lang="en-US" sz="2000" dirty="0">
              <a:cs typeface="B Nazanin" panose="00000400000000000000" pitchFamily="2" charset="-78"/>
            </a:endParaRPr>
          </a:p>
        </p:txBody>
      </p:sp>
    </p:spTree>
    <p:extLst>
      <p:ext uri="{BB962C8B-B14F-4D97-AF65-F5344CB8AC3E}">
        <p14:creationId xmlns:p14="http://schemas.microsoft.com/office/powerpoint/2010/main" val="10388817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1037BA0-A22C-4A69-8DF6-910127EE073C}"/>
              </a:ext>
            </a:extLst>
          </p:cNvPr>
          <p:cNvSpPr>
            <a:spLocks noGrp="1"/>
          </p:cNvSpPr>
          <p:nvPr>
            <p:ph idx="1"/>
          </p:nvPr>
        </p:nvSpPr>
        <p:spPr>
          <a:xfrm>
            <a:off x="0" y="1145071"/>
            <a:ext cx="11194774" cy="5388251"/>
          </a:xfrm>
        </p:spPr>
        <p:txBody>
          <a:bodyPr>
            <a:normAutofit fontScale="92500" lnSpcReduction="10000"/>
          </a:bodyPr>
          <a:lstStyle/>
          <a:p>
            <a:pPr marL="457200" indent="-457200" algn="r" rtl="1">
              <a:buFont typeface="+mj-lt"/>
              <a:buAutoNum type="arabicParenR" startAt="5"/>
            </a:pPr>
            <a:r>
              <a:rPr lang="fa-IR" sz="2600" b="1" i="0" u="none" strike="noStrike" dirty="0">
                <a:effectLst/>
                <a:latin typeface="Times New Roman" panose="02020603050405020304" pitchFamily="18" charset="0"/>
                <a:cs typeface="B Nazanin" panose="00000400000000000000" pitchFamily="2" charset="-78"/>
              </a:rPr>
              <a:t> نرم افزارهای خط تولید</a:t>
            </a:r>
          </a:p>
          <a:p>
            <a:pPr algn="r" rtl="1"/>
            <a:r>
              <a:rPr lang="fa-IR" sz="2600" b="0" i="0" u="none" strike="noStrike" dirty="0">
                <a:effectLst/>
                <a:latin typeface="Times New Roman" panose="02020603050405020304" pitchFamily="18" charset="0"/>
                <a:cs typeface="B Nazanin" panose="00000400000000000000" pitchFamily="2" charset="-78"/>
              </a:rPr>
              <a:t> برای فراهم آوردن یک قابلیت خاص جهت استفاده ی بسیاری از مشتریان مختلف طراحی میشوند</a:t>
            </a:r>
          </a:p>
          <a:p>
            <a:pPr algn="r" rtl="1"/>
            <a:r>
              <a:rPr lang="fa-IR" sz="2600" b="0" i="0" u="none" strike="noStrike" dirty="0">
                <a:effectLst/>
                <a:latin typeface="Times New Roman" panose="02020603050405020304" pitchFamily="18" charset="0"/>
                <a:cs typeface="B Nazanin" panose="00000400000000000000" pitchFamily="2" charset="-78"/>
              </a:rPr>
              <a:t>یک بازار محدود و خاص (مانند محصولات کنترل موجودی)، یا بازارهای </a:t>
            </a:r>
            <a:r>
              <a:rPr lang="fa-IR" sz="2600" b="0" i="0" u="none" strike="noStrike" dirty="0" err="1">
                <a:effectLst/>
                <a:latin typeface="Times New Roman" panose="02020603050405020304" pitchFamily="18" charset="0"/>
                <a:cs typeface="B Nazanin" panose="00000400000000000000" pitchFamily="2" charset="-78"/>
              </a:rPr>
              <a:t>پرمشتری</a:t>
            </a:r>
            <a:r>
              <a:rPr lang="fa-IR" sz="2600" b="0" i="0" u="none" strike="noStrike" dirty="0">
                <a:effectLst/>
                <a:latin typeface="Times New Roman" panose="02020603050405020304" pitchFamily="18" charset="0"/>
                <a:cs typeface="B Nazanin" panose="00000400000000000000" pitchFamily="2" charset="-78"/>
              </a:rPr>
              <a:t> را هدف قرار دهند.</a:t>
            </a:r>
          </a:p>
          <a:p>
            <a:pPr algn="r" rtl="1"/>
            <a:endParaRPr lang="fa-IR" sz="2600" dirty="0">
              <a:latin typeface="Times New Roman" panose="02020603050405020304" pitchFamily="18" charset="0"/>
              <a:cs typeface="B Nazanin" panose="00000400000000000000" pitchFamily="2" charset="-78"/>
            </a:endParaRPr>
          </a:p>
          <a:p>
            <a:pPr marL="457200" indent="-457200" algn="r" rtl="1">
              <a:buFont typeface="+mj-lt"/>
              <a:buAutoNum type="arabicParenR" startAt="6"/>
            </a:pPr>
            <a:r>
              <a:rPr lang="fa-IR" sz="2600" b="1" i="0" u="none" strike="noStrike" dirty="0">
                <a:effectLst/>
                <a:latin typeface="Times New Roman" panose="02020603050405020304" pitchFamily="18" charset="0"/>
                <a:cs typeface="B Nazanin" panose="00000400000000000000" pitchFamily="2" charset="-78"/>
              </a:rPr>
              <a:t> </a:t>
            </a:r>
            <a:r>
              <a:rPr lang="fa-IR" sz="2600" b="1" i="0" u="none" strike="noStrike" dirty="0" err="1">
                <a:effectLst/>
                <a:latin typeface="Times New Roman" panose="02020603050405020304" pitchFamily="18" charset="0"/>
                <a:cs typeface="B Nazanin" panose="00000400000000000000" pitchFamily="2" charset="-78"/>
              </a:rPr>
              <a:t>اپلیکیشنهای</a:t>
            </a:r>
            <a:r>
              <a:rPr lang="fa-IR" sz="2600" b="1" i="0" u="none" strike="noStrike" dirty="0">
                <a:effectLst/>
                <a:latin typeface="Times New Roman" panose="02020603050405020304" pitchFamily="18" charset="0"/>
                <a:cs typeface="B Nazanin" panose="00000400000000000000" pitchFamily="2" charset="-78"/>
              </a:rPr>
              <a:t> تحت </a:t>
            </a:r>
            <a:r>
              <a:rPr lang="fa-IR" sz="2600" b="1" i="0" u="none" strike="noStrike" dirty="0" err="1">
                <a:effectLst/>
                <a:latin typeface="Times New Roman" panose="02020603050405020304" pitchFamily="18" charset="0"/>
                <a:cs typeface="B Nazanin" panose="00000400000000000000" pitchFamily="2" charset="-78"/>
              </a:rPr>
              <a:t>وب</a:t>
            </a:r>
            <a:r>
              <a:rPr lang="fa-IR" sz="2600" b="1" i="0" u="none" strike="noStrike" dirty="0">
                <a:effectLst/>
                <a:latin typeface="Times New Roman" panose="02020603050405020304" pitchFamily="18" charset="0"/>
                <a:cs typeface="B Nazanin" panose="00000400000000000000" pitchFamily="2" charset="-78"/>
              </a:rPr>
              <a:t> یا سیار</a:t>
            </a:r>
          </a:p>
          <a:p>
            <a:pPr algn="r" rtl="1"/>
            <a:r>
              <a:rPr lang="fa-IR" sz="2600" b="0" i="0" u="none" strike="noStrike" dirty="0">
                <a:effectLst/>
                <a:latin typeface="Times New Roman" panose="02020603050405020304" pitchFamily="18" charset="0"/>
                <a:cs typeface="B Nazanin" panose="00000400000000000000" pitchFamily="2" charset="-78"/>
              </a:rPr>
              <a:t>نرم افزارهای شبکه محور، شامل </a:t>
            </a:r>
            <a:r>
              <a:rPr lang="fa-IR" sz="2600" b="0" i="0" u="none" strike="noStrike" dirty="0" err="1">
                <a:effectLst/>
                <a:latin typeface="Times New Roman" panose="02020603050405020304" pitchFamily="18" charset="0"/>
                <a:cs typeface="B Nazanin" panose="00000400000000000000" pitchFamily="2" charset="-78"/>
              </a:rPr>
              <a:t>اپلیکیشن</a:t>
            </a:r>
            <a:r>
              <a:rPr lang="fa-IR" sz="2600" b="0" i="0" u="none" strike="noStrike" dirty="0">
                <a:effectLst/>
                <a:latin typeface="Times New Roman" panose="02020603050405020304" pitchFamily="18" charset="0"/>
                <a:cs typeface="B Nazanin" panose="00000400000000000000" pitchFamily="2" charset="-78"/>
              </a:rPr>
              <a:t> </a:t>
            </a:r>
            <a:r>
              <a:rPr lang="fa-IR" sz="2600" b="0" i="0" u="none" strike="noStrike" dirty="0" err="1">
                <a:effectLst/>
                <a:latin typeface="Times New Roman" panose="02020603050405020304" pitchFamily="18" charset="0"/>
                <a:cs typeface="B Nazanin" panose="00000400000000000000" pitchFamily="2" charset="-78"/>
              </a:rPr>
              <a:t>هایی</a:t>
            </a:r>
            <a:r>
              <a:rPr lang="fa-IR" sz="2600" b="0" i="0" u="none" strike="noStrike" dirty="0">
                <a:effectLst/>
                <a:latin typeface="Times New Roman" panose="02020603050405020304" pitchFamily="18" charset="0"/>
                <a:cs typeface="B Nazanin" panose="00000400000000000000" pitchFamily="2" charset="-78"/>
              </a:rPr>
              <a:t> که </a:t>
            </a:r>
          </a:p>
          <a:p>
            <a:pPr marL="914400" lvl="2" indent="0" algn="r" rtl="1">
              <a:buNone/>
            </a:pPr>
            <a:r>
              <a:rPr lang="fa-IR" sz="2600" b="0" i="0" u="none" strike="noStrike" dirty="0">
                <a:effectLst/>
                <a:latin typeface="Times New Roman" panose="02020603050405020304" pitchFamily="18" charset="0"/>
                <a:cs typeface="B Nazanin" panose="00000400000000000000" pitchFamily="2" charset="-78"/>
              </a:rPr>
              <a:t>هم برنامه های قابل اجرا روی تلفن همراه، </a:t>
            </a:r>
          </a:p>
          <a:p>
            <a:pPr marL="914400" lvl="2" indent="0" algn="r" rtl="1">
              <a:buNone/>
            </a:pPr>
            <a:r>
              <a:rPr lang="fa-IR" sz="2600" b="0" i="0" u="none" strike="noStrike" dirty="0">
                <a:effectLst/>
                <a:latin typeface="Times New Roman" panose="02020603050405020304" pitchFamily="18" charset="0"/>
                <a:cs typeface="B Nazanin" panose="00000400000000000000" pitchFamily="2" charset="-78"/>
              </a:rPr>
              <a:t>و هم برنامه های تحت </a:t>
            </a:r>
            <a:r>
              <a:rPr lang="fa-IR" sz="2600" b="0" i="0" u="none" strike="noStrike" dirty="0" err="1">
                <a:effectLst/>
                <a:latin typeface="Times New Roman" panose="02020603050405020304" pitchFamily="18" charset="0"/>
                <a:cs typeface="B Nazanin" panose="00000400000000000000" pitchFamily="2" charset="-78"/>
              </a:rPr>
              <a:t>وب</a:t>
            </a:r>
            <a:r>
              <a:rPr lang="fa-IR" sz="2600" b="0" i="0" u="none" strike="noStrike" dirty="0">
                <a:effectLst/>
                <a:latin typeface="Times New Roman" panose="02020603050405020304" pitchFamily="18" charset="0"/>
                <a:cs typeface="B Nazanin" panose="00000400000000000000" pitchFamily="2" charset="-78"/>
              </a:rPr>
              <a:t> قابل اجرا روی </a:t>
            </a:r>
            <a:r>
              <a:rPr lang="fa-IR" sz="2600" b="0" i="0" u="none" strike="noStrike" dirty="0" err="1">
                <a:effectLst/>
                <a:latin typeface="Times New Roman" panose="02020603050405020304" pitchFamily="18" charset="0"/>
                <a:cs typeface="B Nazanin" panose="00000400000000000000" pitchFamily="2" charset="-78"/>
              </a:rPr>
              <a:t>مرورگرهای</a:t>
            </a:r>
            <a:r>
              <a:rPr lang="fa-IR" sz="2600" b="0" i="0" u="none" strike="noStrike" dirty="0">
                <a:effectLst/>
                <a:latin typeface="Times New Roman" panose="02020603050405020304" pitchFamily="18" charset="0"/>
                <a:cs typeface="B Nazanin" panose="00000400000000000000" pitchFamily="2" charset="-78"/>
              </a:rPr>
              <a:t> </a:t>
            </a:r>
            <a:r>
              <a:rPr lang="fa-IR" sz="2600" b="0" i="0" u="none" strike="noStrike" dirty="0" err="1">
                <a:effectLst/>
                <a:latin typeface="Times New Roman" panose="02020603050405020304" pitchFamily="18" charset="0"/>
                <a:cs typeface="B Nazanin" panose="00000400000000000000" pitchFamily="2" charset="-78"/>
              </a:rPr>
              <a:t>وب</a:t>
            </a:r>
            <a:r>
              <a:rPr lang="fa-IR" sz="2600" b="0" i="0" u="none" strike="noStrike" dirty="0">
                <a:effectLst/>
                <a:latin typeface="Times New Roman" panose="02020603050405020304" pitchFamily="18" charset="0"/>
                <a:cs typeface="B Nazanin" panose="00000400000000000000" pitchFamily="2" charset="-78"/>
              </a:rPr>
              <a:t> را در بر میگیرند.</a:t>
            </a:r>
          </a:p>
          <a:p>
            <a:pPr algn="r" rtl="1"/>
            <a:endParaRPr lang="fa-IR" sz="2600" dirty="0">
              <a:latin typeface="Times New Roman" panose="02020603050405020304" pitchFamily="18" charset="0"/>
              <a:cs typeface="B Nazanin" panose="00000400000000000000" pitchFamily="2" charset="-78"/>
            </a:endParaRPr>
          </a:p>
          <a:p>
            <a:pPr marL="457200" indent="-457200" algn="r" rtl="1">
              <a:buFont typeface="+mj-lt"/>
              <a:buAutoNum type="arabicParenR" startAt="7"/>
            </a:pPr>
            <a:r>
              <a:rPr lang="fa-IR" sz="2600" b="1" i="0" u="none" strike="noStrike" dirty="0">
                <a:effectLst/>
                <a:latin typeface="Times New Roman" panose="02020603050405020304" pitchFamily="18" charset="0"/>
                <a:cs typeface="B Nazanin" panose="00000400000000000000" pitchFamily="2" charset="-78"/>
              </a:rPr>
              <a:t>نرم افزارهای هوش مصنوعی(</a:t>
            </a:r>
            <a:r>
              <a:rPr lang="en-US" sz="2600" b="0" i="0" u="none" strike="noStrike" dirty="0">
                <a:effectLst/>
                <a:latin typeface="Times New Roman" panose="02020603050405020304" pitchFamily="18" charset="0"/>
                <a:cs typeface="B Nazanin" panose="00000400000000000000" pitchFamily="2" charset="-78"/>
              </a:rPr>
              <a:t>AI</a:t>
            </a:r>
            <a:r>
              <a:rPr lang="fa-IR" sz="2600" b="1" i="0" u="none" strike="noStrike" dirty="0">
                <a:effectLst/>
                <a:latin typeface="Times New Roman" panose="02020603050405020304" pitchFamily="18" charset="0"/>
                <a:cs typeface="B Nazanin" panose="00000400000000000000" pitchFamily="2" charset="-78"/>
              </a:rPr>
              <a:t>)</a:t>
            </a:r>
          </a:p>
          <a:p>
            <a:pPr algn="r" rtl="1"/>
            <a:r>
              <a:rPr lang="fa-IR" sz="2600" b="0" i="0" u="none" strike="noStrike" dirty="0">
                <a:effectLst/>
                <a:latin typeface="Times New Roman" panose="02020603050405020304" pitchFamily="18" charset="0"/>
                <a:cs typeface="B Nazanin" panose="00000400000000000000" pitchFamily="2" charset="-78"/>
              </a:rPr>
              <a:t>برای حل مسائل پیچیده ای که به روش های عددی قابل حل نیستند یا تحلیل آنها آسان نیست، از </a:t>
            </a:r>
            <a:r>
              <a:rPr lang="fa-IR" sz="2600" b="0" i="0" u="none" strike="noStrike" dirty="0" err="1">
                <a:effectLst/>
                <a:latin typeface="Times New Roman" panose="02020603050405020304" pitchFamily="18" charset="0"/>
                <a:cs typeface="B Nazanin" panose="00000400000000000000" pitchFamily="2" charset="-78"/>
              </a:rPr>
              <a:t>الگوریتمهای</a:t>
            </a:r>
            <a:r>
              <a:rPr lang="fa-IR" sz="2600" b="0" i="0" u="none" strike="noStrike" dirty="0">
                <a:effectLst/>
                <a:latin typeface="Times New Roman" panose="02020603050405020304" pitchFamily="18" charset="0"/>
                <a:cs typeface="B Nazanin" panose="00000400000000000000" pitchFamily="2" charset="-78"/>
              </a:rPr>
              <a:t> غیر عددی استفاده میشود.</a:t>
            </a:r>
          </a:p>
          <a:p>
            <a:pPr algn="r" rtl="1"/>
            <a:r>
              <a:rPr lang="fa-IR" sz="2600" b="0" i="0" u="none" strike="noStrike" dirty="0">
                <a:effectLst/>
                <a:latin typeface="Times New Roman" panose="02020603050405020304" pitchFamily="18" charset="0"/>
                <a:cs typeface="B Nazanin" panose="00000400000000000000" pitchFamily="2" charset="-78"/>
              </a:rPr>
              <a:t>مثال: </a:t>
            </a:r>
            <a:r>
              <a:rPr lang="fa-IR" sz="2600" b="0" i="0" u="none" strike="noStrike" dirty="0" err="1">
                <a:effectLst/>
                <a:latin typeface="Times New Roman" panose="02020603050405020304" pitchFamily="18" charset="0"/>
                <a:cs typeface="B Nazanin" panose="00000400000000000000" pitchFamily="2" charset="-78"/>
              </a:rPr>
              <a:t>رباتیک</a:t>
            </a:r>
            <a:r>
              <a:rPr lang="fa-IR" sz="2600" b="0" i="0" u="none" strike="noStrike" dirty="0">
                <a:effectLst/>
                <a:latin typeface="Times New Roman" panose="02020603050405020304" pitchFamily="18" charset="0"/>
                <a:cs typeface="B Nazanin" panose="00000400000000000000" pitchFamily="2" charset="-78"/>
              </a:rPr>
              <a:t>، سیستمهای خبره تشخیص </a:t>
            </a:r>
            <a:r>
              <a:rPr lang="fa-IR" sz="2600" b="0" i="0" u="none" strike="noStrike" dirty="0" err="1">
                <a:effectLst/>
                <a:latin typeface="Times New Roman" panose="02020603050405020304" pitchFamily="18" charset="0"/>
                <a:cs typeface="B Nazanin" panose="00000400000000000000" pitchFamily="2" charset="-78"/>
              </a:rPr>
              <a:t>الگوها</a:t>
            </a:r>
            <a:r>
              <a:rPr lang="fa-IR" sz="2600" b="0" i="0" u="none" strike="noStrike" dirty="0">
                <a:effectLst/>
                <a:latin typeface="Times New Roman" panose="02020603050405020304" pitchFamily="18" charset="0"/>
                <a:cs typeface="B Nazanin" panose="00000400000000000000" pitchFamily="2" charset="-78"/>
              </a:rPr>
              <a:t> (تصویری و صوتی)، شبکه های عصبی مصنوعی؛ اثبات قضایا و بازی </a:t>
            </a:r>
          </a:p>
          <a:p>
            <a:pPr algn="r" rtl="1"/>
            <a:endParaRPr lang="fa-IR" sz="2000" b="0" i="0" u="none" strike="noStrike" dirty="0">
              <a:effectLst/>
              <a:latin typeface="Times New Roman" panose="02020603050405020304" pitchFamily="18" charset="0"/>
              <a:cs typeface="B Nazanin" panose="00000400000000000000" pitchFamily="2" charset="-78"/>
            </a:endParaRPr>
          </a:p>
          <a:p>
            <a:pPr marL="457200" indent="-457200" algn="r" rtl="1">
              <a:buFont typeface="+mj-lt"/>
              <a:buAutoNum type="arabicParenR" startAt="6"/>
            </a:pPr>
            <a:endParaRPr lang="en-US" sz="2000" dirty="0">
              <a:cs typeface="B Nazanin" panose="00000400000000000000" pitchFamily="2" charset="-78"/>
            </a:endParaRPr>
          </a:p>
        </p:txBody>
      </p:sp>
      <p:sp>
        <p:nvSpPr>
          <p:cNvPr id="4" name="Slide Number Placeholder 3">
            <a:extLst>
              <a:ext uri="{FF2B5EF4-FFF2-40B4-BE49-F238E27FC236}">
                <a16:creationId xmlns:a16="http://schemas.microsoft.com/office/drawing/2014/main" id="{FAB971A2-4C1A-41DB-945D-C0A091A22AD5}"/>
              </a:ext>
            </a:extLst>
          </p:cNvPr>
          <p:cNvSpPr>
            <a:spLocks noGrp="1"/>
          </p:cNvSpPr>
          <p:nvPr>
            <p:ph type="sldNum" sz="quarter" idx="12"/>
          </p:nvPr>
        </p:nvSpPr>
        <p:spPr/>
        <p:txBody>
          <a:bodyPr/>
          <a:lstStyle/>
          <a:p>
            <a:fld id="{0BD2414D-2E17-4FB4-9E5A-621CC69CA5AB}" type="slidenum">
              <a:rPr lang="en-US" smtClean="0"/>
              <a:t>18</a:t>
            </a:fld>
            <a:endParaRPr lang="en-US"/>
          </a:p>
        </p:txBody>
      </p:sp>
      <p:sp>
        <p:nvSpPr>
          <p:cNvPr id="5" name="Title 1">
            <a:extLst>
              <a:ext uri="{FF2B5EF4-FFF2-40B4-BE49-F238E27FC236}">
                <a16:creationId xmlns:a16="http://schemas.microsoft.com/office/drawing/2014/main" id="{CACC91B0-EB4F-490E-BB80-5898952BC6BF}"/>
              </a:ext>
            </a:extLst>
          </p:cNvPr>
          <p:cNvSpPr>
            <a:spLocks noGrp="1"/>
          </p:cNvSpPr>
          <p:nvPr>
            <p:ph type="title"/>
          </p:nvPr>
        </p:nvSpPr>
        <p:spPr>
          <a:xfrm>
            <a:off x="838200" y="136525"/>
            <a:ext cx="10515600" cy="1325563"/>
          </a:xfrm>
        </p:spPr>
        <p:txBody>
          <a:bodyPr>
            <a:normAutofit fontScale="90000"/>
          </a:bodyPr>
          <a:lstStyle/>
          <a:p>
            <a:pPr algn="r" rtl="1"/>
            <a:r>
              <a:rPr lang="fa-IR" sz="4000" dirty="0">
                <a:solidFill>
                  <a:schemeClr val="bg1">
                    <a:lumMod val="50000"/>
                  </a:schemeClr>
                </a:solidFill>
                <a:cs typeface="B Nazanin" panose="00000400000000000000" pitchFamily="2" charset="-78"/>
              </a:rPr>
              <a:t>1-1	ماهیت نرم افزار (ادامه)                               </a:t>
            </a:r>
            <a:r>
              <a:rPr kumimoji="0" lang="fa-IR" sz="2000" i="0" u="none" strike="noStrike" kern="1200" cap="none" spc="0" normalizeH="0" baseline="0" noProof="0" dirty="0">
                <a:ln>
                  <a:noFill/>
                </a:ln>
                <a:solidFill>
                  <a:schemeClr val="bg1">
                    <a:lumMod val="50000"/>
                  </a:schemeClr>
                </a:solidFill>
                <a:effectLst/>
                <a:uLnTx/>
                <a:uFillTx/>
                <a:latin typeface="Calibri Light" panose="020F0302020204030204"/>
                <a:ea typeface="+mj-ea"/>
                <a:cs typeface="B Nazanin" panose="00000400000000000000" pitchFamily="2" charset="-78"/>
              </a:rPr>
              <a:t>فصل اول- نرم افزار و مهندسی نرم افزار</a:t>
            </a:r>
            <a:br>
              <a:rPr lang="fa-IR" sz="4000" dirty="0">
                <a:solidFill>
                  <a:schemeClr val="bg1">
                    <a:lumMod val="50000"/>
                  </a:schemeClr>
                </a:solidFill>
                <a:cs typeface="B Nazanin" panose="00000400000000000000" pitchFamily="2" charset="-78"/>
              </a:rPr>
            </a:br>
            <a:endParaRPr lang="en-US" sz="4000" dirty="0">
              <a:solidFill>
                <a:schemeClr val="bg1">
                  <a:lumMod val="50000"/>
                </a:schemeClr>
              </a:solidFill>
              <a:cs typeface="B Nazanin" panose="00000400000000000000" pitchFamily="2" charset="-78"/>
            </a:endParaRPr>
          </a:p>
        </p:txBody>
      </p:sp>
    </p:spTree>
    <p:extLst>
      <p:ext uri="{BB962C8B-B14F-4D97-AF65-F5344CB8AC3E}">
        <p14:creationId xmlns:p14="http://schemas.microsoft.com/office/powerpoint/2010/main" val="30289637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96F2F6-3561-4102-B297-A56E50D18B25}"/>
              </a:ext>
            </a:extLst>
          </p:cNvPr>
          <p:cNvSpPr>
            <a:spLocks noGrp="1"/>
          </p:cNvSpPr>
          <p:nvPr>
            <p:ph idx="1"/>
          </p:nvPr>
        </p:nvSpPr>
        <p:spPr>
          <a:xfrm>
            <a:off x="-516834" y="1253330"/>
            <a:ext cx="11963400" cy="5103019"/>
          </a:xfrm>
        </p:spPr>
        <p:txBody>
          <a:bodyPr>
            <a:noAutofit/>
          </a:bodyPr>
          <a:lstStyle/>
          <a:p>
            <a:pPr algn="r" rtl="1"/>
            <a:r>
              <a:rPr lang="fa-IR" sz="2400" b="1" i="0" u="none" strike="noStrike" dirty="0">
                <a:effectLst/>
                <a:latin typeface="Times New Roman" panose="02020603050405020304" pitchFamily="18" charset="0"/>
                <a:cs typeface="B Nazanin" panose="00000400000000000000" pitchFamily="2" charset="-78"/>
              </a:rPr>
              <a:t>نرم افزارهای قدیمی</a:t>
            </a:r>
          </a:p>
          <a:p>
            <a:pPr algn="r" rtl="1"/>
            <a:r>
              <a:rPr lang="fa-IR" sz="2400" b="0" i="0" u="none" strike="noStrike" dirty="0">
                <a:effectLst/>
                <a:latin typeface="Times New Roman" panose="02020603050405020304" pitchFamily="18" charset="0"/>
                <a:cs typeface="B Nazanin" panose="00000400000000000000" pitchFamily="2" charset="-78"/>
              </a:rPr>
              <a:t>این سیستم ها، از چند دهه قبل ساخته شده </a:t>
            </a:r>
            <a:r>
              <a:rPr lang="fa-IR" sz="2400" b="0" i="0" u="none" strike="noStrike" dirty="0" err="1">
                <a:effectLst/>
                <a:latin typeface="Times New Roman" panose="02020603050405020304" pitchFamily="18" charset="0"/>
                <a:cs typeface="B Nazanin" panose="00000400000000000000" pitchFamily="2" charset="-78"/>
              </a:rPr>
              <a:t>اند</a:t>
            </a:r>
            <a:r>
              <a:rPr lang="fa-IR" sz="2400" b="0" i="0" u="none" strike="noStrike" dirty="0">
                <a:effectLst/>
                <a:latin typeface="Times New Roman" panose="02020603050405020304" pitchFamily="18" charset="0"/>
                <a:cs typeface="B Nazanin" panose="00000400000000000000" pitchFamily="2" charset="-78"/>
              </a:rPr>
              <a:t>،</a:t>
            </a:r>
          </a:p>
          <a:p>
            <a:pPr marL="0" indent="0" algn="r" rtl="1">
              <a:buNone/>
            </a:pPr>
            <a:r>
              <a:rPr lang="fa-IR" sz="2400" b="0" i="0" u="none" strike="noStrike" dirty="0">
                <a:effectLst/>
                <a:latin typeface="Times New Roman" panose="02020603050405020304" pitchFamily="18" charset="0"/>
                <a:cs typeface="B Nazanin" panose="00000400000000000000" pitchFamily="2" charset="-78"/>
              </a:rPr>
              <a:t> و پیوسته اصلاح شده </a:t>
            </a:r>
            <a:r>
              <a:rPr lang="fa-IR" sz="2400" b="0" i="0" u="none" strike="noStrike" dirty="0" err="1">
                <a:effectLst/>
                <a:latin typeface="Times New Roman" panose="02020603050405020304" pitchFamily="18" charset="0"/>
                <a:cs typeface="B Nazanin" panose="00000400000000000000" pitchFamily="2" charset="-78"/>
              </a:rPr>
              <a:t>اند</a:t>
            </a:r>
            <a:r>
              <a:rPr lang="fa-IR" sz="2400" b="0" i="0" u="none" strike="noStrike" dirty="0">
                <a:effectLst/>
                <a:latin typeface="Times New Roman" panose="02020603050405020304" pitchFamily="18" charset="0"/>
                <a:cs typeface="B Nazanin" panose="00000400000000000000" pitchFamily="2" charset="-78"/>
              </a:rPr>
              <a:t> تا تغییرات به عمل آمده در نیازمندیهای تجاری و </a:t>
            </a:r>
            <a:r>
              <a:rPr lang="fa-IR" sz="2400" b="0" i="0" u="none" strike="noStrike" dirty="0" err="1">
                <a:effectLst/>
                <a:latin typeface="Times New Roman" panose="02020603050405020304" pitchFamily="18" charset="0"/>
                <a:cs typeface="B Nazanin" panose="00000400000000000000" pitchFamily="2" charset="-78"/>
              </a:rPr>
              <a:t>سکوهای</a:t>
            </a:r>
            <a:r>
              <a:rPr lang="fa-IR" sz="2400" b="0" i="0" u="none" strike="noStrike" dirty="0">
                <a:effectLst/>
                <a:latin typeface="Times New Roman" panose="02020603050405020304" pitchFamily="18" charset="0"/>
                <a:cs typeface="B Nazanin" panose="00000400000000000000" pitchFamily="2" charset="-78"/>
              </a:rPr>
              <a:t> </a:t>
            </a:r>
            <a:r>
              <a:rPr lang="fa-IR" sz="2400" b="0" i="0" u="none" strike="noStrike" dirty="0" err="1">
                <a:effectLst/>
                <a:latin typeface="Times New Roman" panose="02020603050405020304" pitchFamily="18" charset="0"/>
                <a:cs typeface="B Nazanin" panose="00000400000000000000" pitchFamily="2" charset="-78"/>
              </a:rPr>
              <a:t>رایانشی</a:t>
            </a:r>
            <a:r>
              <a:rPr lang="fa-IR" sz="2400" b="0" i="0" u="none" strike="noStrike" dirty="0">
                <a:effectLst/>
                <a:latin typeface="Times New Roman" panose="02020603050405020304" pitchFamily="18" charset="0"/>
                <a:cs typeface="B Nazanin" panose="00000400000000000000" pitchFamily="2" charset="-78"/>
              </a:rPr>
              <a:t> را پاسخگو باشند. </a:t>
            </a:r>
          </a:p>
          <a:p>
            <a:pPr marL="0" indent="0" algn="r" rtl="1">
              <a:buNone/>
            </a:pPr>
            <a:r>
              <a:rPr lang="fa-IR" sz="2400" b="0" i="0" u="none" strike="noStrike" dirty="0">
                <a:effectLst/>
                <a:latin typeface="Times New Roman" panose="02020603050405020304" pitchFamily="18" charset="0"/>
                <a:cs typeface="B Nazanin" panose="00000400000000000000" pitchFamily="2" charset="-78"/>
              </a:rPr>
              <a:t>این تغییرات گاهی موجب اثرات جانبی در نرم افزار قدیمی میشود (نتیجه: کیفیت ضعیف)</a:t>
            </a:r>
          </a:p>
          <a:p>
            <a:pPr marL="0" indent="0" algn="r" rtl="1">
              <a:buNone/>
            </a:pPr>
            <a:endParaRPr lang="fa-IR" sz="2400" b="0" i="0" u="none" strike="noStrike" dirty="0">
              <a:effectLst/>
              <a:latin typeface="Times New Roman" panose="02020603050405020304" pitchFamily="18" charset="0"/>
              <a:cs typeface="B Nazanin" panose="00000400000000000000" pitchFamily="2" charset="-78"/>
            </a:endParaRPr>
          </a:p>
          <a:p>
            <a:pPr marL="0" indent="0" algn="r" rtl="1">
              <a:buNone/>
            </a:pPr>
            <a:endParaRPr lang="fa-IR" sz="2400" b="0" i="0" u="none" strike="noStrike" dirty="0">
              <a:effectLst/>
              <a:latin typeface="Times New Roman" panose="02020603050405020304" pitchFamily="18" charset="0"/>
              <a:cs typeface="B Nazanin" panose="00000400000000000000" pitchFamily="2" charset="-78"/>
            </a:endParaRPr>
          </a:p>
          <a:p>
            <a:pPr algn="r" rtl="1"/>
            <a:r>
              <a:rPr lang="fa-IR" sz="2400" b="0" i="0" u="none" strike="noStrike" dirty="0">
                <a:effectLst/>
                <a:latin typeface="Times New Roman" panose="02020603050405020304" pitchFamily="18" charset="0"/>
                <a:cs typeface="B Nazanin" panose="00000400000000000000" pitchFamily="2" charset="-78"/>
              </a:rPr>
              <a:t>ازدیاد این سیستمها، باعث دردسر برای سازمانهای بزرگ میشود،</a:t>
            </a:r>
          </a:p>
          <a:p>
            <a:pPr marL="0" indent="0" algn="r" rtl="1">
              <a:buNone/>
            </a:pPr>
            <a:r>
              <a:rPr lang="fa-IR" sz="2400" dirty="0">
                <a:latin typeface="Times New Roman" panose="02020603050405020304" pitchFamily="18" charset="0"/>
                <a:cs typeface="B Nazanin" panose="00000400000000000000" pitchFamily="2" charset="-78"/>
              </a:rPr>
              <a:t> زیرا</a:t>
            </a:r>
            <a:r>
              <a:rPr lang="fa-IR" sz="2400" b="0" i="0" u="none" strike="noStrike" dirty="0">
                <a:effectLst/>
                <a:latin typeface="Times New Roman" panose="02020603050405020304" pitchFamily="18" charset="0"/>
                <a:cs typeface="B Nazanin" panose="00000400000000000000" pitchFamily="2" charset="-78"/>
              </a:rPr>
              <a:t> نگهداری از آنها را پر هزینه و تکامل بخشیدن به آن ها را خطرناک میدانند.</a:t>
            </a:r>
          </a:p>
          <a:p>
            <a:pPr marL="0" indent="0" algn="r" rtl="1">
              <a:buNone/>
            </a:pPr>
            <a:endParaRPr lang="fa-IR" sz="2400" b="1" dirty="0">
              <a:latin typeface="Times New Roman" panose="02020603050405020304" pitchFamily="18" charset="0"/>
              <a:cs typeface="B Nazanin" panose="00000400000000000000" pitchFamily="2" charset="-78"/>
            </a:endParaRPr>
          </a:p>
          <a:p>
            <a:pPr algn="r" rtl="1"/>
            <a:r>
              <a:rPr lang="fa-IR" sz="2400" b="0" i="0" u="none" strike="noStrike" dirty="0">
                <a:effectLst/>
                <a:latin typeface="Times New Roman" panose="02020603050405020304" pitchFamily="18" charset="0"/>
                <a:cs typeface="B Nazanin" panose="00000400000000000000" pitchFamily="2" charset="-78"/>
              </a:rPr>
              <a:t>مشخصه های نرم افزارهای قدیمی: عمر طولانی و اهمیت تجاری </a:t>
            </a:r>
          </a:p>
          <a:p>
            <a:pPr marL="2286000" lvl="5" indent="0" algn="r" rtl="1">
              <a:buNone/>
            </a:pPr>
            <a:r>
              <a:rPr lang="fa-IR" sz="2400" b="0" i="0" u="none" strike="noStrike" dirty="0">
                <a:effectLst/>
                <a:latin typeface="Times New Roman" panose="02020603050405020304" pitchFamily="18" charset="0"/>
                <a:cs typeface="B Nazanin" panose="00000400000000000000" pitchFamily="2" charset="-78"/>
              </a:rPr>
              <a:t>گاهی، دارای طراحی غیر قابل گسترش، </a:t>
            </a:r>
            <a:r>
              <a:rPr lang="fa-IR" sz="2400" b="0" i="0" u="none" strike="noStrike" dirty="0" err="1">
                <a:effectLst/>
                <a:latin typeface="Times New Roman" panose="02020603050405020304" pitchFamily="18" charset="0"/>
                <a:cs typeface="B Nazanin" panose="00000400000000000000" pitchFamily="2" charset="-78"/>
              </a:rPr>
              <a:t>کدهای</a:t>
            </a:r>
            <a:r>
              <a:rPr lang="fa-IR" sz="2400" b="0" i="0" u="none" strike="noStrike" dirty="0">
                <a:effectLst/>
                <a:latin typeface="Times New Roman" panose="02020603050405020304" pitchFamily="18" charset="0"/>
                <a:cs typeface="B Nazanin" panose="00000400000000000000" pitchFamily="2" charset="-78"/>
              </a:rPr>
              <a:t> پیچیده، </a:t>
            </a:r>
            <a:r>
              <a:rPr lang="fa-IR" sz="2400" b="0" i="0" u="none" strike="noStrike" dirty="0" err="1">
                <a:effectLst/>
                <a:latin typeface="Times New Roman" panose="02020603050405020304" pitchFamily="18" charset="0"/>
                <a:cs typeface="B Nazanin" panose="00000400000000000000" pitchFamily="2" charset="-78"/>
              </a:rPr>
              <a:t>مستندسازی</a:t>
            </a:r>
            <a:r>
              <a:rPr lang="fa-IR" sz="2400" b="0" i="0" u="none" strike="noStrike" dirty="0">
                <a:effectLst/>
                <a:latin typeface="Times New Roman" panose="02020603050405020304" pitchFamily="18" charset="0"/>
                <a:cs typeface="B Nazanin" panose="00000400000000000000" pitchFamily="2" charset="-78"/>
              </a:rPr>
              <a:t> ضعیف یا بدون </a:t>
            </a:r>
            <a:r>
              <a:rPr lang="fa-IR" sz="2400" b="0" i="0" u="none" strike="noStrike" dirty="0" err="1">
                <a:effectLst/>
                <a:latin typeface="Times New Roman" panose="02020603050405020304" pitchFamily="18" charset="0"/>
                <a:cs typeface="B Nazanin" panose="00000400000000000000" pitchFamily="2" charset="-78"/>
              </a:rPr>
              <a:t>مستندسازی</a:t>
            </a:r>
            <a:endParaRPr lang="fa-IR" sz="2400" b="0" i="0" u="none" strike="noStrike" dirty="0">
              <a:effectLst/>
              <a:latin typeface="Times New Roman" panose="02020603050405020304" pitchFamily="18" charset="0"/>
              <a:cs typeface="B Nazanin" panose="00000400000000000000" pitchFamily="2" charset="-78"/>
            </a:endParaRPr>
          </a:p>
          <a:p>
            <a:pPr algn="r" rtl="1"/>
            <a:endParaRPr lang="en-US" sz="2400" dirty="0">
              <a:cs typeface="B Nazanin" panose="00000400000000000000" pitchFamily="2" charset="-78"/>
            </a:endParaRPr>
          </a:p>
        </p:txBody>
      </p:sp>
      <p:sp>
        <p:nvSpPr>
          <p:cNvPr id="4" name="Slide Number Placeholder 3">
            <a:extLst>
              <a:ext uri="{FF2B5EF4-FFF2-40B4-BE49-F238E27FC236}">
                <a16:creationId xmlns:a16="http://schemas.microsoft.com/office/drawing/2014/main" id="{C1B7ECBD-E53D-485C-A074-EFF6B772BFB7}"/>
              </a:ext>
            </a:extLst>
          </p:cNvPr>
          <p:cNvSpPr>
            <a:spLocks noGrp="1"/>
          </p:cNvSpPr>
          <p:nvPr>
            <p:ph type="sldNum" sz="quarter" idx="12"/>
          </p:nvPr>
        </p:nvSpPr>
        <p:spPr/>
        <p:txBody>
          <a:bodyPr/>
          <a:lstStyle/>
          <a:p>
            <a:fld id="{0BD2414D-2E17-4FB4-9E5A-621CC69CA5AB}" type="slidenum">
              <a:rPr lang="en-US" smtClean="0"/>
              <a:t>19</a:t>
            </a:fld>
            <a:endParaRPr lang="en-US"/>
          </a:p>
        </p:txBody>
      </p:sp>
      <p:sp>
        <p:nvSpPr>
          <p:cNvPr id="5" name="Title 1">
            <a:extLst>
              <a:ext uri="{FF2B5EF4-FFF2-40B4-BE49-F238E27FC236}">
                <a16:creationId xmlns:a16="http://schemas.microsoft.com/office/drawing/2014/main" id="{9355890A-E18D-49C4-9F88-CCF4B5E978F1}"/>
              </a:ext>
            </a:extLst>
          </p:cNvPr>
          <p:cNvSpPr>
            <a:spLocks noGrp="1"/>
          </p:cNvSpPr>
          <p:nvPr>
            <p:ph type="title"/>
          </p:nvPr>
        </p:nvSpPr>
        <p:spPr>
          <a:xfrm>
            <a:off x="838200" y="136525"/>
            <a:ext cx="10515600" cy="1325563"/>
          </a:xfrm>
        </p:spPr>
        <p:txBody>
          <a:bodyPr>
            <a:normAutofit fontScale="90000"/>
          </a:bodyPr>
          <a:lstStyle/>
          <a:p>
            <a:pPr algn="r" rtl="1"/>
            <a:r>
              <a:rPr lang="fa-IR" sz="4000" dirty="0">
                <a:solidFill>
                  <a:schemeClr val="bg1">
                    <a:lumMod val="50000"/>
                  </a:schemeClr>
                </a:solidFill>
                <a:cs typeface="B Nazanin" panose="00000400000000000000" pitchFamily="2" charset="-78"/>
              </a:rPr>
              <a:t>1-1	ماهیت نرم افزار (ادامه)                               </a:t>
            </a:r>
            <a:r>
              <a:rPr kumimoji="0" lang="fa-IR" sz="2000" i="0" u="none" strike="noStrike" kern="1200" cap="none" spc="0" normalizeH="0" baseline="0" noProof="0" dirty="0">
                <a:ln>
                  <a:noFill/>
                </a:ln>
                <a:solidFill>
                  <a:schemeClr val="bg1">
                    <a:lumMod val="50000"/>
                  </a:schemeClr>
                </a:solidFill>
                <a:effectLst/>
                <a:uLnTx/>
                <a:uFillTx/>
                <a:latin typeface="Calibri Light" panose="020F0302020204030204"/>
                <a:ea typeface="+mj-ea"/>
                <a:cs typeface="B Nazanin" panose="00000400000000000000" pitchFamily="2" charset="-78"/>
              </a:rPr>
              <a:t>فصل اول- نرم افزار و مهندسی نرم افزار</a:t>
            </a:r>
            <a:br>
              <a:rPr lang="fa-IR" sz="4000" dirty="0">
                <a:solidFill>
                  <a:schemeClr val="bg1">
                    <a:lumMod val="50000"/>
                  </a:schemeClr>
                </a:solidFill>
                <a:cs typeface="B Nazanin" panose="00000400000000000000" pitchFamily="2" charset="-78"/>
              </a:rPr>
            </a:br>
            <a:endParaRPr lang="en-US" sz="4000" dirty="0">
              <a:solidFill>
                <a:schemeClr val="bg1">
                  <a:lumMod val="50000"/>
                </a:schemeClr>
              </a:solidFill>
              <a:cs typeface="B Nazanin" panose="00000400000000000000" pitchFamily="2" charset="-78"/>
            </a:endParaRPr>
          </a:p>
        </p:txBody>
      </p:sp>
    </p:spTree>
    <p:extLst>
      <p:ext uri="{BB962C8B-B14F-4D97-AF65-F5344CB8AC3E}">
        <p14:creationId xmlns:p14="http://schemas.microsoft.com/office/powerpoint/2010/main" val="34259227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0E7EB0-DBA9-4571-A19A-1AAC6C2AA4E8}"/>
              </a:ext>
            </a:extLst>
          </p:cNvPr>
          <p:cNvSpPr>
            <a:spLocks noGrp="1"/>
          </p:cNvSpPr>
          <p:nvPr>
            <p:ph type="title"/>
          </p:nvPr>
        </p:nvSpPr>
        <p:spPr/>
        <p:txBody>
          <a:bodyPr/>
          <a:lstStyle/>
          <a:p>
            <a:pPr algn="r" rtl="1"/>
            <a:r>
              <a:rPr kumimoji="0" lang="fa-IR" sz="3600" b="1" i="0" u="none" strike="noStrike" kern="1200" cap="none" spc="0" normalizeH="0" baseline="0" noProof="0" dirty="0">
                <a:ln>
                  <a:noFill/>
                </a:ln>
                <a:solidFill>
                  <a:prstClr val="black"/>
                </a:solidFill>
                <a:effectLst/>
                <a:uLnTx/>
                <a:uFillTx/>
                <a:latin typeface="Calibri Light" panose="020F0302020204030204"/>
                <a:ea typeface="+mj-ea"/>
                <a:cs typeface="B Nazanin" panose="00000400000000000000" pitchFamily="2" charset="-78"/>
              </a:rPr>
              <a:t>فصل اول- نرم افزار و مهندسی نرم افزار</a:t>
            </a:r>
            <a:endParaRPr lang="en-US" dirty="0"/>
          </a:p>
        </p:txBody>
      </p:sp>
      <p:sp>
        <p:nvSpPr>
          <p:cNvPr id="3" name="Content Placeholder 2">
            <a:extLst>
              <a:ext uri="{FF2B5EF4-FFF2-40B4-BE49-F238E27FC236}">
                <a16:creationId xmlns:a16="http://schemas.microsoft.com/office/drawing/2014/main" id="{E97AD1F2-F982-4ECA-99F9-8055E135DB9E}"/>
              </a:ext>
            </a:extLst>
          </p:cNvPr>
          <p:cNvSpPr>
            <a:spLocks noGrp="1"/>
          </p:cNvSpPr>
          <p:nvPr>
            <p:ph idx="1"/>
          </p:nvPr>
        </p:nvSpPr>
        <p:spPr>
          <a:xfrm>
            <a:off x="838200" y="1825625"/>
            <a:ext cx="8835887" cy="4351338"/>
          </a:xfrm>
        </p:spPr>
        <p:txBody>
          <a:bodyPr>
            <a:normAutofit/>
          </a:bodyPr>
          <a:lstStyle/>
          <a:p>
            <a:pPr marL="0" indent="0" algn="r" rtl="1">
              <a:lnSpc>
                <a:spcPct val="100000"/>
              </a:lnSpc>
              <a:buNone/>
            </a:pPr>
            <a:r>
              <a:rPr lang="fa-IR" b="1" dirty="0">
                <a:cs typeface="B Nazanin" panose="00000400000000000000" pitchFamily="2" charset="-78"/>
              </a:rPr>
              <a:t>1-0	مقدمه</a:t>
            </a:r>
          </a:p>
          <a:p>
            <a:pPr marL="0" indent="0" algn="r" rtl="1">
              <a:lnSpc>
                <a:spcPct val="100000"/>
              </a:lnSpc>
              <a:buNone/>
            </a:pPr>
            <a:r>
              <a:rPr lang="fa-IR" b="1" dirty="0">
                <a:solidFill>
                  <a:schemeClr val="bg1">
                    <a:lumMod val="75000"/>
                  </a:schemeClr>
                </a:solidFill>
                <a:cs typeface="B Nazanin" panose="00000400000000000000" pitchFamily="2" charset="-78"/>
              </a:rPr>
              <a:t>1-1	ماهیت نرم افزار</a:t>
            </a:r>
          </a:p>
          <a:p>
            <a:pPr marL="0" indent="0" algn="r" rtl="1">
              <a:lnSpc>
                <a:spcPct val="100000"/>
              </a:lnSpc>
              <a:buNone/>
            </a:pPr>
            <a:r>
              <a:rPr lang="fa-IR" b="1" dirty="0">
                <a:solidFill>
                  <a:schemeClr val="bg1">
                    <a:lumMod val="75000"/>
                  </a:schemeClr>
                </a:solidFill>
                <a:cs typeface="B Nazanin" panose="00000400000000000000" pitchFamily="2" charset="-78"/>
              </a:rPr>
              <a:t>1-2	مهندسی نرم افزار</a:t>
            </a:r>
          </a:p>
          <a:p>
            <a:pPr marL="0" indent="0" algn="r" rtl="1">
              <a:lnSpc>
                <a:spcPct val="100000"/>
              </a:lnSpc>
              <a:buNone/>
            </a:pPr>
            <a:r>
              <a:rPr lang="fa-IR" b="1" dirty="0">
                <a:solidFill>
                  <a:schemeClr val="bg1">
                    <a:lumMod val="75000"/>
                  </a:schemeClr>
                </a:solidFill>
                <a:cs typeface="B Nazanin" panose="00000400000000000000" pitchFamily="2" charset="-78"/>
              </a:rPr>
              <a:t>1-3	فرآیند نرم افزار</a:t>
            </a:r>
          </a:p>
          <a:p>
            <a:pPr marL="0" indent="0" algn="r" rtl="1">
              <a:lnSpc>
                <a:spcPct val="100000"/>
              </a:lnSpc>
              <a:buNone/>
            </a:pPr>
            <a:r>
              <a:rPr lang="fa-IR" b="1" dirty="0">
                <a:solidFill>
                  <a:schemeClr val="bg1">
                    <a:lumMod val="75000"/>
                  </a:schemeClr>
                </a:solidFill>
                <a:cs typeface="B Nazanin" panose="00000400000000000000" pitchFamily="2" charset="-78"/>
              </a:rPr>
              <a:t>1-4	مهندسی نرم افزار در عمل</a:t>
            </a:r>
          </a:p>
          <a:p>
            <a:pPr marL="0" indent="0" algn="r" rtl="1">
              <a:lnSpc>
                <a:spcPct val="100000"/>
              </a:lnSpc>
              <a:buNone/>
            </a:pPr>
            <a:r>
              <a:rPr lang="fa-IR" b="1" dirty="0">
                <a:solidFill>
                  <a:schemeClr val="bg1">
                    <a:lumMod val="75000"/>
                  </a:schemeClr>
                </a:solidFill>
                <a:cs typeface="B Nazanin" panose="00000400000000000000" pitchFamily="2" charset="-78"/>
              </a:rPr>
              <a:t>1-5 	شروع به کار</a:t>
            </a:r>
            <a:endParaRPr lang="en-US" b="1" dirty="0">
              <a:solidFill>
                <a:schemeClr val="bg1">
                  <a:lumMod val="75000"/>
                </a:schemeClr>
              </a:solidFill>
              <a:cs typeface="B Nazanin" panose="00000400000000000000" pitchFamily="2" charset="-78"/>
            </a:endParaRPr>
          </a:p>
          <a:p>
            <a:pPr algn="r" rtl="1">
              <a:lnSpc>
                <a:spcPct val="100000"/>
              </a:lnSpc>
            </a:pPr>
            <a:endParaRPr lang="fa-IR" b="1" dirty="0">
              <a:cs typeface="B Nazanin" panose="00000400000000000000" pitchFamily="2" charset="-78"/>
            </a:endParaRPr>
          </a:p>
          <a:p>
            <a:pPr algn="r" rtl="1">
              <a:lnSpc>
                <a:spcPct val="100000"/>
              </a:lnSpc>
            </a:pPr>
            <a:endParaRPr lang="fa-IR" b="1" dirty="0">
              <a:cs typeface="B Nazanin" panose="00000400000000000000" pitchFamily="2" charset="-78"/>
            </a:endParaRPr>
          </a:p>
        </p:txBody>
      </p:sp>
      <p:sp>
        <p:nvSpPr>
          <p:cNvPr id="6" name="Slide Number Placeholder 5">
            <a:extLst>
              <a:ext uri="{FF2B5EF4-FFF2-40B4-BE49-F238E27FC236}">
                <a16:creationId xmlns:a16="http://schemas.microsoft.com/office/drawing/2014/main" id="{1518FC35-24F3-4F5D-80FF-861BF0D28E24}"/>
              </a:ext>
            </a:extLst>
          </p:cNvPr>
          <p:cNvSpPr>
            <a:spLocks noGrp="1"/>
          </p:cNvSpPr>
          <p:nvPr>
            <p:ph type="sldNum" sz="quarter" idx="12"/>
          </p:nvPr>
        </p:nvSpPr>
        <p:spPr/>
        <p:txBody>
          <a:bodyPr/>
          <a:lstStyle/>
          <a:p>
            <a:fld id="{0BD2414D-2E17-4FB4-9E5A-621CC69CA5AB}" type="slidenum">
              <a:rPr lang="en-US" smtClean="0"/>
              <a:t>2</a:t>
            </a:fld>
            <a:endParaRPr lang="en-US"/>
          </a:p>
        </p:txBody>
      </p:sp>
    </p:spTree>
    <p:extLst>
      <p:ext uri="{BB962C8B-B14F-4D97-AF65-F5344CB8AC3E}">
        <p14:creationId xmlns:p14="http://schemas.microsoft.com/office/powerpoint/2010/main" val="38364093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96F2F6-3561-4102-B297-A56E50D18B25}"/>
              </a:ext>
            </a:extLst>
          </p:cNvPr>
          <p:cNvSpPr>
            <a:spLocks noGrp="1"/>
          </p:cNvSpPr>
          <p:nvPr>
            <p:ph idx="1"/>
          </p:nvPr>
        </p:nvSpPr>
        <p:spPr>
          <a:xfrm>
            <a:off x="92765" y="1253331"/>
            <a:ext cx="11261035" cy="4351338"/>
          </a:xfrm>
        </p:spPr>
        <p:txBody>
          <a:bodyPr>
            <a:noAutofit/>
          </a:bodyPr>
          <a:lstStyle/>
          <a:p>
            <a:pPr marL="2286000" lvl="5" indent="0" algn="r" rtl="1">
              <a:buNone/>
            </a:pPr>
            <a:endParaRPr lang="fa-IR" sz="2400" b="1" dirty="0">
              <a:latin typeface="Times New Roman" panose="02020603050405020304" pitchFamily="18" charset="0"/>
              <a:cs typeface="B Nazanin" panose="00000400000000000000" pitchFamily="2" charset="-78"/>
            </a:endParaRPr>
          </a:p>
          <a:p>
            <a:pPr marL="0" indent="0" algn="r" rtl="1">
              <a:buNone/>
            </a:pPr>
            <a:r>
              <a:rPr lang="fa-IR" sz="2400" b="0" i="0" u="none" strike="noStrike" dirty="0">
                <a:effectLst/>
                <a:latin typeface="Times New Roman" panose="02020603050405020304" pitchFamily="18" charset="0"/>
                <a:cs typeface="B Nazanin" panose="00000400000000000000" pitchFamily="2" charset="-78"/>
              </a:rPr>
              <a:t>با گذشت زمان، سیستم های قدیمی غالباً به یک یا چند دلیل از دلایل زیر تکامل می یابند:</a:t>
            </a:r>
          </a:p>
          <a:p>
            <a:pPr marL="457200" lvl="1" indent="0" algn="r" rtl="1">
              <a:buNone/>
            </a:pPr>
            <a:endParaRPr lang="fa-IR" b="1" i="0" u="none" strike="noStrike" dirty="0">
              <a:effectLst/>
              <a:latin typeface="Times New Roman" panose="02020603050405020304" pitchFamily="18" charset="0"/>
              <a:cs typeface="B Nazanin" panose="00000400000000000000" pitchFamily="2" charset="-78"/>
            </a:endParaRPr>
          </a:p>
          <a:p>
            <a:pPr lvl="1" algn="r" rtl="1">
              <a:spcBef>
                <a:spcPts val="0"/>
              </a:spcBef>
              <a:spcAft>
                <a:spcPts val="500"/>
              </a:spcAft>
            </a:pPr>
            <a:r>
              <a:rPr lang="fa-IR" b="0" i="0" u="none" strike="noStrike" dirty="0">
                <a:effectLst/>
                <a:latin typeface="Times New Roman" panose="02020603050405020304" pitchFamily="18" charset="0"/>
                <a:cs typeface="B Nazanin" panose="00000400000000000000" pitchFamily="2" charset="-78"/>
              </a:rPr>
              <a:t>اصلاح نرم افزار، برای برآورده ساختن نیازهای محیطهای جدید کامپیوتری یا فناوریهای جدید </a:t>
            </a:r>
          </a:p>
          <a:p>
            <a:pPr lvl="1" algn="r" rtl="1">
              <a:spcBef>
                <a:spcPts val="0"/>
              </a:spcBef>
              <a:spcAft>
                <a:spcPts val="500"/>
              </a:spcAft>
            </a:pPr>
            <a:r>
              <a:rPr lang="fa-IR" b="0" i="0" u="none" strike="noStrike" dirty="0">
                <a:effectLst/>
                <a:latin typeface="Times New Roman" panose="02020603050405020304" pitchFamily="18" charset="0"/>
                <a:cs typeface="B Nazanin" panose="00000400000000000000" pitchFamily="2" charset="-78"/>
              </a:rPr>
              <a:t>بهبود نرم افزار، برای پیاده سازی نیازمندیهای تجاری جدید </a:t>
            </a:r>
          </a:p>
          <a:p>
            <a:pPr lvl="1" algn="r" rtl="1">
              <a:spcBef>
                <a:spcPts val="0"/>
              </a:spcBef>
              <a:spcAft>
                <a:spcPts val="500"/>
              </a:spcAft>
            </a:pPr>
            <a:r>
              <a:rPr lang="fa-IR" b="0" i="0" u="none" strike="noStrike" dirty="0">
                <a:effectLst/>
                <a:latin typeface="Times New Roman" panose="02020603050405020304" pitchFamily="18" charset="0"/>
                <a:cs typeface="B Nazanin" panose="00000400000000000000" pitchFamily="2" charset="-78"/>
              </a:rPr>
              <a:t>گسترش </a:t>
            </a:r>
            <a:r>
              <a:rPr lang="fa-IR" dirty="0">
                <a:latin typeface="Times New Roman" panose="02020603050405020304" pitchFamily="18" charset="0"/>
                <a:cs typeface="B Nazanin" panose="00000400000000000000" pitchFamily="2" charset="-78"/>
              </a:rPr>
              <a:t>نرم افزار، برای ایجاد قابلیت همکاری </a:t>
            </a:r>
            <a:r>
              <a:rPr lang="fa-IR" b="0" i="0" u="none" strike="noStrike" dirty="0">
                <a:effectLst/>
                <a:latin typeface="Times New Roman" panose="02020603050405020304" pitchFamily="18" charset="0"/>
                <a:cs typeface="B Nazanin" panose="00000400000000000000" pitchFamily="2" charset="-78"/>
              </a:rPr>
              <a:t>با سایر سیستمها با پایگاه داده جدیدتر</a:t>
            </a:r>
            <a:endParaRPr lang="fa-IR" b="0" dirty="0">
              <a:effectLst/>
              <a:cs typeface="B Nazanin" panose="00000400000000000000" pitchFamily="2" charset="-78"/>
            </a:endParaRPr>
          </a:p>
          <a:p>
            <a:pPr lvl="1" algn="r" rtl="1">
              <a:spcBef>
                <a:spcPts val="0"/>
              </a:spcBef>
              <a:spcAft>
                <a:spcPts val="500"/>
              </a:spcAft>
            </a:pPr>
            <a:r>
              <a:rPr lang="fa-IR" b="0" i="0" u="none" strike="noStrike" dirty="0">
                <a:effectLst/>
                <a:latin typeface="Times New Roman" panose="02020603050405020304" pitchFamily="18" charset="0"/>
                <a:cs typeface="B Nazanin" panose="00000400000000000000" pitchFamily="2" charset="-78"/>
              </a:rPr>
              <a:t>تغییر معماری نرم افزار، برای امکان ادامه حیات  در یک محیط شبکه</a:t>
            </a:r>
            <a:endParaRPr lang="en-US" dirty="0">
              <a:cs typeface="B Nazanin" panose="00000400000000000000" pitchFamily="2" charset="-78"/>
            </a:endParaRPr>
          </a:p>
        </p:txBody>
      </p:sp>
      <p:sp>
        <p:nvSpPr>
          <p:cNvPr id="4" name="Slide Number Placeholder 3">
            <a:extLst>
              <a:ext uri="{FF2B5EF4-FFF2-40B4-BE49-F238E27FC236}">
                <a16:creationId xmlns:a16="http://schemas.microsoft.com/office/drawing/2014/main" id="{C1B7ECBD-E53D-485C-A074-EFF6B772BFB7}"/>
              </a:ext>
            </a:extLst>
          </p:cNvPr>
          <p:cNvSpPr>
            <a:spLocks noGrp="1"/>
          </p:cNvSpPr>
          <p:nvPr>
            <p:ph type="sldNum" sz="quarter" idx="12"/>
          </p:nvPr>
        </p:nvSpPr>
        <p:spPr/>
        <p:txBody>
          <a:bodyPr/>
          <a:lstStyle/>
          <a:p>
            <a:fld id="{0BD2414D-2E17-4FB4-9E5A-621CC69CA5AB}" type="slidenum">
              <a:rPr lang="en-US" smtClean="0"/>
              <a:t>20</a:t>
            </a:fld>
            <a:endParaRPr lang="en-US"/>
          </a:p>
        </p:txBody>
      </p:sp>
      <p:sp>
        <p:nvSpPr>
          <p:cNvPr id="5" name="Title 1">
            <a:extLst>
              <a:ext uri="{FF2B5EF4-FFF2-40B4-BE49-F238E27FC236}">
                <a16:creationId xmlns:a16="http://schemas.microsoft.com/office/drawing/2014/main" id="{9355890A-E18D-49C4-9F88-CCF4B5E978F1}"/>
              </a:ext>
            </a:extLst>
          </p:cNvPr>
          <p:cNvSpPr>
            <a:spLocks noGrp="1"/>
          </p:cNvSpPr>
          <p:nvPr>
            <p:ph type="title"/>
          </p:nvPr>
        </p:nvSpPr>
        <p:spPr>
          <a:xfrm>
            <a:off x="838200" y="136525"/>
            <a:ext cx="10515600" cy="1325563"/>
          </a:xfrm>
        </p:spPr>
        <p:txBody>
          <a:bodyPr>
            <a:normAutofit fontScale="90000"/>
          </a:bodyPr>
          <a:lstStyle/>
          <a:p>
            <a:pPr algn="r" rtl="1"/>
            <a:r>
              <a:rPr lang="fa-IR" sz="4000" dirty="0">
                <a:solidFill>
                  <a:schemeClr val="bg1">
                    <a:lumMod val="50000"/>
                  </a:schemeClr>
                </a:solidFill>
                <a:cs typeface="B Nazanin" panose="00000400000000000000" pitchFamily="2" charset="-78"/>
              </a:rPr>
              <a:t>1-1	ماهیت نرم افزار (ادامه)                               </a:t>
            </a:r>
            <a:r>
              <a:rPr kumimoji="0" lang="fa-IR" sz="2000" i="0" u="none" strike="noStrike" kern="1200" cap="none" spc="0" normalizeH="0" baseline="0" noProof="0" dirty="0">
                <a:ln>
                  <a:noFill/>
                </a:ln>
                <a:solidFill>
                  <a:schemeClr val="bg1">
                    <a:lumMod val="50000"/>
                  </a:schemeClr>
                </a:solidFill>
                <a:effectLst/>
                <a:uLnTx/>
                <a:uFillTx/>
                <a:latin typeface="Calibri Light" panose="020F0302020204030204"/>
                <a:ea typeface="+mj-ea"/>
                <a:cs typeface="B Nazanin" panose="00000400000000000000" pitchFamily="2" charset="-78"/>
              </a:rPr>
              <a:t>فصل اول- نرم افزار و مهندسی نرم افزار</a:t>
            </a:r>
            <a:br>
              <a:rPr lang="fa-IR" sz="4000" dirty="0">
                <a:solidFill>
                  <a:schemeClr val="bg1">
                    <a:lumMod val="50000"/>
                  </a:schemeClr>
                </a:solidFill>
                <a:cs typeface="B Nazanin" panose="00000400000000000000" pitchFamily="2" charset="-78"/>
              </a:rPr>
            </a:br>
            <a:endParaRPr lang="en-US" sz="4000" dirty="0">
              <a:solidFill>
                <a:schemeClr val="bg1">
                  <a:lumMod val="50000"/>
                </a:schemeClr>
              </a:solidFill>
              <a:cs typeface="B Nazanin" panose="00000400000000000000" pitchFamily="2" charset="-78"/>
            </a:endParaRPr>
          </a:p>
        </p:txBody>
      </p:sp>
    </p:spTree>
    <p:extLst>
      <p:ext uri="{BB962C8B-B14F-4D97-AF65-F5344CB8AC3E}">
        <p14:creationId xmlns:p14="http://schemas.microsoft.com/office/powerpoint/2010/main" val="4934212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0E7EB0-DBA9-4571-A19A-1AAC6C2AA4E8}"/>
              </a:ext>
            </a:extLst>
          </p:cNvPr>
          <p:cNvSpPr>
            <a:spLocks noGrp="1"/>
          </p:cNvSpPr>
          <p:nvPr>
            <p:ph type="title"/>
          </p:nvPr>
        </p:nvSpPr>
        <p:spPr/>
        <p:txBody>
          <a:bodyPr/>
          <a:lstStyle/>
          <a:p>
            <a:pPr algn="r" rtl="1"/>
            <a:r>
              <a:rPr kumimoji="0" lang="fa-IR" sz="3600" b="1" i="0" u="none" strike="noStrike" kern="1200" cap="none" spc="0" normalizeH="0" baseline="0" noProof="0" dirty="0">
                <a:ln>
                  <a:noFill/>
                </a:ln>
                <a:solidFill>
                  <a:prstClr val="black"/>
                </a:solidFill>
                <a:effectLst/>
                <a:uLnTx/>
                <a:uFillTx/>
                <a:latin typeface="Calibri Light" panose="020F0302020204030204"/>
                <a:ea typeface="+mj-ea"/>
                <a:cs typeface="B Nazanin" panose="00000400000000000000" pitchFamily="2" charset="-78"/>
              </a:rPr>
              <a:t>فصل اول- نرم افزار و مهندسی نرم افزار</a:t>
            </a:r>
            <a:endParaRPr lang="en-US" dirty="0"/>
          </a:p>
        </p:txBody>
      </p:sp>
      <p:sp>
        <p:nvSpPr>
          <p:cNvPr id="3" name="Content Placeholder 2">
            <a:extLst>
              <a:ext uri="{FF2B5EF4-FFF2-40B4-BE49-F238E27FC236}">
                <a16:creationId xmlns:a16="http://schemas.microsoft.com/office/drawing/2014/main" id="{E97AD1F2-F982-4ECA-99F9-8055E135DB9E}"/>
              </a:ext>
            </a:extLst>
          </p:cNvPr>
          <p:cNvSpPr>
            <a:spLocks noGrp="1"/>
          </p:cNvSpPr>
          <p:nvPr>
            <p:ph idx="1"/>
          </p:nvPr>
        </p:nvSpPr>
        <p:spPr>
          <a:xfrm>
            <a:off x="838200" y="1825625"/>
            <a:ext cx="8835887" cy="4351338"/>
          </a:xfrm>
        </p:spPr>
        <p:txBody>
          <a:bodyPr>
            <a:normAutofit/>
          </a:bodyPr>
          <a:lstStyle/>
          <a:p>
            <a:pPr marL="0" indent="0" algn="r" rtl="1">
              <a:lnSpc>
                <a:spcPct val="100000"/>
              </a:lnSpc>
              <a:buNone/>
            </a:pPr>
            <a:r>
              <a:rPr lang="fa-IR" b="1" dirty="0">
                <a:solidFill>
                  <a:schemeClr val="bg1">
                    <a:lumMod val="75000"/>
                  </a:schemeClr>
                </a:solidFill>
                <a:cs typeface="B Nazanin" panose="00000400000000000000" pitchFamily="2" charset="-78"/>
              </a:rPr>
              <a:t>1-0	مقدمه</a:t>
            </a:r>
          </a:p>
          <a:p>
            <a:pPr marL="0" indent="0" algn="r" rtl="1">
              <a:lnSpc>
                <a:spcPct val="100000"/>
              </a:lnSpc>
              <a:buNone/>
            </a:pPr>
            <a:r>
              <a:rPr lang="fa-IR" b="1" dirty="0">
                <a:solidFill>
                  <a:schemeClr val="bg1">
                    <a:lumMod val="75000"/>
                  </a:schemeClr>
                </a:solidFill>
                <a:cs typeface="B Nazanin" panose="00000400000000000000" pitchFamily="2" charset="-78"/>
              </a:rPr>
              <a:t>1-1	ماهیت نرم افزار</a:t>
            </a:r>
          </a:p>
          <a:p>
            <a:pPr marL="0" indent="0" algn="r" rtl="1">
              <a:lnSpc>
                <a:spcPct val="100000"/>
              </a:lnSpc>
              <a:buNone/>
            </a:pPr>
            <a:r>
              <a:rPr lang="fa-IR" b="1" dirty="0">
                <a:cs typeface="B Nazanin" panose="00000400000000000000" pitchFamily="2" charset="-78"/>
              </a:rPr>
              <a:t>1-2	مهندسی نرم افزار</a:t>
            </a:r>
          </a:p>
          <a:p>
            <a:pPr marL="0" indent="0" algn="r" rtl="1">
              <a:lnSpc>
                <a:spcPct val="100000"/>
              </a:lnSpc>
              <a:buNone/>
            </a:pPr>
            <a:r>
              <a:rPr lang="fa-IR" b="1" dirty="0">
                <a:solidFill>
                  <a:schemeClr val="bg1">
                    <a:lumMod val="75000"/>
                  </a:schemeClr>
                </a:solidFill>
                <a:cs typeface="B Nazanin" panose="00000400000000000000" pitchFamily="2" charset="-78"/>
              </a:rPr>
              <a:t>1-3	فرآیند نرم افزار</a:t>
            </a:r>
          </a:p>
          <a:p>
            <a:pPr marL="0" indent="0" algn="r" rtl="1">
              <a:lnSpc>
                <a:spcPct val="100000"/>
              </a:lnSpc>
              <a:buNone/>
            </a:pPr>
            <a:r>
              <a:rPr lang="fa-IR" b="1" dirty="0">
                <a:solidFill>
                  <a:schemeClr val="bg1">
                    <a:lumMod val="75000"/>
                  </a:schemeClr>
                </a:solidFill>
                <a:cs typeface="B Nazanin" panose="00000400000000000000" pitchFamily="2" charset="-78"/>
              </a:rPr>
              <a:t>1-4	مهندسی نرم افزار در عمل</a:t>
            </a:r>
          </a:p>
          <a:p>
            <a:pPr marL="0" indent="0" algn="r" rtl="1">
              <a:lnSpc>
                <a:spcPct val="100000"/>
              </a:lnSpc>
              <a:buNone/>
            </a:pPr>
            <a:r>
              <a:rPr lang="fa-IR" b="1" dirty="0">
                <a:solidFill>
                  <a:schemeClr val="bg1">
                    <a:lumMod val="75000"/>
                  </a:schemeClr>
                </a:solidFill>
                <a:cs typeface="B Nazanin" panose="00000400000000000000" pitchFamily="2" charset="-78"/>
              </a:rPr>
              <a:t>1-5 	شروع به کار</a:t>
            </a:r>
            <a:endParaRPr lang="en-US" b="1" dirty="0">
              <a:solidFill>
                <a:schemeClr val="bg1">
                  <a:lumMod val="75000"/>
                </a:schemeClr>
              </a:solidFill>
              <a:cs typeface="B Nazanin" panose="00000400000000000000" pitchFamily="2" charset="-78"/>
            </a:endParaRPr>
          </a:p>
          <a:p>
            <a:pPr algn="r" rtl="1">
              <a:lnSpc>
                <a:spcPct val="100000"/>
              </a:lnSpc>
            </a:pPr>
            <a:endParaRPr lang="fa-IR" b="1" dirty="0">
              <a:cs typeface="B Nazanin" panose="00000400000000000000" pitchFamily="2" charset="-78"/>
            </a:endParaRPr>
          </a:p>
          <a:p>
            <a:pPr algn="r" rtl="1">
              <a:lnSpc>
                <a:spcPct val="100000"/>
              </a:lnSpc>
            </a:pPr>
            <a:endParaRPr lang="fa-IR" b="1" dirty="0">
              <a:cs typeface="B Nazanin" panose="00000400000000000000" pitchFamily="2" charset="-78"/>
            </a:endParaRPr>
          </a:p>
        </p:txBody>
      </p:sp>
      <p:sp>
        <p:nvSpPr>
          <p:cNvPr id="6" name="Slide Number Placeholder 5">
            <a:extLst>
              <a:ext uri="{FF2B5EF4-FFF2-40B4-BE49-F238E27FC236}">
                <a16:creationId xmlns:a16="http://schemas.microsoft.com/office/drawing/2014/main" id="{1518FC35-24F3-4F5D-80FF-861BF0D28E24}"/>
              </a:ext>
            </a:extLst>
          </p:cNvPr>
          <p:cNvSpPr>
            <a:spLocks noGrp="1"/>
          </p:cNvSpPr>
          <p:nvPr>
            <p:ph type="sldNum" sz="quarter" idx="12"/>
          </p:nvPr>
        </p:nvSpPr>
        <p:spPr/>
        <p:txBody>
          <a:bodyPr/>
          <a:lstStyle/>
          <a:p>
            <a:fld id="{0BD2414D-2E17-4FB4-9E5A-621CC69CA5AB}" type="slidenum">
              <a:rPr lang="en-US" smtClean="0"/>
              <a:t>21</a:t>
            </a:fld>
            <a:endParaRPr lang="en-US"/>
          </a:p>
        </p:txBody>
      </p:sp>
    </p:spTree>
    <p:extLst>
      <p:ext uri="{BB962C8B-B14F-4D97-AF65-F5344CB8AC3E}">
        <p14:creationId xmlns:p14="http://schemas.microsoft.com/office/powerpoint/2010/main" val="15784450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A2C1956-B047-4404-9ED7-F5EB7088E2D4}"/>
              </a:ext>
            </a:extLst>
          </p:cNvPr>
          <p:cNvSpPr>
            <a:spLocks noGrp="1"/>
          </p:cNvSpPr>
          <p:nvPr>
            <p:ph idx="1"/>
          </p:nvPr>
        </p:nvSpPr>
        <p:spPr>
          <a:xfrm>
            <a:off x="185530" y="1361799"/>
            <a:ext cx="11261035" cy="5359676"/>
          </a:xfrm>
        </p:spPr>
        <p:txBody>
          <a:bodyPr>
            <a:normAutofit/>
          </a:bodyPr>
          <a:lstStyle/>
          <a:p>
            <a:pPr algn="r" rtl="1">
              <a:spcBef>
                <a:spcPts val="0"/>
              </a:spcBef>
              <a:spcAft>
                <a:spcPts val="500"/>
              </a:spcAft>
            </a:pPr>
            <a:r>
              <a:rPr lang="fa-IR" sz="2400" b="1" dirty="0">
                <a:latin typeface="Times New Roman" panose="02020603050405020304" pitchFamily="18" charset="0"/>
                <a:cs typeface="B Nazanin" panose="00000400000000000000" pitchFamily="2" charset="-78"/>
              </a:rPr>
              <a:t>تعریف رشته مهندسی نرم افزار</a:t>
            </a:r>
          </a:p>
          <a:p>
            <a:pPr marL="0" indent="0" algn="r" rtl="1">
              <a:buNone/>
            </a:pPr>
            <a:r>
              <a:rPr lang="fa-IR" sz="2400" dirty="0">
                <a:latin typeface="Times New Roman" panose="02020603050405020304" pitchFamily="18" charset="0"/>
                <a:cs typeface="B Nazanin" panose="00000400000000000000" pitchFamily="2" charset="-78"/>
              </a:rPr>
              <a:t>مهندسی نرم افزار: </a:t>
            </a:r>
            <a:endParaRPr lang="en-US" sz="2400" dirty="0">
              <a:latin typeface="Times New Roman" panose="02020603050405020304" pitchFamily="18" charset="0"/>
              <a:cs typeface="B Nazanin" panose="00000400000000000000" pitchFamily="2" charset="-78"/>
            </a:endParaRPr>
          </a:p>
          <a:p>
            <a:pPr marL="514350" indent="-514350" algn="r" rtl="1">
              <a:buFont typeface="+mj-lt"/>
              <a:buAutoNum type="arabicParenR"/>
            </a:pPr>
            <a:r>
              <a:rPr lang="fa-IR" sz="2400" dirty="0">
                <a:latin typeface="Times New Roman" panose="02020603050405020304" pitchFamily="18" charset="0"/>
                <a:cs typeface="B Nazanin" panose="00000400000000000000" pitchFamily="2" charset="-78"/>
              </a:rPr>
              <a:t>کاربرد یک رویکرد سیستماتیک منظم و کمیت پذیر برای توسعه راه اندازی و نگهداری نرم افزار؛ (یعنی استفاده از مهندسی در نرم افزار)</a:t>
            </a:r>
            <a:endParaRPr lang="en-US" sz="2400" dirty="0">
              <a:latin typeface="Times New Roman" panose="02020603050405020304" pitchFamily="18" charset="0"/>
              <a:cs typeface="B Nazanin" panose="00000400000000000000" pitchFamily="2" charset="-78"/>
            </a:endParaRPr>
          </a:p>
          <a:p>
            <a:pPr marL="514350" indent="-514350" algn="r" rtl="1">
              <a:buFont typeface="+mj-lt"/>
              <a:buAutoNum type="arabicParenR" startAt="2"/>
            </a:pPr>
            <a:r>
              <a:rPr lang="fa-IR" sz="2400" dirty="0">
                <a:latin typeface="Times New Roman" panose="02020603050405020304" pitchFamily="18" charset="0"/>
                <a:cs typeface="B Nazanin" panose="00000400000000000000" pitchFamily="2" charset="-78"/>
              </a:rPr>
              <a:t>مطالعه </a:t>
            </a:r>
            <a:r>
              <a:rPr lang="fa-IR" sz="2400" dirty="0" err="1">
                <a:latin typeface="Times New Roman" panose="02020603050405020304" pitchFamily="18" charset="0"/>
                <a:cs typeface="B Nazanin" panose="00000400000000000000" pitchFamily="2" charset="-78"/>
              </a:rPr>
              <a:t>رویکردها</a:t>
            </a:r>
            <a:r>
              <a:rPr lang="fa-IR" sz="2400" dirty="0">
                <a:latin typeface="Times New Roman" panose="02020603050405020304" pitchFamily="18" charset="0"/>
                <a:cs typeface="B Nazanin" panose="00000400000000000000" pitchFamily="2" charset="-78"/>
              </a:rPr>
              <a:t> به صورت ذکر شده در (۱)</a:t>
            </a:r>
          </a:p>
          <a:p>
            <a:pPr marL="514350" indent="-514350" algn="r" rtl="1">
              <a:buFont typeface="+mj-lt"/>
              <a:buAutoNum type="arabicParenR" startAt="2"/>
            </a:pPr>
            <a:endParaRPr lang="fa-IR" sz="2400" dirty="0">
              <a:latin typeface="Times New Roman" panose="02020603050405020304" pitchFamily="18" charset="0"/>
              <a:cs typeface="B Nazanin" panose="00000400000000000000" pitchFamily="2" charset="-78"/>
            </a:endParaRPr>
          </a:p>
          <a:p>
            <a:pPr marL="514350" indent="-514350" algn="r" rtl="1">
              <a:buFont typeface="+mj-lt"/>
              <a:buAutoNum type="arabicParenR" startAt="2"/>
            </a:pPr>
            <a:endParaRPr lang="fa-IR" sz="2400" dirty="0">
              <a:latin typeface="Times New Roman" panose="02020603050405020304" pitchFamily="18" charset="0"/>
              <a:cs typeface="B Nazanin" panose="00000400000000000000" pitchFamily="2" charset="-78"/>
            </a:endParaRPr>
          </a:p>
          <a:p>
            <a:pPr algn="r" rtl="1"/>
            <a:r>
              <a:rPr lang="fa-IR" sz="2400" dirty="0">
                <a:latin typeface="Times New Roman" panose="02020603050405020304" pitchFamily="18" charset="0"/>
                <a:cs typeface="B Nazanin" panose="00000400000000000000" pitchFamily="2" charset="-78"/>
              </a:rPr>
              <a:t>فرآیند مهندسی نرم افزار، یک سری دستورالعمل های خشک و غیرقابل انعطاف نیست که تیم های نرم افزاری ملزم به پیروی از آنها باشند، بلکه بایستی (برای مساله، برای پروژه، برای تیم، و برای فرهنگ سازمانی) انطباق پذیر و چابک باشد.</a:t>
            </a:r>
          </a:p>
          <a:p>
            <a:pPr algn="r" rtl="1"/>
            <a:r>
              <a:rPr lang="fa-IR" sz="2400" dirty="0">
                <a:latin typeface="Times New Roman" panose="02020603050405020304" pitchFamily="18" charset="0"/>
                <a:cs typeface="B Nazanin" panose="00000400000000000000" pitchFamily="2" charset="-78"/>
              </a:rPr>
              <a:t>ما به انضباط نیاز داریم ولی به وفق پذیری </a:t>
            </a:r>
            <a:r>
              <a:rPr lang="en-US" sz="2400" dirty="0">
                <a:latin typeface="Times New Roman" panose="02020603050405020304" pitchFamily="18" charset="0"/>
                <a:cs typeface="B Nazanin" panose="00000400000000000000" pitchFamily="2" charset="-78"/>
              </a:rPr>
              <a:t>adaptability</a:t>
            </a:r>
            <a:r>
              <a:rPr lang="fa-IR" sz="2400" dirty="0">
                <a:latin typeface="Times New Roman" panose="02020603050405020304" pitchFamily="18" charset="0"/>
                <a:cs typeface="B Nazanin" panose="00000400000000000000" pitchFamily="2" charset="-78"/>
              </a:rPr>
              <a:t> و چابکی هم </a:t>
            </a:r>
            <a:r>
              <a:rPr lang="fa-IR" sz="2400" dirty="0" err="1">
                <a:latin typeface="Times New Roman" panose="02020603050405020304" pitchFamily="18" charset="0"/>
                <a:cs typeface="B Nazanin" panose="00000400000000000000" pitchFamily="2" charset="-78"/>
              </a:rPr>
              <a:t>نیازمندیم</a:t>
            </a:r>
            <a:r>
              <a:rPr lang="fa-IR" sz="2400" dirty="0">
                <a:latin typeface="Times New Roman" panose="02020603050405020304" pitchFamily="18" charset="0"/>
                <a:cs typeface="B Nazanin" panose="00000400000000000000" pitchFamily="2" charset="-78"/>
              </a:rPr>
              <a:t>.</a:t>
            </a:r>
          </a:p>
          <a:p>
            <a:pPr marL="0" indent="0" algn="r" rtl="1">
              <a:buNone/>
            </a:pPr>
            <a:r>
              <a:rPr lang="fa-IR" sz="2400" dirty="0">
                <a:latin typeface="Times New Roman" panose="02020603050405020304" pitchFamily="18" charset="0"/>
                <a:cs typeface="B Nazanin" panose="00000400000000000000" pitchFamily="2" charset="-78"/>
              </a:rPr>
              <a:t>یک روش سیستماتیک منظم و کمیت پذیر که یک تیم به کار میبرد ممکن است برای تیم دیگر پرزحمت به نظر آید</a:t>
            </a:r>
          </a:p>
        </p:txBody>
      </p:sp>
      <p:sp>
        <p:nvSpPr>
          <p:cNvPr id="4" name="Slide Number Placeholder 3">
            <a:extLst>
              <a:ext uri="{FF2B5EF4-FFF2-40B4-BE49-F238E27FC236}">
                <a16:creationId xmlns:a16="http://schemas.microsoft.com/office/drawing/2014/main" id="{3919C5DA-FF35-489B-84CF-95C1F6836064}"/>
              </a:ext>
            </a:extLst>
          </p:cNvPr>
          <p:cNvSpPr>
            <a:spLocks noGrp="1"/>
          </p:cNvSpPr>
          <p:nvPr>
            <p:ph type="sldNum" sz="quarter" idx="12"/>
          </p:nvPr>
        </p:nvSpPr>
        <p:spPr/>
        <p:txBody>
          <a:bodyPr/>
          <a:lstStyle/>
          <a:p>
            <a:fld id="{0BD2414D-2E17-4FB4-9E5A-621CC69CA5AB}" type="slidenum">
              <a:rPr lang="en-US" smtClean="0"/>
              <a:t>22</a:t>
            </a:fld>
            <a:endParaRPr lang="en-US"/>
          </a:p>
        </p:txBody>
      </p:sp>
      <p:sp>
        <p:nvSpPr>
          <p:cNvPr id="5" name="Title 1">
            <a:extLst>
              <a:ext uri="{FF2B5EF4-FFF2-40B4-BE49-F238E27FC236}">
                <a16:creationId xmlns:a16="http://schemas.microsoft.com/office/drawing/2014/main" id="{353CEA9F-7B82-4A39-8DE3-523984E11311}"/>
              </a:ext>
            </a:extLst>
          </p:cNvPr>
          <p:cNvSpPr>
            <a:spLocks noGrp="1"/>
          </p:cNvSpPr>
          <p:nvPr>
            <p:ph type="title"/>
          </p:nvPr>
        </p:nvSpPr>
        <p:spPr>
          <a:xfrm>
            <a:off x="838200" y="320675"/>
            <a:ext cx="10515600" cy="1325563"/>
          </a:xfrm>
        </p:spPr>
        <p:txBody>
          <a:bodyPr>
            <a:normAutofit fontScale="90000"/>
          </a:bodyPr>
          <a:lstStyle/>
          <a:p>
            <a:pPr algn="r" rtl="1"/>
            <a:r>
              <a:rPr lang="fa-IR" sz="4000" b="1" dirty="0">
                <a:cs typeface="B Nazanin" panose="00000400000000000000" pitchFamily="2" charset="-78"/>
              </a:rPr>
              <a:t>1-2	مهندسی نرم افزار                                    </a:t>
            </a:r>
            <a:r>
              <a:rPr kumimoji="0" lang="fa-IR" sz="2000" b="1" i="0" u="none" strike="noStrike" kern="1200" cap="none" spc="0" normalizeH="0" baseline="0" noProof="0" dirty="0">
                <a:ln>
                  <a:noFill/>
                </a:ln>
                <a:solidFill>
                  <a:schemeClr val="bg1">
                    <a:lumMod val="50000"/>
                  </a:schemeClr>
                </a:solidFill>
                <a:effectLst/>
                <a:uLnTx/>
                <a:uFillTx/>
                <a:latin typeface="Calibri Light" panose="020F0302020204030204"/>
                <a:ea typeface="+mj-ea"/>
                <a:cs typeface="B Nazanin" panose="00000400000000000000" pitchFamily="2" charset="-78"/>
              </a:rPr>
              <a:t>فصل اول- نرم افزار و مهندسی نرم افزار</a:t>
            </a:r>
            <a:br>
              <a:rPr lang="fa-IR" sz="4000" b="1" dirty="0">
                <a:solidFill>
                  <a:schemeClr val="bg1">
                    <a:lumMod val="50000"/>
                  </a:schemeClr>
                </a:solidFill>
                <a:cs typeface="B Nazanin" panose="00000400000000000000" pitchFamily="2" charset="-78"/>
              </a:rPr>
            </a:br>
            <a:endParaRPr lang="en-US" sz="4000" b="1" dirty="0">
              <a:solidFill>
                <a:schemeClr val="bg1">
                  <a:lumMod val="50000"/>
                </a:schemeClr>
              </a:solidFill>
              <a:cs typeface="B Nazanin" panose="00000400000000000000" pitchFamily="2" charset="-78"/>
            </a:endParaRPr>
          </a:p>
        </p:txBody>
      </p:sp>
    </p:spTree>
    <p:extLst>
      <p:ext uri="{BB962C8B-B14F-4D97-AF65-F5344CB8AC3E}">
        <p14:creationId xmlns:p14="http://schemas.microsoft.com/office/powerpoint/2010/main" val="20647889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a:extLst>
              <a:ext uri="{FF2B5EF4-FFF2-40B4-BE49-F238E27FC236}">
                <a16:creationId xmlns:a16="http://schemas.microsoft.com/office/drawing/2014/main" id="{B59F6581-F893-46D2-B94A-8BA672E887D2}"/>
              </a:ext>
            </a:extLst>
          </p:cNvPr>
          <p:cNvPicPr>
            <a:picLocks noGrp="1" noChangeAspect="1"/>
          </p:cNvPicPr>
          <p:nvPr>
            <p:ph idx="1"/>
          </p:nvPr>
        </p:nvPicPr>
        <p:blipFill>
          <a:blip r:embed="rId2"/>
          <a:stretch>
            <a:fillRect/>
          </a:stretch>
        </p:blipFill>
        <p:spPr>
          <a:xfrm>
            <a:off x="573156" y="1966368"/>
            <a:ext cx="10515600" cy="2925264"/>
          </a:xfrm>
        </p:spPr>
      </p:pic>
      <p:sp>
        <p:nvSpPr>
          <p:cNvPr id="4" name="Slide Number Placeholder 3">
            <a:extLst>
              <a:ext uri="{FF2B5EF4-FFF2-40B4-BE49-F238E27FC236}">
                <a16:creationId xmlns:a16="http://schemas.microsoft.com/office/drawing/2014/main" id="{D4449E95-8534-4D60-843D-471F47388AA3}"/>
              </a:ext>
            </a:extLst>
          </p:cNvPr>
          <p:cNvSpPr>
            <a:spLocks noGrp="1"/>
          </p:cNvSpPr>
          <p:nvPr>
            <p:ph type="sldNum" sz="quarter" idx="12"/>
          </p:nvPr>
        </p:nvSpPr>
        <p:spPr/>
        <p:txBody>
          <a:bodyPr/>
          <a:lstStyle/>
          <a:p>
            <a:fld id="{0BD2414D-2E17-4FB4-9E5A-621CC69CA5AB}" type="slidenum">
              <a:rPr lang="en-US" smtClean="0"/>
              <a:t>23</a:t>
            </a:fld>
            <a:endParaRPr lang="en-US"/>
          </a:p>
        </p:txBody>
      </p:sp>
      <p:sp>
        <p:nvSpPr>
          <p:cNvPr id="5" name="Title 1">
            <a:extLst>
              <a:ext uri="{FF2B5EF4-FFF2-40B4-BE49-F238E27FC236}">
                <a16:creationId xmlns:a16="http://schemas.microsoft.com/office/drawing/2014/main" id="{7990FF0D-209D-4F70-8241-AD0EBE193DBA}"/>
              </a:ext>
            </a:extLst>
          </p:cNvPr>
          <p:cNvSpPr>
            <a:spLocks noGrp="1"/>
          </p:cNvSpPr>
          <p:nvPr>
            <p:ph type="title"/>
          </p:nvPr>
        </p:nvSpPr>
        <p:spPr>
          <a:xfrm>
            <a:off x="838200" y="365125"/>
            <a:ext cx="10515600" cy="1325563"/>
          </a:xfrm>
        </p:spPr>
        <p:txBody>
          <a:bodyPr>
            <a:normAutofit fontScale="90000"/>
          </a:bodyPr>
          <a:lstStyle/>
          <a:p>
            <a:pPr algn="r" rtl="1"/>
            <a:r>
              <a:rPr lang="fa-IR" sz="4000" dirty="0">
                <a:solidFill>
                  <a:schemeClr val="bg1">
                    <a:lumMod val="50000"/>
                  </a:schemeClr>
                </a:solidFill>
                <a:cs typeface="B Nazanin" panose="00000400000000000000" pitchFamily="2" charset="-78"/>
              </a:rPr>
              <a:t>1-2	مهندسی نرم افزار (ادامه)                          </a:t>
            </a:r>
            <a:r>
              <a:rPr kumimoji="0" lang="fa-IR" sz="2000" i="0" u="none" strike="noStrike" kern="1200" cap="none" spc="0" normalizeH="0" baseline="0" noProof="0" dirty="0">
                <a:ln>
                  <a:noFill/>
                </a:ln>
                <a:solidFill>
                  <a:schemeClr val="bg1">
                    <a:lumMod val="50000"/>
                  </a:schemeClr>
                </a:solidFill>
                <a:effectLst/>
                <a:uLnTx/>
                <a:uFillTx/>
                <a:latin typeface="Calibri Light" panose="020F0302020204030204"/>
                <a:ea typeface="+mj-ea"/>
                <a:cs typeface="B Nazanin" panose="00000400000000000000" pitchFamily="2" charset="-78"/>
              </a:rPr>
              <a:t>فصل اول- نرم افزار و مهندسی نرم افزار</a:t>
            </a:r>
            <a:br>
              <a:rPr lang="fa-IR" sz="4000" dirty="0">
                <a:cs typeface="B Nazanin" panose="00000400000000000000" pitchFamily="2" charset="-78"/>
              </a:rPr>
            </a:br>
            <a:endParaRPr lang="en-US" sz="4000" dirty="0">
              <a:cs typeface="B Nazanin" panose="00000400000000000000" pitchFamily="2" charset="-78"/>
            </a:endParaRPr>
          </a:p>
        </p:txBody>
      </p:sp>
      <p:sp>
        <p:nvSpPr>
          <p:cNvPr id="7" name="TextBox 6">
            <a:extLst>
              <a:ext uri="{FF2B5EF4-FFF2-40B4-BE49-F238E27FC236}">
                <a16:creationId xmlns:a16="http://schemas.microsoft.com/office/drawing/2014/main" id="{7A300D2D-4F68-4B03-85F9-7F53A585A2D4}"/>
              </a:ext>
            </a:extLst>
          </p:cNvPr>
          <p:cNvSpPr txBox="1"/>
          <p:nvPr/>
        </p:nvSpPr>
        <p:spPr>
          <a:xfrm>
            <a:off x="2782956" y="4844146"/>
            <a:ext cx="6096000" cy="738664"/>
          </a:xfrm>
          <a:prstGeom prst="rect">
            <a:avLst/>
          </a:prstGeom>
          <a:noFill/>
        </p:spPr>
        <p:txBody>
          <a:bodyPr wrap="square">
            <a:spAutoFit/>
          </a:bodyPr>
          <a:lstStyle/>
          <a:p>
            <a:pPr algn="r" rtl="1"/>
            <a:endParaRPr lang="fa-IR" sz="1800" dirty="0">
              <a:latin typeface="Times New Roman" panose="02020603050405020304" pitchFamily="18" charset="0"/>
              <a:cs typeface="B Nazanin" panose="00000400000000000000" pitchFamily="2" charset="-78"/>
            </a:endParaRPr>
          </a:p>
          <a:p>
            <a:pPr algn="r" rtl="1">
              <a:spcBef>
                <a:spcPts val="0"/>
              </a:spcBef>
              <a:spcAft>
                <a:spcPts val="500"/>
              </a:spcAft>
            </a:pPr>
            <a:r>
              <a:rPr lang="fa-IR" sz="2400" dirty="0">
                <a:latin typeface="Times New Roman" panose="02020603050405020304" pitchFamily="18" charset="0"/>
                <a:cs typeface="B Nazanin" panose="00000400000000000000" pitchFamily="2" charset="-78"/>
              </a:rPr>
              <a:t>شکل ۱-۳ لایه های مهندسی نرم افزار</a:t>
            </a:r>
          </a:p>
        </p:txBody>
      </p:sp>
    </p:spTree>
    <p:extLst>
      <p:ext uri="{BB962C8B-B14F-4D97-AF65-F5344CB8AC3E}">
        <p14:creationId xmlns:p14="http://schemas.microsoft.com/office/powerpoint/2010/main" val="31269035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A2C1956-B047-4404-9ED7-F5EB7088E2D4}"/>
              </a:ext>
            </a:extLst>
          </p:cNvPr>
          <p:cNvSpPr>
            <a:spLocks noGrp="1"/>
          </p:cNvSpPr>
          <p:nvPr>
            <p:ph idx="1"/>
          </p:nvPr>
        </p:nvSpPr>
        <p:spPr>
          <a:xfrm>
            <a:off x="119270" y="983456"/>
            <a:ext cx="11234530" cy="5624720"/>
          </a:xfrm>
        </p:spPr>
        <p:txBody>
          <a:bodyPr>
            <a:normAutofit lnSpcReduction="10000"/>
          </a:bodyPr>
          <a:lstStyle/>
          <a:p>
            <a:pPr algn="r" rtl="1"/>
            <a:endParaRPr lang="fa-IR" sz="2400" dirty="0">
              <a:latin typeface="Times New Roman" panose="02020603050405020304" pitchFamily="18" charset="0"/>
              <a:cs typeface="B Nazanin" panose="00000400000000000000" pitchFamily="2" charset="-78"/>
            </a:endParaRPr>
          </a:p>
          <a:p>
            <a:pPr algn="r" rtl="1">
              <a:spcBef>
                <a:spcPts val="0"/>
              </a:spcBef>
              <a:spcAft>
                <a:spcPts val="500"/>
              </a:spcAft>
              <a:buFont typeface="Wingdings" panose="05000000000000000000" pitchFamily="2" charset="2"/>
              <a:buChar char="ü"/>
            </a:pPr>
            <a:r>
              <a:rPr lang="fa-IR" sz="2400" b="1" dirty="0">
                <a:latin typeface="Times New Roman" panose="02020603050405020304" pitchFamily="18" charset="0"/>
                <a:cs typeface="B Nazanin" panose="00000400000000000000" pitchFamily="2" charset="-78"/>
              </a:rPr>
              <a:t> لایه های مهندسی نرم افزار</a:t>
            </a:r>
          </a:p>
          <a:p>
            <a:pPr marL="0" indent="0" algn="r" rtl="1">
              <a:buNone/>
            </a:pPr>
            <a:r>
              <a:rPr lang="fa-IR" sz="2400" dirty="0">
                <a:latin typeface="Times New Roman" panose="02020603050405020304" pitchFamily="18" charset="0"/>
                <a:cs typeface="B Nazanin" panose="00000400000000000000" pitchFamily="2" charset="-78"/>
              </a:rPr>
              <a:t>مهندسی نرم افزار یک فناوری لایه ای است</a:t>
            </a:r>
          </a:p>
          <a:p>
            <a:pPr marL="0" indent="0" algn="r" rtl="1">
              <a:buNone/>
            </a:pPr>
            <a:endParaRPr lang="fa-IR" sz="2400" dirty="0">
              <a:latin typeface="Times New Roman" panose="02020603050405020304" pitchFamily="18" charset="0"/>
              <a:cs typeface="B Nazanin" panose="00000400000000000000" pitchFamily="2" charset="-78"/>
            </a:endParaRPr>
          </a:p>
          <a:p>
            <a:pPr marL="0" indent="0" algn="r" rtl="1">
              <a:buNone/>
            </a:pPr>
            <a:r>
              <a:rPr lang="fa-IR" sz="2400" dirty="0">
                <a:latin typeface="Times New Roman" panose="02020603050405020304" pitchFamily="18" charset="0"/>
                <a:cs typeface="B Nazanin" panose="00000400000000000000" pitchFamily="2" charset="-78"/>
              </a:rPr>
              <a:t>لایه 1) </a:t>
            </a:r>
            <a:r>
              <a:rPr lang="fa-IR" sz="2400" b="1" dirty="0">
                <a:latin typeface="Times New Roman" panose="02020603050405020304" pitchFamily="18" charset="0"/>
                <a:cs typeface="B Nazanin" panose="00000400000000000000" pitchFamily="2" charset="-78"/>
              </a:rPr>
              <a:t>تاکید بر کیفیت</a:t>
            </a:r>
          </a:p>
          <a:p>
            <a:pPr marL="0" indent="0" algn="r" rtl="1">
              <a:buNone/>
            </a:pPr>
            <a:r>
              <a:rPr lang="fa-IR" sz="2400" dirty="0">
                <a:latin typeface="Times New Roman" panose="02020603050405020304" pitchFamily="18" charset="0"/>
                <a:cs typeface="B Nazanin" panose="00000400000000000000" pitchFamily="2" charset="-78"/>
              </a:rPr>
              <a:t>سنگ بنای پشتیبان مهندسی نرم افزار، </a:t>
            </a:r>
            <a:r>
              <a:rPr lang="fa-IR" sz="2400" b="1" dirty="0">
                <a:latin typeface="Times New Roman" panose="02020603050405020304" pitchFamily="18" charset="0"/>
                <a:cs typeface="B Nazanin" panose="00000400000000000000" pitchFamily="2" charset="-78"/>
              </a:rPr>
              <a:t>توجه به کیفیت </a:t>
            </a:r>
            <a:r>
              <a:rPr lang="fa-IR" sz="2400" dirty="0">
                <a:latin typeface="Times New Roman" panose="02020603050405020304" pitchFamily="18" charset="0"/>
                <a:cs typeface="B Nazanin" panose="00000400000000000000" pitchFamily="2" charset="-78"/>
              </a:rPr>
              <a:t>است.</a:t>
            </a:r>
          </a:p>
          <a:p>
            <a:pPr marL="0" indent="0" algn="r" rtl="1">
              <a:buNone/>
            </a:pPr>
            <a:endParaRPr lang="fa-IR" sz="2400" dirty="0">
              <a:latin typeface="Times New Roman" panose="02020603050405020304" pitchFamily="18" charset="0"/>
              <a:cs typeface="B Nazanin" panose="00000400000000000000" pitchFamily="2" charset="-78"/>
            </a:endParaRPr>
          </a:p>
          <a:p>
            <a:pPr marL="0" indent="0" algn="r" rtl="1">
              <a:buNone/>
            </a:pPr>
            <a:r>
              <a:rPr lang="fa-IR" sz="2400" dirty="0">
                <a:latin typeface="Times New Roman" panose="02020603050405020304" pitchFamily="18" charset="0"/>
                <a:cs typeface="B Nazanin" panose="00000400000000000000" pitchFamily="2" charset="-78"/>
              </a:rPr>
              <a:t>لایه 2) </a:t>
            </a:r>
            <a:r>
              <a:rPr lang="fa-IR" sz="2400" b="1" dirty="0">
                <a:latin typeface="Times New Roman" panose="02020603050405020304" pitchFamily="18" charset="0"/>
                <a:cs typeface="B Nazanin" panose="00000400000000000000" pitchFamily="2" charset="-78"/>
              </a:rPr>
              <a:t>فرآیند</a:t>
            </a:r>
          </a:p>
          <a:p>
            <a:pPr marL="0" indent="0" algn="r" rtl="1">
              <a:buNone/>
            </a:pPr>
            <a:r>
              <a:rPr lang="fa-IR" sz="2400" dirty="0">
                <a:latin typeface="Times New Roman" panose="02020603050405020304" pitchFamily="18" charset="0"/>
                <a:cs typeface="B Nazanin" panose="00000400000000000000" pitchFamily="2" charset="-78"/>
              </a:rPr>
              <a:t>بنیاد مهندسی نرم افزار، لایه ی فرآیند است</a:t>
            </a:r>
          </a:p>
          <a:p>
            <a:pPr algn="r" rtl="1"/>
            <a:r>
              <a:rPr lang="fa-IR" sz="2400" dirty="0">
                <a:latin typeface="Times New Roman" panose="02020603050405020304" pitchFamily="18" charset="0"/>
                <a:cs typeface="B Nazanin" panose="00000400000000000000" pitchFamily="2" charset="-78"/>
              </a:rPr>
              <a:t>فرآیند نرم افزار:</a:t>
            </a:r>
          </a:p>
          <a:p>
            <a:pPr lvl="1" algn="r" rtl="1"/>
            <a:r>
              <a:rPr lang="fa-IR" dirty="0">
                <a:latin typeface="Times New Roman" panose="02020603050405020304" pitchFamily="18" charset="0"/>
                <a:cs typeface="B Nazanin" panose="00000400000000000000" pitchFamily="2" charset="-78"/>
              </a:rPr>
              <a:t> چارچوبی را تعریف میکند که باید برای تحویل موثر فناوری مهندسی نرم افزار وضع شود.</a:t>
            </a:r>
          </a:p>
          <a:p>
            <a:pPr lvl="1" algn="r" rtl="1">
              <a:lnSpc>
                <a:spcPct val="100000"/>
              </a:lnSpc>
            </a:pPr>
            <a:r>
              <a:rPr lang="fa-IR" dirty="0">
                <a:latin typeface="Times New Roman" panose="02020603050405020304" pitchFamily="18" charset="0"/>
                <a:cs typeface="B Nazanin" panose="00000400000000000000" pitchFamily="2" charset="-78"/>
              </a:rPr>
              <a:t> پایه ای برای کنترل مدیریت پروژه های نرم افزاری تشکیل میدهد </a:t>
            </a:r>
          </a:p>
          <a:p>
            <a:pPr lvl="1" algn="r" rtl="1">
              <a:lnSpc>
                <a:spcPct val="100000"/>
              </a:lnSpc>
            </a:pPr>
            <a:r>
              <a:rPr lang="fa-IR" dirty="0">
                <a:latin typeface="Times New Roman" panose="02020603050405020304" pitchFamily="18" charset="0"/>
                <a:cs typeface="B Nazanin" panose="00000400000000000000" pitchFamily="2" charset="-78"/>
              </a:rPr>
              <a:t>بستری برای اعمال روشهای فنی، تولید محصولات کاری (مدل ها ،مستندات داده ها، گزارشها، فرم ها و غیره)، تعیین نقاط عطف، حصول اطمینان از کیفیت و مدیریت مناسب تغییرات ایجاد میکند</a:t>
            </a:r>
          </a:p>
          <a:p>
            <a:pPr algn="r" rtl="1"/>
            <a:endParaRPr lang="en-US" dirty="0"/>
          </a:p>
        </p:txBody>
      </p:sp>
      <p:sp>
        <p:nvSpPr>
          <p:cNvPr id="4" name="Slide Number Placeholder 3">
            <a:extLst>
              <a:ext uri="{FF2B5EF4-FFF2-40B4-BE49-F238E27FC236}">
                <a16:creationId xmlns:a16="http://schemas.microsoft.com/office/drawing/2014/main" id="{3919C5DA-FF35-489B-84CF-95C1F6836064}"/>
              </a:ext>
            </a:extLst>
          </p:cNvPr>
          <p:cNvSpPr>
            <a:spLocks noGrp="1"/>
          </p:cNvSpPr>
          <p:nvPr>
            <p:ph type="sldNum" sz="quarter" idx="12"/>
          </p:nvPr>
        </p:nvSpPr>
        <p:spPr/>
        <p:txBody>
          <a:bodyPr/>
          <a:lstStyle/>
          <a:p>
            <a:fld id="{0BD2414D-2E17-4FB4-9E5A-621CC69CA5AB}" type="slidenum">
              <a:rPr lang="en-US" smtClean="0"/>
              <a:t>24</a:t>
            </a:fld>
            <a:endParaRPr lang="en-US"/>
          </a:p>
        </p:txBody>
      </p:sp>
      <p:sp>
        <p:nvSpPr>
          <p:cNvPr id="5" name="Title 1">
            <a:extLst>
              <a:ext uri="{FF2B5EF4-FFF2-40B4-BE49-F238E27FC236}">
                <a16:creationId xmlns:a16="http://schemas.microsoft.com/office/drawing/2014/main" id="{353CEA9F-7B82-4A39-8DE3-523984E11311}"/>
              </a:ext>
            </a:extLst>
          </p:cNvPr>
          <p:cNvSpPr>
            <a:spLocks noGrp="1"/>
          </p:cNvSpPr>
          <p:nvPr>
            <p:ph type="title"/>
          </p:nvPr>
        </p:nvSpPr>
        <p:spPr>
          <a:xfrm>
            <a:off x="838200" y="320675"/>
            <a:ext cx="10515600" cy="1325563"/>
          </a:xfrm>
        </p:spPr>
        <p:txBody>
          <a:bodyPr>
            <a:normAutofit fontScale="90000"/>
          </a:bodyPr>
          <a:lstStyle/>
          <a:p>
            <a:pPr algn="r" rtl="1"/>
            <a:r>
              <a:rPr lang="fa-IR" sz="4000" b="1" dirty="0">
                <a:cs typeface="B Nazanin" panose="00000400000000000000" pitchFamily="2" charset="-78"/>
              </a:rPr>
              <a:t>1-2	مهندسی نرم افزار                                    </a:t>
            </a:r>
            <a:r>
              <a:rPr kumimoji="0" lang="fa-IR" sz="2000" b="1" i="0" u="none" strike="noStrike" kern="1200" cap="none" spc="0" normalizeH="0" baseline="0" noProof="0" dirty="0">
                <a:ln>
                  <a:noFill/>
                </a:ln>
                <a:solidFill>
                  <a:schemeClr val="bg1">
                    <a:lumMod val="50000"/>
                  </a:schemeClr>
                </a:solidFill>
                <a:effectLst/>
                <a:uLnTx/>
                <a:uFillTx/>
                <a:latin typeface="Calibri Light" panose="020F0302020204030204"/>
                <a:ea typeface="+mj-ea"/>
                <a:cs typeface="B Nazanin" panose="00000400000000000000" pitchFamily="2" charset="-78"/>
              </a:rPr>
              <a:t>فصل اول- نرم افزار و مهندسی نرم افزار</a:t>
            </a:r>
            <a:br>
              <a:rPr lang="fa-IR" sz="4000" b="1" dirty="0">
                <a:solidFill>
                  <a:schemeClr val="bg1">
                    <a:lumMod val="50000"/>
                  </a:schemeClr>
                </a:solidFill>
                <a:cs typeface="B Nazanin" panose="00000400000000000000" pitchFamily="2" charset="-78"/>
              </a:rPr>
            </a:br>
            <a:endParaRPr lang="en-US" sz="4000" b="1" dirty="0">
              <a:solidFill>
                <a:schemeClr val="bg1">
                  <a:lumMod val="50000"/>
                </a:schemeClr>
              </a:solidFill>
              <a:cs typeface="B Nazanin" panose="00000400000000000000" pitchFamily="2" charset="-78"/>
            </a:endParaRPr>
          </a:p>
        </p:txBody>
      </p:sp>
    </p:spTree>
    <p:extLst>
      <p:ext uri="{BB962C8B-B14F-4D97-AF65-F5344CB8AC3E}">
        <p14:creationId xmlns:p14="http://schemas.microsoft.com/office/powerpoint/2010/main" val="7734772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8D8E347-380F-4DB2-80D8-55795E76A9E9}"/>
              </a:ext>
            </a:extLst>
          </p:cNvPr>
          <p:cNvSpPr>
            <a:spLocks noGrp="1"/>
          </p:cNvSpPr>
          <p:nvPr>
            <p:ph idx="1"/>
          </p:nvPr>
        </p:nvSpPr>
        <p:spPr>
          <a:xfrm>
            <a:off x="212035" y="1281459"/>
            <a:ext cx="11353800" cy="5576541"/>
          </a:xfrm>
        </p:spPr>
        <p:txBody>
          <a:bodyPr>
            <a:noAutofit/>
          </a:bodyPr>
          <a:lstStyle/>
          <a:p>
            <a:pPr marL="0" indent="0" algn="r" rtl="1">
              <a:buNone/>
            </a:pPr>
            <a:r>
              <a:rPr lang="fa-IR" dirty="0">
                <a:latin typeface="Times New Roman" panose="02020603050405020304" pitchFamily="18" charset="0"/>
                <a:cs typeface="B Nazanin" panose="00000400000000000000" pitchFamily="2" charset="-78"/>
              </a:rPr>
              <a:t>لایه 3) </a:t>
            </a:r>
            <a:r>
              <a:rPr lang="fa-IR" b="1" dirty="0">
                <a:latin typeface="Times New Roman" panose="02020603050405020304" pitchFamily="18" charset="0"/>
                <a:cs typeface="B Nazanin" panose="00000400000000000000" pitchFamily="2" charset="-78"/>
              </a:rPr>
              <a:t>روش ها</a:t>
            </a:r>
          </a:p>
          <a:p>
            <a:pPr lvl="1" algn="r" rtl="1"/>
            <a:r>
              <a:rPr lang="fa-IR" dirty="0">
                <a:latin typeface="Times New Roman" panose="02020603050405020304" pitchFamily="18" charset="0"/>
                <a:cs typeface="B Nazanin" panose="00000400000000000000" pitchFamily="2" charset="-78"/>
              </a:rPr>
              <a:t>روشهای مهندسی نرم افزار:</a:t>
            </a:r>
          </a:p>
          <a:p>
            <a:pPr lvl="2" algn="r" rtl="1"/>
            <a:r>
              <a:rPr lang="fa-IR" sz="2400" dirty="0">
                <a:latin typeface="Times New Roman" panose="02020603050405020304" pitchFamily="18" charset="0"/>
                <a:cs typeface="B Nazanin" panose="00000400000000000000" pitchFamily="2" charset="-78"/>
              </a:rPr>
              <a:t> شیوه های فنی برای ساخت نرم افزار را فراهم می آورند. </a:t>
            </a:r>
          </a:p>
          <a:p>
            <a:pPr lvl="2" algn="r" rtl="1"/>
            <a:r>
              <a:rPr lang="fa-IR" sz="2400" dirty="0">
                <a:latin typeface="Times New Roman" panose="02020603050405020304" pitchFamily="18" charset="0"/>
                <a:cs typeface="B Nazanin" panose="00000400000000000000" pitchFamily="2" charset="-78"/>
              </a:rPr>
              <a:t>شامل وظایف بسیار، از جمله: ارتباطات، تحلیل نیازمندیها ،طراحی ساخت برنامه ها، آزمون و پشتیبانی </a:t>
            </a:r>
          </a:p>
          <a:p>
            <a:pPr lvl="2" algn="r" rtl="1"/>
            <a:r>
              <a:rPr lang="fa-IR" sz="2400" dirty="0">
                <a:latin typeface="Times New Roman" panose="02020603050405020304" pitchFamily="18" charset="0"/>
                <a:cs typeface="B Nazanin" panose="00000400000000000000" pitchFamily="2" charset="-78"/>
              </a:rPr>
              <a:t>متکی بر یک مجموعه اصول بنیادی است که بر تمام زمینه های فناوری حاکم بوده و شامل فعالیتهای مدل سازی و فنون توصیفی دیگر میشوند.</a:t>
            </a:r>
          </a:p>
          <a:p>
            <a:pPr lvl="2" algn="r" rtl="1"/>
            <a:endParaRPr lang="fa-IR" sz="2400" dirty="0">
              <a:latin typeface="Times New Roman" panose="02020603050405020304" pitchFamily="18" charset="0"/>
              <a:cs typeface="B Nazanin" panose="00000400000000000000" pitchFamily="2" charset="-78"/>
            </a:endParaRPr>
          </a:p>
          <a:p>
            <a:pPr marL="0" indent="0" algn="r" rtl="1">
              <a:spcAft>
                <a:spcPts val="500"/>
              </a:spcAft>
              <a:buNone/>
            </a:pPr>
            <a:r>
              <a:rPr lang="fa-IR" dirty="0">
                <a:latin typeface="Times New Roman" panose="02020603050405020304" pitchFamily="18" charset="0"/>
                <a:cs typeface="B Nazanin" panose="00000400000000000000" pitchFamily="2" charset="-78"/>
              </a:rPr>
              <a:t>لایه 4) </a:t>
            </a:r>
            <a:r>
              <a:rPr lang="fa-IR" b="1" dirty="0">
                <a:latin typeface="Times New Roman" panose="02020603050405020304" pitchFamily="18" charset="0"/>
                <a:cs typeface="B Nazanin" panose="00000400000000000000" pitchFamily="2" charset="-78"/>
              </a:rPr>
              <a:t>ابزارها</a:t>
            </a:r>
          </a:p>
          <a:p>
            <a:pPr lvl="1" algn="r" rtl="1">
              <a:spcAft>
                <a:spcPts val="500"/>
              </a:spcAft>
            </a:pPr>
            <a:r>
              <a:rPr lang="fa-IR" dirty="0">
                <a:latin typeface="Times New Roman" panose="02020603050405020304" pitchFamily="18" charset="0"/>
                <a:cs typeface="B Nazanin" panose="00000400000000000000" pitchFamily="2" charset="-78"/>
              </a:rPr>
              <a:t>ابزارهای مهندسی نرم افزار، متضمن پشتیبانی خودکار یا نیمه خودکار برای فرایند و روشها هستند</a:t>
            </a:r>
          </a:p>
          <a:p>
            <a:pPr lvl="1" algn="r" rtl="1">
              <a:spcAft>
                <a:spcPts val="500"/>
              </a:spcAft>
            </a:pPr>
            <a:r>
              <a:rPr lang="fa-IR" dirty="0">
                <a:latin typeface="Times New Roman" panose="02020603050405020304" pitchFamily="18" charset="0"/>
                <a:cs typeface="B Nazanin" panose="00000400000000000000" pitchFamily="2" charset="-78"/>
              </a:rPr>
              <a:t>هنگامی که ابزارها گرد هم میآیند تا اطلاعات ایجاد شده توسط یک ابزار، توسط ابزارهای دیگر قابل استفاده باشند، سیستمی برای پشتیبانی توسعه ی نرم افزار شکل میگیرد که مهندسی نرم افزار به کمک کامپیوتر نام دارد.</a:t>
            </a:r>
          </a:p>
          <a:p>
            <a:pPr marL="457200" lvl="1" indent="0" algn="l">
              <a:spcAft>
                <a:spcPts val="500"/>
              </a:spcAft>
              <a:buNone/>
            </a:pPr>
            <a:r>
              <a:rPr lang="fa-IR" dirty="0">
                <a:latin typeface="Times New Roman" panose="02020603050405020304" pitchFamily="18" charset="0"/>
                <a:cs typeface="B Nazanin" panose="00000400000000000000" pitchFamily="2" charset="-78"/>
              </a:rPr>
              <a:t> )</a:t>
            </a:r>
            <a:r>
              <a:rPr lang="en-US" dirty="0">
                <a:latin typeface="Times New Roman" panose="02020603050405020304" pitchFamily="18" charset="0"/>
                <a:cs typeface="B Nazanin" panose="00000400000000000000" pitchFamily="2" charset="-78"/>
              </a:rPr>
              <a:t>CASE</a:t>
            </a:r>
            <a:r>
              <a:rPr lang="fa-IR" dirty="0">
                <a:latin typeface="Times New Roman" panose="02020603050405020304" pitchFamily="18" charset="0"/>
                <a:cs typeface="B Nazanin" panose="00000400000000000000" pitchFamily="2" charset="-78"/>
              </a:rPr>
              <a:t>: </a:t>
            </a:r>
            <a:r>
              <a:rPr lang="en-US" dirty="0">
                <a:latin typeface="Times New Roman" panose="02020603050405020304" pitchFamily="18" charset="0"/>
                <a:cs typeface="B Nazanin" panose="00000400000000000000" pitchFamily="2" charset="-78"/>
              </a:rPr>
              <a:t> </a:t>
            </a:r>
            <a:r>
              <a:rPr lang="en-US" sz="2000" dirty="0">
                <a:latin typeface="Times New Roman" panose="02020603050405020304" pitchFamily="18" charset="0"/>
                <a:cs typeface="B Nazanin" panose="00000400000000000000" pitchFamily="2" charset="-78"/>
              </a:rPr>
              <a:t>Computer Aided Software Engineering</a:t>
            </a:r>
            <a:r>
              <a:rPr lang="fa-IR" sz="2000" dirty="0">
                <a:latin typeface="Times New Roman" panose="02020603050405020304" pitchFamily="18" charset="0"/>
                <a:cs typeface="B Nazanin" panose="00000400000000000000" pitchFamily="2" charset="-78"/>
              </a:rPr>
              <a:t>(</a:t>
            </a:r>
          </a:p>
          <a:p>
            <a:pPr algn="r" rtl="1">
              <a:spcBef>
                <a:spcPts val="0"/>
              </a:spcBef>
              <a:spcAft>
                <a:spcPts val="500"/>
              </a:spcAft>
            </a:pPr>
            <a:endParaRPr lang="fa-IR" sz="2400" b="0" dirty="0">
              <a:effectLst/>
            </a:endParaRPr>
          </a:p>
          <a:p>
            <a:pPr marL="0" indent="0">
              <a:buNone/>
            </a:pPr>
            <a:br>
              <a:rPr lang="fa-IR" sz="2400" dirty="0"/>
            </a:br>
            <a:endParaRPr lang="en-US" sz="2400" dirty="0"/>
          </a:p>
        </p:txBody>
      </p:sp>
      <p:sp>
        <p:nvSpPr>
          <p:cNvPr id="4" name="Slide Number Placeholder 3">
            <a:extLst>
              <a:ext uri="{FF2B5EF4-FFF2-40B4-BE49-F238E27FC236}">
                <a16:creationId xmlns:a16="http://schemas.microsoft.com/office/drawing/2014/main" id="{4BA876B9-DDB9-4915-844B-202B6D2D8E48}"/>
              </a:ext>
            </a:extLst>
          </p:cNvPr>
          <p:cNvSpPr>
            <a:spLocks noGrp="1"/>
          </p:cNvSpPr>
          <p:nvPr>
            <p:ph type="sldNum" sz="quarter" idx="12"/>
          </p:nvPr>
        </p:nvSpPr>
        <p:spPr/>
        <p:txBody>
          <a:bodyPr/>
          <a:lstStyle/>
          <a:p>
            <a:fld id="{0BD2414D-2E17-4FB4-9E5A-621CC69CA5AB}" type="slidenum">
              <a:rPr lang="en-US" smtClean="0"/>
              <a:t>25</a:t>
            </a:fld>
            <a:endParaRPr lang="en-US"/>
          </a:p>
        </p:txBody>
      </p:sp>
      <p:sp>
        <p:nvSpPr>
          <p:cNvPr id="10" name="Title 1">
            <a:extLst>
              <a:ext uri="{FF2B5EF4-FFF2-40B4-BE49-F238E27FC236}">
                <a16:creationId xmlns:a16="http://schemas.microsoft.com/office/drawing/2014/main" id="{2EF82243-5F05-4E9F-900D-A54B80F74132}"/>
              </a:ext>
            </a:extLst>
          </p:cNvPr>
          <p:cNvSpPr>
            <a:spLocks noGrp="1"/>
          </p:cNvSpPr>
          <p:nvPr>
            <p:ph type="title"/>
          </p:nvPr>
        </p:nvSpPr>
        <p:spPr>
          <a:xfrm>
            <a:off x="838200" y="365125"/>
            <a:ext cx="10515600" cy="1325563"/>
          </a:xfrm>
        </p:spPr>
        <p:txBody>
          <a:bodyPr>
            <a:normAutofit fontScale="90000"/>
          </a:bodyPr>
          <a:lstStyle/>
          <a:p>
            <a:pPr algn="r" rtl="1"/>
            <a:r>
              <a:rPr lang="fa-IR" sz="4000" dirty="0">
                <a:solidFill>
                  <a:schemeClr val="bg1">
                    <a:lumMod val="50000"/>
                  </a:schemeClr>
                </a:solidFill>
                <a:cs typeface="B Nazanin" panose="00000400000000000000" pitchFamily="2" charset="-78"/>
              </a:rPr>
              <a:t>1-2	مهندسی نرم افزار (ادامه)                          </a:t>
            </a:r>
            <a:r>
              <a:rPr kumimoji="0" lang="fa-IR" sz="2000" i="0" u="none" strike="noStrike" kern="1200" cap="none" spc="0" normalizeH="0" baseline="0" noProof="0" dirty="0">
                <a:ln>
                  <a:noFill/>
                </a:ln>
                <a:solidFill>
                  <a:schemeClr val="bg1">
                    <a:lumMod val="50000"/>
                  </a:schemeClr>
                </a:solidFill>
                <a:effectLst/>
                <a:uLnTx/>
                <a:uFillTx/>
                <a:latin typeface="Calibri Light" panose="020F0302020204030204"/>
                <a:ea typeface="+mj-ea"/>
                <a:cs typeface="B Nazanin" panose="00000400000000000000" pitchFamily="2" charset="-78"/>
              </a:rPr>
              <a:t>فصل اول- نرم افزار و مهندسی نرم افزار</a:t>
            </a:r>
            <a:br>
              <a:rPr lang="fa-IR" sz="4000" dirty="0">
                <a:cs typeface="B Nazanin" panose="00000400000000000000" pitchFamily="2" charset="-78"/>
              </a:rPr>
            </a:br>
            <a:endParaRPr lang="en-US" sz="4000" dirty="0">
              <a:cs typeface="B Nazanin" panose="00000400000000000000" pitchFamily="2" charset="-78"/>
            </a:endParaRPr>
          </a:p>
        </p:txBody>
      </p:sp>
    </p:spTree>
    <p:extLst>
      <p:ext uri="{BB962C8B-B14F-4D97-AF65-F5344CB8AC3E}">
        <p14:creationId xmlns:p14="http://schemas.microsoft.com/office/powerpoint/2010/main" val="3184414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0E7EB0-DBA9-4571-A19A-1AAC6C2AA4E8}"/>
              </a:ext>
            </a:extLst>
          </p:cNvPr>
          <p:cNvSpPr>
            <a:spLocks noGrp="1"/>
          </p:cNvSpPr>
          <p:nvPr>
            <p:ph type="title"/>
          </p:nvPr>
        </p:nvSpPr>
        <p:spPr/>
        <p:txBody>
          <a:bodyPr/>
          <a:lstStyle/>
          <a:p>
            <a:pPr algn="r" rtl="1"/>
            <a:r>
              <a:rPr kumimoji="0" lang="fa-IR" sz="3600" b="1" i="0" u="none" strike="noStrike" kern="1200" cap="none" spc="0" normalizeH="0" baseline="0" noProof="0" dirty="0">
                <a:ln>
                  <a:noFill/>
                </a:ln>
                <a:solidFill>
                  <a:prstClr val="black"/>
                </a:solidFill>
                <a:effectLst/>
                <a:uLnTx/>
                <a:uFillTx/>
                <a:latin typeface="Calibri Light" panose="020F0302020204030204"/>
                <a:ea typeface="+mj-ea"/>
                <a:cs typeface="B Nazanin" panose="00000400000000000000" pitchFamily="2" charset="-78"/>
              </a:rPr>
              <a:t>فصل اول- نرم افزار و مهندسی نرم افزار</a:t>
            </a:r>
            <a:endParaRPr lang="en-US" dirty="0"/>
          </a:p>
        </p:txBody>
      </p:sp>
      <p:sp>
        <p:nvSpPr>
          <p:cNvPr id="3" name="Content Placeholder 2">
            <a:extLst>
              <a:ext uri="{FF2B5EF4-FFF2-40B4-BE49-F238E27FC236}">
                <a16:creationId xmlns:a16="http://schemas.microsoft.com/office/drawing/2014/main" id="{E97AD1F2-F982-4ECA-99F9-8055E135DB9E}"/>
              </a:ext>
            </a:extLst>
          </p:cNvPr>
          <p:cNvSpPr>
            <a:spLocks noGrp="1"/>
          </p:cNvSpPr>
          <p:nvPr>
            <p:ph idx="1"/>
          </p:nvPr>
        </p:nvSpPr>
        <p:spPr>
          <a:xfrm>
            <a:off x="838200" y="1825625"/>
            <a:ext cx="8835887" cy="4351338"/>
          </a:xfrm>
        </p:spPr>
        <p:txBody>
          <a:bodyPr>
            <a:normAutofit/>
          </a:bodyPr>
          <a:lstStyle/>
          <a:p>
            <a:pPr marL="0" indent="0" algn="r" rtl="1">
              <a:lnSpc>
                <a:spcPct val="100000"/>
              </a:lnSpc>
              <a:buNone/>
            </a:pPr>
            <a:r>
              <a:rPr lang="fa-IR" b="1" dirty="0">
                <a:solidFill>
                  <a:schemeClr val="bg1">
                    <a:lumMod val="75000"/>
                  </a:schemeClr>
                </a:solidFill>
                <a:cs typeface="B Nazanin" panose="00000400000000000000" pitchFamily="2" charset="-78"/>
              </a:rPr>
              <a:t>1-0	مقدمه</a:t>
            </a:r>
          </a:p>
          <a:p>
            <a:pPr marL="0" indent="0" algn="r" rtl="1">
              <a:lnSpc>
                <a:spcPct val="100000"/>
              </a:lnSpc>
              <a:buNone/>
            </a:pPr>
            <a:r>
              <a:rPr lang="fa-IR" b="1" dirty="0">
                <a:solidFill>
                  <a:schemeClr val="bg1">
                    <a:lumMod val="75000"/>
                  </a:schemeClr>
                </a:solidFill>
                <a:cs typeface="B Nazanin" panose="00000400000000000000" pitchFamily="2" charset="-78"/>
              </a:rPr>
              <a:t>1-1	ماهیت نرم افزار</a:t>
            </a:r>
          </a:p>
          <a:p>
            <a:pPr marL="0" indent="0" algn="r" rtl="1">
              <a:lnSpc>
                <a:spcPct val="100000"/>
              </a:lnSpc>
              <a:buNone/>
            </a:pPr>
            <a:r>
              <a:rPr lang="fa-IR" b="1" dirty="0">
                <a:solidFill>
                  <a:schemeClr val="bg1">
                    <a:lumMod val="75000"/>
                  </a:schemeClr>
                </a:solidFill>
                <a:cs typeface="B Nazanin" panose="00000400000000000000" pitchFamily="2" charset="-78"/>
              </a:rPr>
              <a:t>1-2	مهندسی نرم افزار</a:t>
            </a:r>
          </a:p>
          <a:p>
            <a:pPr marL="0" indent="0" algn="r" rtl="1">
              <a:lnSpc>
                <a:spcPct val="100000"/>
              </a:lnSpc>
              <a:buNone/>
            </a:pPr>
            <a:r>
              <a:rPr lang="fa-IR" b="1" dirty="0">
                <a:cs typeface="B Nazanin" panose="00000400000000000000" pitchFamily="2" charset="-78"/>
              </a:rPr>
              <a:t>1-3	فرآیند نرم افزار</a:t>
            </a:r>
          </a:p>
          <a:p>
            <a:pPr marL="0" indent="0" algn="r" rtl="1">
              <a:lnSpc>
                <a:spcPct val="100000"/>
              </a:lnSpc>
              <a:buNone/>
            </a:pPr>
            <a:r>
              <a:rPr lang="fa-IR" b="1" dirty="0">
                <a:solidFill>
                  <a:schemeClr val="bg1">
                    <a:lumMod val="75000"/>
                  </a:schemeClr>
                </a:solidFill>
                <a:cs typeface="B Nazanin" panose="00000400000000000000" pitchFamily="2" charset="-78"/>
              </a:rPr>
              <a:t>1-4	مهندسی نرم افزار در عمل</a:t>
            </a:r>
          </a:p>
          <a:p>
            <a:pPr marL="0" indent="0" algn="r" rtl="1">
              <a:lnSpc>
                <a:spcPct val="100000"/>
              </a:lnSpc>
              <a:buNone/>
            </a:pPr>
            <a:r>
              <a:rPr lang="fa-IR" b="1" dirty="0">
                <a:solidFill>
                  <a:schemeClr val="bg1">
                    <a:lumMod val="75000"/>
                  </a:schemeClr>
                </a:solidFill>
                <a:cs typeface="B Nazanin" panose="00000400000000000000" pitchFamily="2" charset="-78"/>
              </a:rPr>
              <a:t>1-5 	شروع به کار</a:t>
            </a:r>
            <a:endParaRPr lang="en-US" b="1" dirty="0">
              <a:solidFill>
                <a:schemeClr val="bg1">
                  <a:lumMod val="75000"/>
                </a:schemeClr>
              </a:solidFill>
              <a:cs typeface="B Nazanin" panose="00000400000000000000" pitchFamily="2" charset="-78"/>
            </a:endParaRPr>
          </a:p>
          <a:p>
            <a:pPr algn="r" rtl="1">
              <a:lnSpc>
                <a:spcPct val="100000"/>
              </a:lnSpc>
            </a:pPr>
            <a:endParaRPr lang="fa-IR" b="1" dirty="0">
              <a:cs typeface="B Nazanin" panose="00000400000000000000" pitchFamily="2" charset="-78"/>
            </a:endParaRPr>
          </a:p>
          <a:p>
            <a:pPr algn="r" rtl="1">
              <a:lnSpc>
                <a:spcPct val="100000"/>
              </a:lnSpc>
            </a:pPr>
            <a:endParaRPr lang="fa-IR" b="1" dirty="0">
              <a:cs typeface="B Nazanin" panose="00000400000000000000" pitchFamily="2" charset="-78"/>
            </a:endParaRPr>
          </a:p>
        </p:txBody>
      </p:sp>
      <p:sp>
        <p:nvSpPr>
          <p:cNvPr id="6" name="Slide Number Placeholder 5">
            <a:extLst>
              <a:ext uri="{FF2B5EF4-FFF2-40B4-BE49-F238E27FC236}">
                <a16:creationId xmlns:a16="http://schemas.microsoft.com/office/drawing/2014/main" id="{1518FC35-24F3-4F5D-80FF-861BF0D28E24}"/>
              </a:ext>
            </a:extLst>
          </p:cNvPr>
          <p:cNvSpPr>
            <a:spLocks noGrp="1"/>
          </p:cNvSpPr>
          <p:nvPr>
            <p:ph type="sldNum" sz="quarter" idx="12"/>
          </p:nvPr>
        </p:nvSpPr>
        <p:spPr/>
        <p:txBody>
          <a:bodyPr/>
          <a:lstStyle/>
          <a:p>
            <a:fld id="{0BD2414D-2E17-4FB4-9E5A-621CC69CA5AB}" type="slidenum">
              <a:rPr lang="en-US" smtClean="0"/>
              <a:t>26</a:t>
            </a:fld>
            <a:endParaRPr lang="en-US"/>
          </a:p>
        </p:txBody>
      </p:sp>
    </p:spTree>
    <p:extLst>
      <p:ext uri="{BB962C8B-B14F-4D97-AF65-F5344CB8AC3E}">
        <p14:creationId xmlns:p14="http://schemas.microsoft.com/office/powerpoint/2010/main" val="424561028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E5880F-1ACD-45CD-BA00-A324414C9CA5}"/>
              </a:ext>
            </a:extLst>
          </p:cNvPr>
          <p:cNvSpPr>
            <a:spLocks noGrp="1"/>
          </p:cNvSpPr>
          <p:nvPr>
            <p:ph type="title"/>
          </p:nvPr>
        </p:nvSpPr>
        <p:spPr/>
        <p:txBody>
          <a:bodyPr>
            <a:normAutofit/>
          </a:bodyPr>
          <a:lstStyle/>
          <a:p>
            <a:pPr algn="r" rtl="1"/>
            <a:r>
              <a:rPr lang="fa-IR" sz="3600" b="1" dirty="0">
                <a:cs typeface="B Nazanin" panose="00000400000000000000" pitchFamily="2" charset="-78"/>
              </a:rPr>
              <a:t>1-3	فرآیند نرم افزار</a:t>
            </a:r>
            <a:r>
              <a:rPr kumimoji="0" lang="fa-IR" sz="3600" b="1" i="0" u="none" strike="noStrike" kern="1200" cap="none" spc="0" normalizeH="0" baseline="0" noProof="0" dirty="0">
                <a:ln>
                  <a:noFill/>
                </a:ln>
                <a:solidFill>
                  <a:schemeClr val="bg1">
                    <a:lumMod val="50000"/>
                  </a:schemeClr>
                </a:solidFill>
                <a:effectLst/>
                <a:uLnTx/>
                <a:uFillTx/>
                <a:latin typeface="Calibri Light" panose="020F0302020204030204"/>
                <a:ea typeface="+mj-ea"/>
                <a:cs typeface="B Nazanin" panose="00000400000000000000" pitchFamily="2" charset="-78"/>
              </a:rPr>
              <a:t>                                       </a:t>
            </a:r>
            <a:r>
              <a:rPr kumimoji="0" lang="fa-IR" sz="1800" b="1" i="0" u="none" strike="noStrike" kern="1200" cap="none" spc="0" normalizeH="0" baseline="0" noProof="0" dirty="0">
                <a:ln>
                  <a:noFill/>
                </a:ln>
                <a:solidFill>
                  <a:schemeClr val="bg1">
                    <a:lumMod val="50000"/>
                  </a:schemeClr>
                </a:solidFill>
                <a:effectLst/>
                <a:uLnTx/>
                <a:uFillTx/>
                <a:latin typeface="Calibri Light" panose="020F0302020204030204"/>
                <a:ea typeface="+mj-ea"/>
                <a:cs typeface="B Nazanin" panose="00000400000000000000" pitchFamily="2" charset="-78"/>
              </a:rPr>
              <a:t>فصل اول- نرم افزار و مهندسی نرم افزار</a:t>
            </a:r>
            <a:br>
              <a:rPr lang="fa-IR" sz="3600" b="1" dirty="0">
                <a:cs typeface="B Nazanin" panose="00000400000000000000" pitchFamily="2" charset="-78"/>
              </a:rPr>
            </a:br>
            <a:endParaRPr lang="en-US" sz="3600" dirty="0"/>
          </a:p>
        </p:txBody>
      </p:sp>
      <p:sp>
        <p:nvSpPr>
          <p:cNvPr id="3" name="Content Placeholder 2">
            <a:extLst>
              <a:ext uri="{FF2B5EF4-FFF2-40B4-BE49-F238E27FC236}">
                <a16:creationId xmlns:a16="http://schemas.microsoft.com/office/drawing/2014/main" id="{051CCA03-46FE-4F21-AFA6-0D5859CCF272}"/>
              </a:ext>
            </a:extLst>
          </p:cNvPr>
          <p:cNvSpPr>
            <a:spLocks noGrp="1"/>
          </p:cNvSpPr>
          <p:nvPr>
            <p:ph idx="1"/>
          </p:nvPr>
        </p:nvSpPr>
        <p:spPr>
          <a:xfrm>
            <a:off x="0" y="1133371"/>
            <a:ext cx="11539330" cy="5359504"/>
          </a:xfrm>
        </p:spPr>
        <p:txBody>
          <a:bodyPr>
            <a:noAutofit/>
          </a:bodyPr>
          <a:lstStyle/>
          <a:p>
            <a:pPr algn="r" rtl="1">
              <a:lnSpc>
                <a:spcPct val="110000"/>
              </a:lnSpc>
              <a:buFont typeface="Wingdings" panose="05000000000000000000" pitchFamily="2" charset="2"/>
              <a:buChar char="ü"/>
            </a:pPr>
            <a:r>
              <a:rPr lang="en-US" sz="3200" dirty="0">
                <a:latin typeface="Times New Roman" panose="02020603050405020304" pitchFamily="18" charset="0"/>
                <a:cs typeface="B Nazanin" panose="00000400000000000000" pitchFamily="2" charset="-78"/>
              </a:rPr>
              <a:t>  </a:t>
            </a:r>
            <a:r>
              <a:rPr lang="fa-IR" sz="2400" b="1" dirty="0">
                <a:latin typeface="Times New Roman" panose="02020603050405020304" pitchFamily="18" charset="0"/>
                <a:cs typeface="B Nazanin" panose="00000400000000000000" pitchFamily="2" charset="-78"/>
              </a:rPr>
              <a:t>فرآیند</a:t>
            </a:r>
            <a:r>
              <a:rPr lang="en-US" sz="2400" dirty="0">
                <a:latin typeface="Times New Roman" panose="02020603050405020304" pitchFamily="18" charset="0"/>
                <a:cs typeface="B Nazanin" panose="00000400000000000000" pitchFamily="2" charset="-78"/>
              </a:rPr>
              <a:t>:</a:t>
            </a:r>
            <a:r>
              <a:rPr lang="fa-IR" sz="2400" dirty="0">
                <a:latin typeface="Times New Roman" panose="02020603050405020304" pitchFamily="18" charset="0"/>
                <a:cs typeface="B Nazanin" panose="00000400000000000000" pitchFamily="2" charset="-78"/>
              </a:rPr>
              <a:t> مجموعه ای از </a:t>
            </a:r>
            <a:r>
              <a:rPr lang="fa-IR" sz="2400" b="1" dirty="0">
                <a:latin typeface="Times New Roman" panose="02020603050405020304" pitchFamily="18" charset="0"/>
                <a:cs typeface="B Nazanin" panose="00000400000000000000" pitchFamily="2" charset="-78"/>
              </a:rPr>
              <a:t>فعالیت ها</a:t>
            </a:r>
            <a:r>
              <a:rPr lang="fa-IR" sz="2400" dirty="0">
                <a:latin typeface="Times New Roman" panose="02020603050405020304" pitchFamily="18" charset="0"/>
                <a:cs typeface="B Nazanin" panose="00000400000000000000" pitchFamily="2" charset="-78"/>
              </a:rPr>
              <a:t>، </a:t>
            </a:r>
            <a:r>
              <a:rPr lang="fa-IR" sz="2400" b="1" dirty="0">
                <a:latin typeface="Times New Roman" panose="02020603050405020304" pitchFamily="18" charset="0"/>
                <a:cs typeface="B Nazanin" panose="00000400000000000000" pitchFamily="2" charset="-78"/>
              </a:rPr>
              <a:t>اقدامات </a:t>
            </a:r>
            <a:r>
              <a:rPr lang="fa-IR" sz="2400" dirty="0">
                <a:latin typeface="Times New Roman" panose="02020603050405020304" pitchFamily="18" charset="0"/>
                <a:cs typeface="B Nazanin" panose="00000400000000000000" pitchFamily="2" charset="-78"/>
              </a:rPr>
              <a:t>و</a:t>
            </a:r>
            <a:r>
              <a:rPr lang="fa-IR" sz="2400" b="1" dirty="0">
                <a:latin typeface="Times New Roman" panose="02020603050405020304" pitchFamily="18" charset="0"/>
                <a:cs typeface="B Nazanin" panose="00000400000000000000" pitchFamily="2" charset="-78"/>
              </a:rPr>
              <a:t> وظایف </a:t>
            </a:r>
            <a:r>
              <a:rPr lang="fa-IR" sz="2400" dirty="0">
                <a:latin typeface="Times New Roman" panose="02020603050405020304" pitchFamily="18" charset="0"/>
                <a:cs typeface="B Nazanin" panose="00000400000000000000" pitchFamily="2" charset="-78"/>
              </a:rPr>
              <a:t>است که برای ایجاد یک محصول کاری اجرا می شوند.</a:t>
            </a:r>
          </a:p>
          <a:p>
            <a:pPr algn="r" rtl="1">
              <a:lnSpc>
                <a:spcPct val="110000"/>
              </a:lnSpc>
              <a:buFont typeface="Wingdings" panose="05000000000000000000" pitchFamily="2" charset="2"/>
              <a:buChar char="ü"/>
            </a:pPr>
            <a:endParaRPr lang="fa-IR" sz="2400" dirty="0">
              <a:latin typeface="Times New Roman" panose="02020603050405020304" pitchFamily="18" charset="0"/>
              <a:cs typeface="B Nazanin" panose="00000400000000000000" pitchFamily="2" charset="-78"/>
            </a:endParaRPr>
          </a:p>
          <a:p>
            <a:pPr algn="r" rtl="1">
              <a:lnSpc>
                <a:spcPct val="110000"/>
              </a:lnSpc>
              <a:spcAft>
                <a:spcPts val="500"/>
              </a:spcAft>
            </a:pPr>
            <a:r>
              <a:rPr lang="fa-IR" sz="2400" b="1" dirty="0">
                <a:latin typeface="Times New Roman" panose="02020603050405020304" pitchFamily="18" charset="0"/>
                <a:cs typeface="B Nazanin" panose="00000400000000000000" pitchFamily="2" charset="-78"/>
              </a:rPr>
              <a:t>فعالیت (</a:t>
            </a:r>
            <a:r>
              <a:rPr lang="en-US" sz="2400" dirty="0">
                <a:latin typeface="Times New Roman" panose="02020603050405020304" pitchFamily="18" charset="0"/>
                <a:cs typeface="B Nazanin" panose="00000400000000000000" pitchFamily="2" charset="-78"/>
              </a:rPr>
              <a:t>Activity</a:t>
            </a:r>
            <a:r>
              <a:rPr lang="fa-IR" sz="2400" b="1" dirty="0">
                <a:latin typeface="Times New Roman" panose="02020603050405020304" pitchFamily="18" charset="0"/>
                <a:cs typeface="B Nazanin" panose="00000400000000000000" pitchFamily="2" charset="-78"/>
              </a:rPr>
              <a:t>)</a:t>
            </a:r>
            <a:r>
              <a:rPr lang="fa-IR" sz="2400" dirty="0">
                <a:latin typeface="Times New Roman" panose="02020603050405020304" pitchFamily="18" charset="0"/>
                <a:cs typeface="B Nazanin" panose="00000400000000000000" pitchFamily="2" charset="-78"/>
              </a:rPr>
              <a:t>:</a:t>
            </a:r>
          </a:p>
          <a:p>
            <a:pPr marL="457200" lvl="1" indent="0" algn="r" rtl="1">
              <a:lnSpc>
                <a:spcPct val="110000"/>
              </a:lnSpc>
              <a:spcAft>
                <a:spcPts val="500"/>
              </a:spcAft>
              <a:buNone/>
            </a:pPr>
            <a:r>
              <a:rPr lang="fa-IR" dirty="0">
                <a:latin typeface="Times New Roman" panose="02020603050405020304" pitchFamily="18" charset="0"/>
                <a:cs typeface="B Nazanin" panose="00000400000000000000" pitchFamily="2" charset="-78"/>
              </a:rPr>
              <a:t>کوششی است در جهت رسیدن به هدفی گسترده (مانند برقراری ارتباط با افراد ذینفع)،</a:t>
            </a:r>
          </a:p>
          <a:p>
            <a:pPr marL="457200" lvl="1" indent="0" algn="r" rtl="1">
              <a:lnSpc>
                <a:spcPct val="110000"/>
              </a:lnSpc>
              <a:spcAft>
                <a:spcPts val="500"/>
              </a:spcAft>
              <a:buNone/>
            </a:pPr>
            <a:r>
              <a:rPr lang="fa-IR" dirty="0">
                <a:latin typeface="Times New Roman" panose="02020603050405020304" pitchFamily="18" charset="0"/>
                <a:cs typeface="B Nazanin" panose="00000400000000000000" pitchFamily="2" charset="-78"/>
              </a:rPr>
              <a:t> به طوری که دامنه ی کاربرد، اندازه ی پروژه، پیچیدگی تلاشها، یا میزان جدیت به کارگیری مهندسی نرم افزار هر چه که باشد، این فعالیت باید انجام شود.</a:t>
            </a:r>
          </a:p>
          <a:p>
            <a:pPr algn="r" rtl="1">
              <a:lnSpc>
                <a:spcPct val="110000"/>
              </a:lnSpc>
              <a:spcAft>
                <a:spcPts val="500"/>
              </a:spcAft>
            </a:pPr>
            <a:r>
              <a:rPr lang="fa-IR" sz="2400" b="1" dirty="0">
                <a:latin typeface="Times New Roman" panose="02020603050405020304" pitchFamily="18" charset="0"/>
                <a:cs typeface="B Nazanin" panose="00000400000000000000" pitchFamily="2" charset="-78"/>
              </a:rPr>
              <a:t>اقدام</a:t>
            </a:r>
            <a:r>
              <a:rPr lang="fa-IR" sz="2400" dirty="0">
                <a:latin typeface="Times New Roman" panose="02020603050405020304" pitchFamily="18" charset="0"/>
                <a:cs typeface="B Nazanin" panose="00000400000000000000" pitchFamily="2" charset="-78"/>
              </a:rPr>
              <a:t> (</a:t>
            </a:r>
            <a:r>
              <a:rPr lang="en-US" sz="2400" dirty="0">
                <a:latin typeface="Times New Roman" panose="02020603050405020304" pitchFamily="18" charset="0"/>
                <a:cs typeface="B Nazanin" panose="00000400000000000000" pitchFamily="2" charset="-78"/>
              </a:rPr>
              <a:t>Action</a:t>
            </a:r>
            <a:r>
              <a:rPr lang="fa-IR" sz="2400" dirty="0">
                <a:latin typeface="Times New Roman" panose="02020603050405020304" pitchFamily="18" charset="0"/>
                <a:cs typeface="B Nazanin" panose="00000400000000000000" pitchFamily="2" charset="-78"/>
              </a:rPr>
              <a:t>)</a:t>
            </a:r>
            <a:r>
              <a:rPr lang="en-US" sz="2400" dirty="0">
                <a:latin typeface="Times New Roman" panose="02020603050405020304" pitchFamily="18" charset="0"/>
                <a:cs typeface="B Nazanin" panose="00000400000000000000" pitchFamily="2" charset="-78"/>
              </a:rPr>
              <a:t>:</a:t>
            </a:r>
            <a:r>
              <a:rPr lang="fa-IR" sz="2400" dirty="0">
                <a:latin typeface="Times New Roman" panose="02020603050405020304" pitchFamily="18" charset="0"/>
                <a:cs typeface="B Nazanin" panose="00000400000000000000" pitchFamily="2" charset="-78"/>
              </a:rPr>
              <a:t>  (مانند طراحی معماری) </a:t>
            </a:r>
            <a:endParaRPr lang="en-US" sz="2400" dirty="0">
              <a:latin typeface="Times New Roman" panose="02020603050405020304" pitchFamily="18" charset="0"/>
              <a:cs typeface="B Nazanin" panose="00000400000000000000" pitchFamily="2" charset="-78"/>
            </a:endParaRPr>
          </a:p>
          <a:p>
            <a:pPr marL="457200" lvl="1" indent="0" algn="r" rtl="1">
              <a:lnSpc>
                <a:spcPct val="110000"/>
              </a:lnSpc>
              <a:spcAft>
                <a:spcPts val="500"/>
              </a:spcAft>
              <a:buNone/>
            </a:pPr>
            <a:r>
              <a:rPr lang="fa-IR" dirty="0">
                <a:latin typeface="Times New Roman" panose="02020603050405020304" pitchFamily="18" charset="0"/>
                <a:cs typeface="B Nazanin" panose="00000400000000000000" pitchFamily="2" charset="-78"/>
              </a:rPr>
              <a:t>شامل مجموعه ای از وظایف میشود که یک محصول کاری عمده را تولید میکنند </a:t>
            </a:r>
            <a:r>
              <a:rPr lang="en-US" dirty="0">
                <a:latin typeface="Times New Roman" panose="02020603050405020304" pitchFamily="18" charset="0"/>
                <a:cs typeface="B Nazanin" panose="00000400000000000000" pitchFamily="2" charset="-78"/>
              </a:rPr>
              <a:t>)</a:t>
            </a:r>
            <a:r>
              <a:rPr lang="fa-IR" dirty="0">
                <a:latin typeface="Times New Roman" panose="02020603050405020304" pitchFamily="18" charset="0"/>
                <a:cs typeface="B Nazanin" panose="00000400000000000000" pitchFamily="2" charset="-78"/>
              </a:rPr>
              <a:t>مانند مدل معماری)</a:t>
            </a:r>
          </a:p>
          <a:p>
            <a:pPr algn="r" rtl="1">
              <a:lnSpc>
                <a:spcPct val="110000"/>
              </a:lnSpc>
              <a:spcAft>
                <a:spcPts val="500"/>
              </a:spcAft>
            </a:pPr>
            <a:r>
              <a:rPr lang="fa-IR" sz="2400" dirty="0">
                <a:latin typeface="Times New Roman" panose="02020603050405020304" pitchFamily="18" charset="0"/>
                <a:cs typeface="B Nazanin" panose="00000400000000000000" pitchFamily="2" charset="-78"/>
              </a:rPr>
              <a:t> </a:t>
            </a:r>
            <a:r>
              <a:rPr lang="fa-IR" sz="2400" b="1" dirty="0">
                <a:latin typeface="Times New Roman" panose="02020603050405020304" pitchFamily="18" charset="0"/>
                <a:cs typeface="B Nazanin" panose="00000400000000000000" pitchFamily="2" charset="-78"/>
              </a:rPr>
              <a:t>وظیفه</a:t>
            </a:r>
            <a:r>
              <a:rPr lang="fa-IR" sz="2400" dirty="0">
                <a:latin typeface="Times New Roman" panose="02020603050405020304" pitchFamily="18" charset="0"/>
                <a:cs typeface="B Nazanin" panose="00000400000000000000" pitchFamily="2" charset="-78"/>
              </a:rPr>
              <a:t> (</a:t>
            </a:r>
            <a:r>
              <a:rPr lang="en-US" sz="2400" dirty="0">
                <a:latin typeface="Times New Roman" panose="02020603050405020304" pitchFamily="18" charset="0"/>
                <a:cs typeface="B Nazanin" panose="00000400000000000000" pitchFamily="2" charset="-78"/>
              </a:rPr>
              <a:t>Task</a:t>
            </a:r>
            <a:r>
              <a:rPr lang="fa-IR" sz="2400" dirty="0">
                <a:latin typeface="Times New Roman" panose="02020603050405020304" pitchFamily="18" charset="0"/>
                <a:cs typeface="B Nazanin" panose="00000400000000000000" pitchFamily="2" charset="-78"/>
              </a:rPr>
              <a:t>)</a:t>
            </a:r>
          </a:p>
          <a:p>
            <a:pPr marL="457200" lvl="1" indent="0" algn="r" rtl="1">
              <a:lnSpc>
                <a:spcPct val="110000"/>
              </a:lnSpc>
              <a:spcAft>
                <a:spcPts val="500"/>
              </a:spcAft>
              <a:buNone/>
            </a:pPr>
            <a:r>
              <a:rPr lang="fa-IR" dirty="0">
                <a:latin typeface="Times New Roman" panose="02020603050405020304" pitchFamily="18" charset="0"/>
                <a:cs typeface="B Nazanin" panose="00000400000000000000" pitchFamily="2" charset="-78"/>
              </a:rPr>
              <a:t> بر یک هدف کوچک ولی کاملاً معین </a:t>
            </a:r>
            <a:r>
              <a:rPr lang="en-US" dirty="0">
                <a:latin typeface="Times New Roman" panose="02020603050405020304" pitchFamily="18" charset="0"/>
                <a:cs typeface="B Nazanin" panose="00000400000000000000" pitchFamily="2" charset="-78"/>
              </a:rPr>
              <a:t>)</a:t>
            </a:r>
            <a:r>
              <a:rPr lang="fa-IR" dirty="0">
                <a:latin typeface="Times New Roman" panose="02020603050405020304" pitchFamily="18" charset="0"/>
                <a:cs typeface="B Nazanin" panose="00000400000000000000" pitchFamily="2" charset="-78"/>
              </a:rPr>
              <a:t>مانند اجرای آزمون واحد</a:t>
            </a:r>
            <a:r>
              <a:rPr lang="en-US" dirty="0">
                <a:latin typeface="Times New Roman" panose="02020603050405020304" pitchFamily="18" charset="0"/>
                <a:cs typeface="B Nazanin" panose="00000400000000000000" pitchFamily="2" charset="-78"/>
              </a:rPr>
              <a:t>(</a:t>
            </a:r>
            <a:r>
              <a:rPr lang="fa-IR" dirty="0">
                <a:latin typeface="Times New Roman" panose="02020603050405020304" pitchFamily="18" charset="0"/>
                <a:cs typeface="B Nazanin" panose="00000400000000000000" pitchFamily="2" charset="-78"/>
              </a:rPr>
              <a:t> تأکید دارد که نتیجه ای ملموس ایجاد کند.</a:t>
            </a:r>
            <a:endParaRPr lang="en-US" sz="2400" dirty="0">
              <a:cs typeface="B Nazanin" panose="00000400000000000000" pitchFamily="2" charset="-78"/>
            </a:endParaRPr>
          </a:p>
        </p:txBody>
      </p:sp>
      <p:sp>
        <p:nvSpPr>
          <p:cNvPr id="4" name="Slide Number Placeholder 3">
            <a:extLst>
              <a:ext uri="{FF2B5EF4-FFF2-40B4-BE49-F238E27FC236}">
                <a16:creationId xmlns:a16="http://schemas.microsoft.com/office/drawing/2014/main" id="{E1F33805-3FA9-429B-8E32-41BA17028F9D}"/>
              </a:ext>
            </a:extLst>
          </p:cNvPr>
          <p:cNvSpPr>
            <a:spLocks noGrp="1"/>
          </p:cNvSpPr>
          <p:nvPr>
            <p:ph type="sldNum" sz="quarter" idx="12"/>
          </p:nvPr>
        </p:nvSpPr>
        <p:spPr/>
        <p:txBody>
          <a:bodyPr/>
          <a:lstStyle/>
          <a:p>
            <a:fld id="{0BD2414D-2E17-4FB4-9E5A-621CC69CA5AB}" type="slidenum">
              <a:rPr lang="en-US" smtClean="0"/>
              <a:t>27</a:t>
            </a:fld>
            <a:endParaRPr lang="en-US" dirty="0"/>
          </a:p>
        </p:txBody>
      </p:sp>
    </p:spTree>
    <p:extLst>
      <p:ext uri="{BB962C8B-B14F-4D97-AF65-F5344CB8AC3E}">
        <p14:creationId xmlns:p14="http://schemas.microsoft.com/office/powerpoint/2010/main" val="11729762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E5880F-1ACD-45CD-BA00-A324414C9CA5}"/>
              </a:ext>
            </a:extLst>
          </p:cNvPr>
          <p:cNvSpPr>
            <a:spLocks noGrp="1"/>
          </p:cNvSpPr>
          <p:nvPr>
            <p:ph type="title"/>
          </p:nvPr>
        </p:nvSpPr>
        <p:spPr/>
        <p:txBody>
          <a:bodyPr>
            <a:normAutofit/>
          </a:bodyPr>
          <a:lstStyle/>
          <a:p>
            <a:pPr algn="r" rtl="1"/>
            <a:r>
              <a:rPr lang="fa-IR" sz="3600" b="1" dirty="0">
                <a:cs typeface="B Nazanin" panose="00000400000000000000" pitchFamily="2" charset="-78"/>
              </a:rPr>
              <a:t>1-3	فرآیند نرم افزار</a:t>
            </a:r>
            <a:r>
              <a:rPr kumimoji="0" lang="fa-IR" sz="3600" b="1" i="0" u="none" strike="noStrike" kern="1200" cap="none" spc="0" normalizeH="0" baseline="0" noProof="0" dirty="0">
                <a:ln>
                  <a:noFill/>
                </a:ln>
                <a:solidFill>
                  <a:schemeClr val="bg1">
                    <a:lumMod val="50000"/>
                  </a:schemeClr>
                </a:solidFill>
                <a:effectLst/>
                <a:uLnTx/>
                <a:uFillTx/>
                <a:latin typeface="Calibri Light" panose="020F0302020204030204"/>
                <a:ea typeface="+mj-ea"/>
                <a:cs typeface="B Nazanin" panose="00000400000000000000" pitchFamily="2" charset="-78"/>
              </a:rPr>
              <a:t>                                       </a:t>
            </a:r>
            <a:r>
              <a:rPr kumimoji="0" lang="fa-IR" sz="1800" b="1" i="0" u="none" strike="noStrike" kern="1200" cap="none" spc="0" normalizeH="0" baseline="0" noProof="0" dirty="0">
                <a:ln>
                  <a:noFill/>
                </a:ln>
                <a:solidFill>
                  <a:schemeClr val="bg1">
                    <a:lumMod val="50000"/>
                  </a:schemeClr>
                </a:solidFill>
                <a:effectLst/>
                <a:uLnTx/>
                <a:uFillTx/>
                <a:latin typeface="Calibri Light" panose="020F0302020204030204"/>
                <a:ea typeface="+mj-ea"/>
                <a:cs typeface="B Nazanin" panose="00000400000000000000" pitchFamily="2" charset="-78"/>
              </a:rPr>
              <a:t>فصل اول- نرم افزار و مهندسی نرم افزار</a:t>
            </a:r>
            <a:br>
              <a:rPr lang="fa-IR" sz="3600" b="1" dirty="0">
                <a:cs typeface="B Nazanin" panose="00000400000000000000" pitchFamily="2" charset="-78"/>
              </a:rPr>
            </a:br>
            <a:endParaRPr lang="en-US" sz="3600" dirty="0"/>
          </a:p>
        </p:txBody>
      </p:sp>
      <p:sp>
        <p:nvSpPr>
          <p:cNvPr id="3" name="Content Placeholder 2">
            <a:extLst>
              <a:ext uri="{FF2B5EF4-FFF2-40B4-BE49-F238E27FC236}">
                <a16:creationId xmlns:a16="http://schemas.microsoft.com/office/drawing/2014/main" id="{051CCA03-46FE-4F21-AFA6-0D5859CCF272}"/>
              </a:ext>
            </a:extLst>
          </p:cNvPr>
          <p:cNvSpPr>
            <a:spLocks noGrp="1"/>
          </p:cNvSpPr>
          <p:nvPr>
            <p:ph idx="1"/>
          </p:nvPr>
        </p:nvSpPr>
        <p:spPr>
          <a:xfrm>
            <a:off x="838200" y="1253331"/>
            <a:ext cx="10515600" cy="2629556"/>
          </a:xfrm>
        </p:spPr>
        <p:txBody>
          <a:bodyPr>
            <a:noAutofit/>
          </a:bodyPr>
          <a:lstStyle/>
          <a:p>
            <a:pPr lvl="1" algn="r" rtl="1">
              <a:lnSpc>
                <a:spcPct val="110000"/>
              </a:lnSpc>
              <a:spcAft>
                <a:spcPts val="500"/>
              </a:spcAft>
            </a:pPr>
            <a:r>
              <a:rPr lang="fa-IR" dirty="0">
                <a:latin typeface="Times New Roman" panose="02020603050405020304" pitchFamily="18" charset="0"/>
                <a:cs typeface="B Nazanin" panose="00000400000000000000" pitchFamily="2" charset="-78"/>
              </a:rPr>
              <a:t>فرآیند، یک دستورالعمل خشک برای چگونگی ساخت نرم افزارهای کامپیوتری نیست،</a:t>
            </a:r>
          </a:p>
          <a:p>
            <a:pPr lvl="1" algn="r" rtl="1">
              <a:lnSpc>
                <a:spcPct val="110000"/>
              </a:lnSpc>
              <a:spcAft>
                <a:spcPts val="500"/>
              </a:spcAft>
            </a:pPr>
            <a:r>
              <a:rPr lang="fa-IR" dirty="0">
                <a:latin typeface="Times New Roman" panose="02020603050405020304" pitchFamily="18" charset="0"/>
                <a:cs typeface="B Nazanin" panose="00000400000000000000" pitchFamily="2" charset="-78"/>
              </a:rPr>
              <a:t> بلکه یک روش وفق پذیر است که افراد کننده ی کار (تیم نرم افزار) به کمک آن میتوانند مجموعه ی مناسبی از اقدامات و وظایف کاری را </a:t>
            </a:r>
            <a:r>
              <a:rPr lang="fa-IR" dirty="0" err="1">
                <a:latin typeface="Times New Roman" panose="02020603050405020304" pitchFamily="18" charset="0"/>
                <a:cs typeface="B Nazanin" panose="00000400000000000000" pitchFamily="2" charset="-78"/>
              </a:rPr>
              <a:t>برگزینند</a:t>
            </a:r>
            <a:r>
              <a:rPr lang="fa-IR" dirty="0">
                <a:latin typeface="Times New Roman" panose="02020603050405020304" pitchFamily="18" charset="0"/>
                <a:cs typeface="B Nazanin" panose="00000400000000000000" pitchFamily="2" charset="-78"/>
              </a:rPr>
              <a:t> </a:t>
            </a:r>
          </a:p>
          <a:p>
            <a:pPr lvl="1" algn="r" rtl="1">
              <a:lnSpc>
                <a:spcPct val="110000"/>
              </a:lnSpc>
              <a:spcAft>
                <a:spcPts val="500"/>
              </a:spcAft>
            </a:pPr>
            <a:r>
              <a:rPr lang="fa-IR" dirty="0">
                <a:latin typeface="Times New Roman" panose="02020603050405020304" pitchFamily="18" charset="0"/>
                <a:cs typeface="B Nazanin" panose="00000400000000000000" pitchFamily="2" charset="-78"/>
              </a:rPr>
              <a:t>هدف: تحویل </a:t>
            </a:r>
            <a:r>
              <a:rPr lang="fa-IR" b="1" dirty="0">
                <a:latin typeface="Times New Roman" panose="02020603050405020304" pitchFamily="18" charset="0"/>
                <a:cs typeface="B Nazanin" panose="00000400000000000000" pitchFamily="2" charset="-78"/>
              </a:rPr>
              <a:t>سر وقت </a:t>
            </a:r>
            <a:r>
              <a:rPr lang="fa-IR" dirty="0">
                <a:latin typeface="Times New Roman" panose="02020603050405020304" pitchFamily="18" charset="0"/>
                <a:cs typeface="B Nazanin" panose="00000400000000000000" pitchFamily="2" charset="-78"/>
              </a:rPr>
              <a:t>نرم افزارها </a:t>
            </a:r>
            <a:r>
              <a:rPr lang="fa-IR" b="1" dirty="0">
                <a:latin typeface="Times New Roman" panose="02020603050405020304" pitchFamily="18" charset="0"/>
                <a:cs typeface="B Nazanin" panose="00000400000000000000" pitchFamily="2" charset="-78"/>
              </a:rPr>
              <a:t>با کیفیت </a:t>
            </a:r>
            <a:r>
              <a:rPr lang="fa-IR" dirty="0">
                <a:latin typeface="Times New Roman" panose="02020603050405020304" pitchFamily="18" charset="0"/>
                <a:cs typeface="B Nazanin" panose="00000400000000000000" pitchFamily="2" charset="-78"/>
              </a:rPr>
              <a:t>کافی</a:t>
            </a:r>
          </a:p>
          <a:p>
            <a:pPr marL="457200" lvl="1" indent="0" algn="r" rtl="1">
              <a:lnSpc>
                <a:spcPct val="110000"/>
              </a:lnSpc>
              <a:spcAft>
                <a:spcPts val="500"/>
              </a:spcAft>
              <a:buNone/>
            </a:pPr>
            <a:r>
              <a:rPr lang="fa-IR" dirty="0">
                <a:latin typeface="Times New Roman" panose="02020603050405020304" pitchFamily="18" charset="0"/>
                <a:cs typeface="B Nazanin" panose="00000400000000000000" pitchFamily="2" charset="-78"/>
              </a:rPr>
              <a:t> به منظور راضی کردن کسانی است که ایجاد آن را پشتیبانی کرده </a:t>
            </a:r>
            <a:r>
              <a:rPr lang="fa-IR" dirty="0" err="1">
                <a:latin typeface="Times New Roman" panose="02020603050405020304" pitchFamily="18" charset="0"/>
                <a:cs typeface="B Nazanin" panose="00000400000000000000" pitchFamily="2" charset="-78"/>
              </a:rPr>
              <a:t>اند</a:t>
            </a:r>
            <a:r>
              <a:rPr lang="fa-IR" dirty="0">
                <a:latin typeface="Times New Roman" panose="02020603050405020304" pitchFamily="18" charset="0"/>
                <a:cs typeface="B Nazanin" panose="00000400000000000000" pitchFamily="2" charset="-78"/>
              </a:rPr>
              <a:t> و کسانیکه از آن استفاده می کنند.</a:t>
            </a:r>
            <a:endParaRPr lang="en-US" dirty="0">
              <a:cs typeface="B Nazanin" panose="00000400000000000000" pitchFamily="2" charset="-78"/>
            </a:endParaRPr>
          </a:p>
        </p:txBody>
      </p:sp>
      <p:sp>
        <p:nvSpPr>
          <p:cNvPr id="4" name="Slide Number Placeholder 3">
            <a:extLst>
              <a:ext uri="{FF2B5EF4-FFF2-40B4-BE49-F238E27FC236}">
                <a16:creationId xmlns:a16="http://schemas.microsoft.com/office/drawing/2014/main" id="{E1F33805-3FA9-429B-8E32-41BA17028F9D}"/>
              </a:ext>
            </a:extLst>
          </p:cNvPr>
          <p:cNvSpPr>
            <a:spLocks noGrp="1"/>
          </p:cNvSpPr>
          <p:nvPr>
            <p:ph type="sldNum" sz="quarter" idx="12"/>
          </p:nvPr>
        </p:nvSpPr>
        <p:spPr/>
        <p:txBody>
          <a:bodyPr/>
          <a:lstStyle/>
          <a:p>
            <a:fld id="{0BD2414D-2E17-4FB4-9E5A-621CC69CA5AB}" type="slidenum">
              <a:rPr lang="en-US" smtClean="0"/>
              <a:t>28</a:t>
            </a:fld>
            <a:endParaRPr lang="en-US"/>
          </a:p>
        </p:txBody>
      </p:sp>
      <p:sp>
        <p:nvSpPr>
          <p:cNvPr id="6" name="TextBox 5">
            <a:extLst>
              <a:ext uri="{FF2B5EF4-FFF2-40B4-BE49-F238E27FC236}">
                <a16:creationId xmlns:a16="http://schemas.microsoft.com/office/drawing/2014/main" id="{8388779F-E7EE-47B0-ABAB-89EE32E2F8FF}"/>
              </a:ext>
            </a:extLst>
          </p:cNvPr>
          <p:cNvSpPr txBox="1"/>
          <p:nvPr/>
        </p:nvSpPr>
        <p:spPr>
          <a:xfrm>
            <a:off x="503582" y="4164151"/>
            <a:ext cx="11184835" cy="2308324"/>
          </a:xfrm>
          <a:prstGeom prst="rect">
            <a:avLst/>
          </a:prstGeom>
          <a:noFill/>
        </p:spPr>
        <p:txBody>
          <a:bodyPr wrap="square">
            <a:spAutoFit/>
          </a:bodyPr>
          <a:lstStyle/>
          <a:p>
            <a:pPr marL="342900" indent="-342900" algn="r" rtl="1">
              <a:buFont typeface="Wingdings" panose="05000000000000000000" pitchFamily="2" charset="2"/>
              <a:buChar char="ü"/>
            </a:pPr>
            <a:r>
              <a:rPr lang="fa-IR" sz="2400" b="1" dirty="0">
                <a:latin typeface="Times New Roman" panose="02020603050405020304" pitchFamily="18" charset="0"/>
                <a:cs typeface="B Nazanin" panose="00000400000000000000" pitchFamily="2" charset="-78"/>
              </a:rPr>
              <a:t>چارچوب فرآیند </a:t>
            </a:r>
          </a:p>
          <a:p>
            <a:pPr marL="800100" lvl="1" indent="-342900" algn="r" rtl="1">
              <a:buFont typeface="Arial" panose="020B0604020202020204" pitchFamily="34" charset="0"/>
              <a:buChar char="•"/>
            </a:pPr>
            <a:r>
              <a:rPr lang="fa-IR" sz="2400" dirty="0">
                <a:latin typeface="Times New Roman" panose="02020603050405020304" pitchFamily="18" charset="0"/>
                <a:cs typeface="B Nazanin" panose="00000400000000000000" pitchFamily="2" charset="-78"/>
              </a:rPr>
              <a:t>با تعیین تعداد کوچکی از فعالیتهای چارچوبی که برای کلیه ی پروژه های نرم افزاری قابل استفاده باشند،</a:t>
            </a:r>
          </a:p>
          <a:p>
            <a:pPr lvl="1" algn="r" rtl="1"/>
            <a:r>
              <a:rPr lang="fa-IR" sz="2400" dirty="0">
                <a:latin typeface="Times New Roman" panose="02020603050405020304" pitchFamily="18" charset="0"/>
                <a:cs typeface="B Nazanin" panose="00000400000000000000" pitchFamily="2" charset="-78"/>
              </a:rPr>
              <a:t>صرف نظر از اندازه و پیچیدگی آنها، شالوده ای برای یک فرآیند مهندسی نرم افزار کامل بی ریزی می کند. </a:t>
            </a:r>
          </a:p>
          <a:p>
            <a:pPr lvl="1" algn="r" rtl="1"/>
            <a:endParaRPr lang="fa-IR" sz="2400" dirty="0">
              <a:latin typeface="Times New Roman" panose="02020603050405020304" pitchFamily="18" charset="0"/>
              <a:cs typeface="B Nazanin" panose="00000400000000000000" pitchFamily="2" charset="-78"/>
            </a:endParaRPr>
          </a:p>
          <a:p>
            <a:pPr marL="800100" lvl="1" indent="-342900" algn="r" rtl="1">
              <a:buFont typeface="Arial" panose="020B0604020202020204" pitchFamily="34" charset="0"/>
              <a:buChar char="•"/>
            </a:pPr>
            <a:r>
              <a:rPr lang="fa-IR" sz="2400" dirty="0">
                <a:latin typeface="Times New Roman" panose="02020603050405020304" pitchFamily="18" charset="0"/>
                <a:cs typeface="B Nazanin" panose="00000400000000000000" pitchFamily="2" charset="-78"/>
              </a:rPr>
              <a:t>چارچوب فرآیند شامل مجموعه ای از فعالیتهای چتری می شود که در سرتاسر فرایند نرم افزار قابل اعمال هستند</a:t>
            </a:r>
          </a:p>
        </p:txBody>
      </p:sp>
    </p:spTree>
    <p:extLst>
      <p:ext uri="{BB962C8B-B14F-4D97-AF65-F5344CB8AC3E}">
        <p14:creationId xmlns:p14="http://schemas.microsoft.com/office/powerpoint/2010/main" val="18487925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EB06B87-9D36-4832-9DAE-B9CD91134F6D}"/>
              </a:ext>
            </a:extLst>
          </p:cNvPr>
          <p:cNvSpPr>
            <a:spLocks noGrp="1"/>
          </p:cNvSpPr>
          <p:nvPr>
            <p:ph idx="1"/>
          </p:nvPr>
        </p:nvSpPr>
        <p:spPr>
          <a:xfrm>
            <a:off x="172278" y="501029"/>
            <a:ext cx="11155018" cy="5272846"/>
          </a:xfrm>
        </p:spPr>
        <p:txBody>
          <a:bodyPr>
            <a:noAutofit/>
          </a:bodyPr>
          <a:lstStyle/>
          <a:p>
            <a:pPr lvl="2" algn="r" rtl="1">
              <a:lnSpc>
                <a:spcPct val="100000"/>
              </a:lnSpc>
            </a:pPr>
            <a:endParaRPr lang="fa-IR" sz="2400" dirty="0">
              <a:latin typeface="Times New Roman" panose="02020603050405020304" pitchFamily="18" charset="0"/>
              <a:cs typeface="B Nazanin" panose="00000400000000000000" pitchFamily="2" charset="-78"/>
            </a:endParaRPr>
          </a:p>
          <a:p>
            <a:pPr algn="r" rtl="1">
              <a:lnSpc>
                <a:spcPct val="100000"/>
              </a:lnSpc>
            </a:pPr>
            <a:r>
              <a:rPr lang="fa-IR" sz="2200" dirty="0">
                <a:latin typeface="Times New Roman" panose="02020603050405020304" pitchFamily="18" charset="0"/>
                <a:cs typeface="B Nazanin" panose="00000400000000000000" pitchFamily="2" charset="-78"/>
              </a:rPr>
              <a:t>یک چارچوب فرآیند عمومی برای مهندسی نرم افزار شامل </a:t>
            </a:r>
            <a:r>
              <a:rPr lang="fa-IR" sz="2200" b="1" dirty="0">
                <a:latin typeface="Times New Roman" panose="02020603050405020304" pitchFamily="18" charset="0"/>
                <a:cs typeface="B Nazanin" panose="00000400000000000000" pitchFamily="2" charset="-78"/>
              </a:rPr>
              <a:t>پنج فعالیت </a:t>
            </a:r>
            <a:r>
              <a:rPr lang="fa-IR" sz="2200" dirty="0">
                <a:latin typeface="Times New Roman" panose="02020603050405020304" pitchFamily="18" charset="0"/>
                <a:cs typeface="B Nazanin" panose="00000400000000000000" pitchFamily="2" charset="-78"/>
              </a:rPr>
              <a:t>میباشد.</a:t>
            </a:r>
          </a:p>
          <a:p>
            <a:pPr algn="r" rtl="1">
              <a:lnSpc>
                <a:spcPct val="100000"/>
              </a:lnSpc>
            </a:pPr>
            <a:r>
              <a:rPr lang="fa-IR" sz="2200" dirty="0">
                <a:latin typeface="Times New Roman" panose="02020603050405020304" pitchFamily="18" charset="0"/>
                <a:cs typeface="B Nazanin" panose="00000400000000000000" pitchFamily="2" charset="-78"/>
              </a:rPr>
              <a:t>این پنج فعالیت، به موازات پیشرفت پروژه، به صورت تکراری به کار برده میشوند.  </a:t>
            </a:r>
          </a:p>
          <a:p>
            <a:pPr algn="r" rtl="1">
              <a:lnSpc>
                <a:spcPct val="100000"/>
              </a:lnSpc>
            </a:pPr>
            <a:r>
              <a:rPr lang="fa-IR" sz="2200" dirty="0">
                <a:latin typeface="Times New Roman" panose="02020603050405020304" pitchFamily="18" charset="0"/>
                <a:cs typeface="B Nazanin" panose="00000400000000000000" pitchFamily="2" charset="-78"/>
              </a:rPr>
              <a:t>با تولید هر نسخه، نرم افزار، کامل و کامل تر میشود. </a:t>
            </a:r>
            <a:r>
              <a:rPr lang="fa-IR" sz="2000" dirty="0">
                <a:latin typeface="Times New Roman" panose="02020603050405020304" pitchFamily="18" charset="0"/>
                <a:cs typeface="B Nazanin" panose="00000400000000000000" pitchFamily="2" charset="-78"/>
              </a:rPr>
              <a:t>هر دور تکرار پروژه: </a:t>
            </a:r>
            <a:r>
              <a:rPr lang="fa-IR" sz="2400" dirty="0">
                <a:latin typeface="Times New Roman" panose="02020603050405020304" pitchFamily="18" charset="0"/>
                <a:cs typeface="B Nazanin" panose="00000400000000000000" pitchFamily="2" charset="-78"/>
              </a:rPr>
              <a:t>نسخه/ افزایش (</a:t>
            </a:r>
            <a:r>
              <a:rPr lang="en-US" sz="1800" dirty="0">
                <a:latin typeface="Times New Roman" panose="02020603050405020304" pitchFamily="18" charset="0"/>
                <a:cs typeface="B Nazanin" panose="00000400000000000000" pitchFamily="2" charset="-78"/>
              </a:rPr>
              <a:t>increment</a:t>
            </a:r>
            <a:r>
              <a:rPr lang="fa-IR" sz="2400" dirty="0">
                <a:latin typeface="Times New Roman" panose="02020603050405020304" pitchFamily="18" charset="0"/>
                <a:cs typeface="B Nazanin" panose="00000400000000000000" pitchFamily="2" charset="-78"/>
              </a:rPr>
              <a:t>)</a:t>
            </a:r>
          </a:p>
          <a:p>
            <a:pPr algn="r" rtl="1">
              <a:lnSpc>
                <a:spcPct val="100000"/>
              </a:lnSpc>
            </a:pPr>
            <a:endParaRPr lang="fa-IR" sz="2400" dirty="0">
              <a:latin typeface="Times New Roman" panose="02020603050405020304" pitchFamily="18" charset="0"/>
              <a:cs typeface="B Nazanin" panose="00000400000000000000" pitchFamily="2" charset="-78"/>
            </a:endParaRPr>
          </a:p>
          <a:p>
            <a:pPr marL="971550" lvl="1" indent="-514350" algn="r" rtl="1">
              <a:lnSpc>
                <a:spcPct val="100000"/>
              </a:lnSpc>
              <a:buFont typeface="+mj-lt"/>
              <a:buAutoNum type="arabicParenR"/>
            </a:pPr>
            <a:r>
              <a:rPr lang="fa-IR" b="1" dirty="0">
                <a:latin typeface="Times New Roman" panose="02020603050405020304" pitchFamily="18" charset="0"/>
                <a:cs typeface="B Nazanin" panose="00000400000000000000" pitchFamily="2" charset="-78"/>
              </a:rPr>
              <a:t>ارتباطات</a:t>
            </a:r>
            <a:r>
              <a:rPr lang="fa-IR" dirty="0">
                <a:latin typeface="Times New Roman" panose="02020603050405020304" pitchFamily="18" charset="0"/>
                <a:cs typeface="B Nazanin" panose="00000400000000000000" pitchFamily="2" charset="-78"/>
              </a:rPr>
              <a:t> </a:t>
            </a:r>
            <a:r>
              <a:rPr lang="en-US" sz="2000" dirty="0">
                <a:latin typeface="Times New Roman" panose="02020603050405020304" pitchFamily="18" charset="0"/>
                <a:cs typeface="B Nazanin" panose="00000400000000000000" pitchFamily="2" charset="-78"/>
              </a:rPr>
              <a:t>Communication</a:t>
            </a:r>
            <a:endParaRPr lang="fa-IR" sz="2000" dirty="0">
              <a:latin typeface="Times New Roman" panose="02020603050405020304" pitchFamily="18" charset="0"/>
              <a:cs typeface="B Nazanin" panose="00000400000000000000" pitchFamily="2" charset="-78"/>
            </a:endParaRPr>
          </a:p>
          <a:p>
            <a:pPr lvl="1" algn="r" rtl="1">
              <a:lnSpc>
                <a:spcPct val="100000"/>
              </a:lnSpc>
            </a:pPr>
            <a:r>
              <a:rPr lang="fa-IR" dirty="0">
                <a:latin typeface="Times New Roman" panose="02020603050405020304" pitchFamily="18" charset="0"/>
                <a:cs typeface="B Nazanin" panose="00000400000000000000" pitchFamily="2" charset="-78"/>
              </a:rPr>
              <a:t>برقراری ارتباط و همکاری با مشتری و سایر ذی </a:t>
            </a:r>
            <a:r>
              <a:rPr lang="fa-IR" dirty="0" err="1">
                <a:latin typeface="Times New Roman" panose="02020603050405020304" pitchFamily="18" charset="0"/>
                <a:cs typeface="B Nazanin" panose="00000400000000000000" pitchFamily="2" charset="-78"/>
              </a:rPr>
              <a:t>نفعان</a:t>
            </a:r>
            <a:endParaRPr lang="fa-IR" dirty="0">
              <a:latin typeface="Times New Roman" panose="02020603050405020304" pitchFamily="18" charset="0"/>
              <a:cs typeface="B Nazanin" panose="00000400000000000000" pitchFamily="2" charset="-78"/>
            </a:endParaRPr>
          </a:p>
          <a:p>
            <a:pPr lvl="1" algn="r" rtl="1">
              <a:lnSpc>
                <a:spcPct val="100000"/>
              </a:lnSpc>
            </a:pPr>
            <a:r>
              <a:rPr lang="fa-IR" dirty="0">
                <a:latin typeface="Times New Roman" panose="02020603050405020304" pitchFamily="18" charset="0"/>
                <a:cs typeface="B Nazanin" panose="00000400000000000000" pitchFamily="2" charset="-78"/>
              </a:rPr>
              <a:t>هدف: درک اهداف ذی </a:t>
            </a:r>
            <a:r>
              <a:rPr lang="fa-IR" dirty="0" err="1">
                <a:latin typeface="Times New Roman" panose="02020603050405020304" pitchFamily="18" charset="0"/>
                <a:cs typeface="B Nazanin" panose="00000400000000000000" pitchFamily="2" charset="-78"/>
              </a:rPr>
              <a:t>نفعان</a:t>
            </a:r>
            <a:r>
              <a:rPr lang="fa-IR" dirty="0">
                <a:latin typeface="Times New Roman" panose="02020603050405020304" pitchFamily="18" charset="0"/>
                <a:cs typeface="B Nazanin" panose="00000400000000000000" pitchFamily="2" charset="-78"/>
              </a:rPr>
              <a:t> برای پروژه، جمع آوری نیازمندیها برای تعیین ویژگیها و عملکردهای نرم افزار</a:t>
            </a:r>
          </a:p>
          <a:p>
            <a:pPr lvl="1" algn="r" rtl="1">
              <a:lnSpc>
                <a:spcPct val="100000"/>
              </a:lnSpc>
            </a:pPr>
            <a:endParaRPr lang="fa-IR" dirty="0">
              <a:latin typeface="Times New Roman" panose="02020603050405020304" pitchFamily="18" charset="0"/>
              <a:cs typeface="B Nazanin" panose="00000400000000000000" pitchFamily="2" charset="-78"/>
            </a:endParaRPr>
          </a:p>
          <a:p>
            <a:pPr marL="914400" lvl="1" indent="-457200" algn="r" rtl="1">
              <a:lnSpc>
                <a:spcPct val="100000"/>
              </a:lnSpc>
              <a:buFont typeface="+mj-lt"/>
              <a:buAutoNum type="arabicParenR" startAt="2"/>
            </a:pPr>
            <a:r>
              <a:rPr lang="fa-IR" dirty="0">
                <a:latin typeface="Times New Roman" panose="02020603050405020304" pitchFamily="18" charset="0"/>
                <a:cs typeface="B Nazanin" panose="00000400000000000000" pitchFamily="2" charset="-78"/>
              </a:rPr>
              <a:t> </a:t>
            </a:r>
            <a:r>
              <a:rPr lang="fa-IR" b="1" dirty="0">
                <a:latin typeface="Times New Roman" panose="02020603050405020304" pitchFamily="18" charset="0"/>
                <a:cs typeface="B Nazanin" panose="00000400000000000000" pitchFamily="2" charset="-78"/>
              </a:rPr>
              <a:t>برنامه ریزی </a:t>
            </a:r>
            <a:r>
              <a:rPr lang="fa-IR" dirty="0">
                <a:latin typeface="Times New Roman" panose="02020603050405020304" pitchFamily="18" charset="0"/>
                <a:cs typeface="B Nazanin" panose="00000400000000000000" pitchFamily="2" charset="-78"/>
              </a:rPr>
              <a:t>.</a:t>
            </a:r>
            <a:r>
              <a:rPr lang="en-US" dirty="0">
                <a:latin typeface="Times New Roman" panose="02020603050405020304" pitchFamily="18" charset="0"/>
                <a:cs typeface="B Nazanin" panose="00000400000000000000" pitchFamily="2" charset="-78"/>
              </a:rPr>
              <a:t> </a:t>
            </a:r>
            <a:r>
              <a:rPr lang="en-US" sz="2000" dirty="0">
                <a:latin typeface="Times New Roman" panose="02020603050405020304" pitchFamily="18" charset="0"/>
                <a:cs typeface="B Nazanin" panose="00000400000000000000" pitchFamily="2" charset="-78"/>
              </a:rPr>
              <a:t>Planning</a:t>
            </a:r>
            <a:r>
              <a:rPr lang="fa-IR" dirty="0">
                <a:latin typeface="Times New Roman" panose="02020603050405020304" pitchFamily="18" charset="0"/>
                <a:cs typeface="B Nazanin" panose="00000400000000000000" pitchFamily="2" charset="-78"/>
              </a:rPr>
              <a:t> </a:t>
            </a:r>
          </a:p>
          <a:p>
            <a:pPr lvl="1" algn="r" rtl="1">
              <a:lnSpc>
                <a:spcPct val="100000"/>
              </a:lnSpc>
            </a:pPr>
            <a:r>
              <a:rPr lang="fa-IR" dirty="0">
                <a:latin typeface="Times New Roman" panose="02020603050405020304" pitchFamily="18" charset="0"/>
                <a:cs typeface="B Nazanin" panose="00000400000000000000" pitchFamily="2" charset="-78"/>
              </a:rPr>
              <a:t>نقشه ای ایجاد میکند برای راهنمایی تیم</a:t>
            </a:r>
          </a:p>
          <a:p>
            <a:pPr lvl="1" algn="r" rtl="1">
              <a:lnSpc>
                <a:spcPct val="100000"/>
              </a:lnSpc>
            </a:pPr>
            <a:r>
              <a:rPr lang="fa-IR" dirty="0">
                <a:latin typeface="Times New Roman" panose="02020603050405020304" pitchFamily="18" charset="0"/>
                <a:cs typeface="B Nazanin" panose="00000400000000000000" pitchFamily="2" charset="-78"/>
              </a:rPr>
              <a:t>این نقشه ، با توصیف وظایف فنی که قرار است اجرا شوند، موارد زیر را مشخص میکند:</a:t>
            </a:r>
          </a:p>
          <a:p>
            <a:pPr marL="457200" lvl="1" indent="0" algn="r" rtl="1">
              <a:lnSpc>
                <a:spcPct val="100000"/>
              </a:lnSpc>
              <a:buNone/>
            </a:pPr>
            <a:r>
              <a:rPr lang="fa-IR" dirty="0">
                <a:latin typeface="Times New Roman" panose="02020603050405020304" pitchFamily="18" charset="0"/>
                <a:cs typeface="B Nazanin" panose="00000400000000000000" pitchFamily="2" charset="-78"/>
              </a:rPr>
              <a:t>  </a:t>
            </a:r>
            <a:r>
              <a:rPr lang="fa-IR" dirty="0" err="1">
                <a:latin typeface="Times New Roman" panose="02020603050405020304" pitchFamily="18" charset="0"/>
                <a:cs typeface="B Nazanin" panose="00000400000000000000" pitchFamily="2" charset="-78"/>
              </a:rPr>
              <a:t>ریسکهای</a:t>
            </a:r>
            <a:r>
              <a:rPr lang="fa-IR" dirty="0">
                <a:latin typeface="Times New Roman" panose="02020603050405020304" pitchFamily="18" charset="0"/>
                <a:cs typeface="B Nazanin" panose="00000400000000000000" pitchFamily="2" charset="-78"/>
              </a:rPr>
              <a:t> احتمالی، منابعی که مورد نیاز خواهند بود، محصولات کاری ای که باید تولید شوند، و زمانبندی کاری مهندسی نرم افزار</a:t>
            </a:r>
            <a:endParaRPr lang="en-US" sz="2400" dirty="0">
              <a:latin typeface="Times New Roman" panose="02020603050405020304" pitchFamily="18" charset="0"/>
              <a:cs typeface="B Nazanin" panose="00000400000000000000" pitchFamily="2" charset="-78"/>
            </a:endParaRPr>
          </a:p>
        </p:txBody>
      </p:sp>
      <p:sp>
        <p:nvSpPr>
          <p:cNvPr id="4" name="Slide Number Placeholder 3">
            <a:extLst>
              <a:ext uri="{FF2B5EF4-FFF2-40B4-BE49-F238E27FC236}">
                <a16:creationId xmlns:a16="http://schemas.microsoft.com/office/drawing/2014/main" id="{2E7CADFD-C7D0-403B-B7E5-63930EB324A5}"/>
              </a:ext>
            </a:extLst>
          </p:cNvPr>
          <p:cNvSpPr>
            <a:spLocks noGrp="1"/>
          </p:cNvSpPr>
          <p:nvPr>
            <p:ph type="sldNum" sz="quarter" idx="12"/>
          </p:nvPr>
        </p:nvSpPr>
        <p:spPr>
          <a:xfrm>
            <a:off x="8584096" y="6356350"/>
            <a:ext cx="2743200" cy="365125"/>
          </a:xfrm>
        </p:spPr>
        <p:txBody>
          <a:bodyPr/>
          <a:lstStyle/>
          <a:p>
            <a:fld id="{0BD2414D-2E17-4FB4-9E5A-621CC69CA5AB}" type="slidenum">
              <a:rPr lang="en-US" smtClean="0"/>
              <a:t>29</a:t>
            </a:fld>
            <a:endParaRPr lang="en-US" dirty="0"/>
          </a:p>
        </p:txBody>
      </p:sp>
      <p:sp>
        <p:nvSpPr>
          <p:cNvPr id="5" name="Title 1">
            <a:extLst>
              <a:ext uri="{FF2B5EF4-FFF2-40B4-BE49-F238E27FC236}">
                <a16:creationId xmlns:a16="http://schemas.microsoft.com/office/drawing/2014/main" id="{4D476E11-E744-43FC-8288-3E14F9A43D67}"/>
              </a:ext>
            </a:extLst>
          </p:cNvPr>
          <p:cNvSpPr>
            <a:spLocks noGrp="1"/>
          </p:cNvSpPr>
          <p:nvPr>
            <p:ph type="title"/>
          </p:nvPr>
        </p:nvSpPr>
        <p:spPr>
          <a:xfrm>
            <a:off x="612913" y="136525"/>
            <a:ext cx="10515600" cy="1325563"/>
          </a:xfrm>
        </p:spPr>
        <p:txBody>
          <a:bodyPr>
            <a:normAutofit fontScale="90000"/>
          </a:bodyPr>
          <a:lstStyle/>
          <a:p>
            <a:pPr algn="r" rtl="1"/>
            <a:r>
              <a:rPr lang="fa-IR" sz="3600" dirty="0">
                <a:solidFill>
                  <a:schemeClr val="bg1">
                    <a:lumMod val="50000"/>
                  </a:schemeClr>
                </a:solidFill>
                <a:cs typeface="B Nazanin" panose="00000400000000000000" pitchFamily="2" charset="-78"/>
              </a:rPr>
              <a:t>1-3	فرآیند نرم افزار</a:t>
            </a:r>
            <a:r>
              <a:rPr kumimoji="0" lang="fa-IR" sz="3600" i="0" u="none" strike="noStrike" kern="1200" cap="none" spc="0" normalizeH="0" baseline="0" noProof="0" dirty="0">
                <a:ln>
                  <a:noFill/>
                </a:ln>
                <a:solidFill>
                  <a:schemeClr val="bg1">
                    <a:lumMod val="50000"/>
                  </a:schemeClr>
                </a:solidFill>
                <a:effectLst/>
                <a:uLnTx/>
                <a:uFillTx/>
                <a:latin typeface="Calibri Light" panose="020F0302020204030204"/>
                <a:ea typeface="+mj-ea"/>
                <a:cs typeface="B Nazanin" panose="00000400000000000000" pitchFamily="2" charset="-78"/>
              </a:rPr>
              <a:t> </a:t>
            </a:r>
            <a:r>
              <a:rPr lang="fa-IR" sz="3600" dirty="0">
                <a:solidFill>
                  <a:schemeClr val="bg1">
                    <a:lumMod val="50000"/>
                  </a:schemeClr>
                </a:solidFill>
                <a:cs typeface="B Nazanin" panose="00000400000000000000" pitchFamily="2" charset="-78"/>
              </a:rPr>
              <a:t>(ادامه)</a:t>
            </a:r>
            <a:r>
              <a:rPr kumimoji="0" lang="fa-IR" sz="3600" i="0" u="none" strike="noStrike" kern="1200" cap="none" spc="0" normalizeH="0" baseline="0" noProof="0" dirty="0">
                <a:ln>
                  <a:noFill/>
                </a:ln>
                <a:solidFill>
                  <a:schemeClr val="bg1">
                    <a:lumMod val="50000"/>
                  </a:schemeClr>
                </a:solidFill>
                <a:effectLst/>
                <a:uLnTx/>
                <a:uFillTx/>
                <a:latin typeface="Calibri Light" panose="020F0302020204030204"/>
                <a:ea typeface="+mj-ea"/>
                <a:cs typeface="B Nazanin" panose="00000400000000000000" pitchFamily="2" charset="-78"/>
              </a:rPr>
              <a:t>                                     </a:t>
            </a:r>
            <a:r>
              <a:rPr kumimoji="0" lang="fa-IR" sz="2000" i="0" u="none" strike="noStrike" kern="1200" cap="none" spc="0" normalizeH="0" baseline="0" noProof="0" dirty="0">
                <a:ln>
                  <a:noFill/>
                </a:ln>
                <a:solidFill>
                  <a:schemeClr val="bg1">
                    <a:lumMod val="50000"/>
                  </a:schemeClr>
                </a:solidFill>
                <a:effectLst/>
                <a:uLnTx/>
                <a:uFillTx/>
                <a:latin typeface="Calibri Light" panose="020F0302020204030204"/>
                <a:ea typeface="+mj-ea"/>
                <a:cs typeface="B Nazanin" panose="00000400000000000000" pitchFamily="2" charset="-78"/>
              </a:rPr>
              <a:t>فصل اول- نرم افزار و مهندسی نرم افزار</a:t>
            </a:r>
            <a:br>
              <a:rPr lang="fa-IR" sz="3600" dirty="0">
                <a:cs typeface="B Nazanin" panose="00000400000000000000" pitchFamily="2" charset="-78"/>
              </a:rPr>
            </a:br>
            <a:endParaRPr lang="en-US" sz="3600" dirty="0"/>
          </a:p>
        </p:txBody>
      </p:sp>
    </p:spTree>
    <p:extLst>
      <p:ext uri="{BB962C8B-B14F-4D97-AF65-F5344CB8AC3E}">
        <p14:creationId xmlns:p14="http://schemas.microsoft.com/office/powerpoint/2010/main" val="3419717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2DB149-1A3F-4F79-9DC2-C2DDE6C0DC02}"/>
              </a:ext>
            </a:extLst>
          </p:cNvPr>
          <p:cNvSpPr>
            <a:spLocks noGrp="1"/>
          </p:cNvSpPr>
          <p:nvPr>
            <p:ph type="title"/>
          </p:nvPr>
        </p:nvSpPr>
        <p:spPr>
          <a:xfrm>
            <a:off x="583096" y="410818"/>
            <a:ext cx="10770704" cy="715618"/>
          </a:xfrm>
        </p:spPr>
        <p:txBody>
          <a:bodyPr>
            <a:normAutofit fontScale="90000"/>
          </a:bodyPr>
          <a:lstStyle/>
          <a:p>
            <a:pPr algn="r" rtl="1"/>
            <a:r>
              <a:rPr lang="fa-IR" sz="4000" b="1" dirty="0">
                <a:cs typeface="B Nazanin" panose="00000400000000000000" pitchFamily="2" charset="-78"/>
              </a:rPr>
              <a:t>1-0	مقدمه                                                     </a:t>
            </a:r>
            <a:r>
              <a:rPr kumimoji="0" lang="fa-IR" sz="2000" b="1" i="0" u="none" strike="noStrike" kern="1200" cap="none" spc="0" normalizeH="0" baseline="0" noProof="0" dirty="0">
                <a:ln>
                  <a:noFill/>
                </a:ln>
                <a:solidFill>
                  <a:schemeClr val="bg1">
                    <a:lumMod val="50000"/>
                  </a:schemeClr>
                </a:solidFill>
                <a:effectLst/>
                <a:uLnTx/>
                <a:uFillTx/>
                <a:latin typeface="Calibri Light" panose="020F0302020204030204"/>
                <a:ea typeface="+mj-ea"/>
                <a:cs typeface="B Nazanin" panose="00000400000000000000" pitchFamily="2" charset="-78"/>
              </a:rPr>
              <a:t>فصل اول- نرم افزار و مهندسی نرم افزار</a:t>
            </a:r>
            <a:br>
              <a:rPr lang="fa-IR" sz="4000" b="1" dirty="0">
                <a:cs typeface="B Nazanin" panose="00000400000000000000" pitchFamily="2" charset="-78"/>
              </a:rPr>
            </a:br>
            <a:endParaRPr lang="en-US" sz="4000" b="1" dirty="0">
              <a:cs typeface="B Nazanin" panose="00000400000000000000" pitchFamily="2" charset="-78"/>
            </a:endParaRPr>
          </a:p>
        </p:txBody>
      </p:sp>
      <p:sp>
        <p:nvSpPr>
          <p:cNvPr id="3" name="Content Placeholder 2">
            <a:extLst>
              <a:ext uri="{FF2B5EF4-FFF2-40B4-BE49-F238E27FC236}">
                <a16:creationId xmlns:a16="http://schemas.microsoft.com/office/drawing/2014/main" id="{9050D8CA-2C1C-4842-9275-EF82CEF3E511}"/>
              </a:ext>
            </a:extLst>
          </p:cNvPr>
          <p:cNvSpPr>
            <a:spLocks noGrp="1"/>
          </p:cNvSpPr>
          <p:nvPr>
            <p:ph idx="1"/>
          </p:nvPr>
        </p:nvSpPr>
        <p:spPr>
          <a:xfrm>
            <a:off x="-198783" y="1166194"/>
            <a:ext cx="11887200" cy="5459894"/>
          </a:xfrm>
        </p:spPr>
        <p:txBody>
          <a:bodyPr>
            <a:normAutofit fontScale="55000" lnSpcReduction="20000"/>
          </a:bodyPr>
          <a:lstStyle/>
          <a:p>
            <a:pPr marL="0" indent="0" algn="r" rtl="1">
              <a:lnSpc>
                <a:spcPct val="150000"/>
              </a:lnSpc>
              <a:spcBef>
                <a:spcPts val="0"/>
              </a:spcBef>
              <a:spcAft>
                <a:spcPts val="500"/>
              </a:spcAft>
              <a:buNone/>
            </a:pPr>
            <a:r>
              <a:rPr lang="fa-IR" sz="4400" b="1" dirty="0">
                <a:latin typeface="Times New Roman" panose="02020603050405020304" pitchFamily="18" charset="0"/>
                <a:cs typeface="B Nazanin" panose="00000400000000000000" pitchFamily="2" charset="-78"/>
              </a:rPr>
              <a:t>    </a:t>
            </a:r>
            <a:r>
              <a:rPr lang="fa-IR" sz="4400" b="1" i="0" u="sng" strike="noStrike" dirty="0">
                <a:effectLst/>
                <a:latin typeface="Times New Roman" panose="02020603050405020304" pitchFamily="18" charset="0"/>
                <a:cs typeface="B Nazanin" panose="00000400000000000000" pitchFamily="2" charset="-78"/>
              </a:rPr>
              <a:t>نرم افزار چیست؟ </a:t>
            </a:r>
            <a:endParaRPr lang="en-US" sz="4400" b="1" i="0" u="sng" strike="noStrike" dirty="0">
              <a:effectLst/>
              <a:latin typeface="Times New Roman" panose="02020603050405020304" pitchFamily="18" charset="0"/>
              <a:cs typeface="B Nazanin" panose="00000400000000000000" pitchFamily="2" charset="-78"/>
            </a:endParaRPr>
          </a:p>
          <a:p>
            <a:pPr algn="r" rtl="1">
              <a:lnSpc>
                <a:spcPct val="150000"/>
              </a:lnSpc>
              <a:spcBef>
                <a:spcPts val="0"/>
              </a:spcBef>
              <a:spcAft>
                <a:spcPts val="500"/>
              </a:spcAft>
              <a:buFont typeface="Wingdings" panose="05000000000000000000" pitchFamily="2" charset="2"/>
              <a:buChar char="ü"/>
            </a:pPr>
            <a:r>
              <a:rPr lang="fa-IR" sz="4400" b="1" i="0" u="sng" strike="noStrike" dirty="0">
                <a:effectLst/>
                <a:latin typeface="Times New Roman" panose="02020603050405020304" pitchFamily="18" charset="0"/>
                <a:cs typeface="B Nazanin" panose="00000400000000000000" pitchFamily="2" charset="-78"/>
              </a:rPr>
              <a:t> محصول کاری است که متخصصان نرم افزار آن را میسازند و سپس</a:t>
            </a:r>
            <a:r>
              <a:rPr lang="fa-IR" sz="4400" b="1" u="sng" dirty="0">
                <a:latin typeface="Times New Roman" panose="02020603050405020304" pitchFamily="18" charset="0"/>
                <a:cs typeface="B Nazanin" panose="00000400000000000000" pitchFamily="2" charset="-78"/>
              </a:rPr>
              <a:t> سالها از</a:t>
            </a:r>
            <a:r>
              <a:rPr lang="fa-IR" sz="4400" b="1" i="0" u="sng" strike="noStrike" dirty="0">
                <a:effectLst/>
                <a:latin typeface="Times New Roman" panose="02020603050405020304" pitchFamily="18" charset="0"/>
                <a:cs typeface="B Nazanin" panose="00000400000000000000" pitchFamily="2" charset="-78"/>
              </a:rPr>
              <a:t> آن پشتیبانی میکنند.</a:t>
            </a:r>
          </a:p>
          <a:p>
            <a:pPr algn="r" rtl="1">
              <a:lnSpc>
                <a:spcPct val="150000"/>
              </a:lnSpc>
              <a:spcBef>
                <a:spcPts val="0"/>
              </a:spcBef>
              <a:spcAft>
                <a:spcPts val="500"/>
              </a:spcAft>
              <a:buFont typeface="Wingdings" panose="05000000000000000000" pitchFamily="2" charset="2"/>
              <a:buChar char="ü"/>
            </a:pPr>
            <a:r>
              <a:rPr lang="fa-IR" sz="4400" b="1" i="0" u="sng" strike="noStrike" dirty="0">
                <a:effectLst/>
                <a:latin typeface="Times New Roman" panose="02020603050405020304" pitchFamily="18" charset="0"/>
                <a:cs typeface="B Nazanin" panose="00000400000000000000" pitchFamily="2" charset="-78"/>
              </a:rPr>
              <a:t> شامل برنامه </a:t>
            </a:r>
            <a:r>
              <a:rPr lang="fa-IR" sz="4400" b="1" i="0" u="sng" strike="noStrike" dirty="0" err="1">
                <a:effectLst/>
                <a:latin typeface="Times New Roman" panose="02020603050405020304" pitchFamily="18" charset="0"/>
                <a:cs typeface="B Nazanin" panose="00000400000000000000" pitchFamily="2" charset="-78"/>
              </a:rPr>
              <a:t>هایی</a:t>
            </a:r>
            <a:r>
              <a:rPr lang="fa-IR" sz="4400" b="1" i="0" u="sng" strike="noStrike" dirty="0">
                <a:effectLst/>
                <a:latin typeface="Times New Roman" panose="02020603050405020304" pitchFamily="18" charset="0"/>
                <a:cs typeface="B Nazanin" panose="00000400000000000000" pitchFamily="2" charset="-78"/>
              </a:rPr>
              <a:t> میشود که در </a:t>
            </a:r>
            <a:r>
              <a:rPr lang="fa-IR" sz="4400" b="1" i="0" u="sng" strike="noStrike" dirty="0" err="1">
                <a:effectLst/>
                <a:latin typeface="Times New Roman" panose="02020603050405020304" pitchFamily="18" charset="0"/>
                <a:cs typeface="B Nazanin" panose="00000400000000000000" pitchFamily="2" charset="-78"/>
              </a:rPr>
              <a:t>کامپیوترهایی</a:t>
            </a:r>
            <a:r>
              <a:rPr lang="fa-IR" sz="4400" b="1" i="0" u="sng" strike="noStrike" dirty="0">
                <a:effectLst/>
                <a:latin typeface="Times New Roman" panose="02020603050405020304" pitchFamily="18" charset="0"/>
                <a:cs typeface="B Nazanin" panose="00000400000000000000" pitchFamily="2" charset="-78"/>
              </a:rPr>
              <a:t> با هر اندازه و معماری اجرا میشوند.</a:t>
            </a:r>
            <a:endParaRPr lang="en-US" sz="4400" b="1" i="0" u="sng" strike="noStrike" dirty="0">
              <a:effectLst/>
              <a:latin typeface="Times New Roman" panose="02020603050405020304" pitchFamily="18" charset="0"/>
              <a:cs typeface="B Nazanin" panose="00000400000000000000" pitchFamily="2" charset="-78"/>
            </a:endParaRPr>
          </a:p>
          <a:p>
            <a:pPr algn="r" rtl="1">
              <a:lnSpc>
                <a:spcPct val="150000"/>
              </a:lnSpc>
              <a:spcBef>
                <a:spcPts val="0"/>
              </a:spcBef>
              <a:spcAft>
                <a:spcPts val="500"/>
              </a:spcAft>
              <a:buFont typeface="Wingdings" panose="05000000000000000000" pitchFamily="2" charset="2"/>
              <a:buChar char="ü"/>
            </a:pPr>
            <a:endParaRPr lang="fa-IR" sz="4400" b="1" i="0" u="sng" strike="noStrike" dirty="0">
              <a:effectLst/>
              <a:latin typeface="Times New Roman" panose="02020603050405020304" pitchFamily="18" charset="0"/>
              <a:cs typeface="B Nazanin" panose="00000400000000000000" pitchFamily="2" charset="-78"/>
            </a:endParaRPr>
          </a:p>
          <a:p>
            <a:pPr marL="0" indent="0" algn="r" rtl="1">
              <a:spcBef>
                <a:spcPts val="0"/>
              </a:spcBef>
              <a:spcAft>
                <a:spcPts val="500"/>
              </a:spcAft>
              <a:buNone/>
            </a:pPr>
            <a:endParaRPr lang="fa-IR" sz="4400" dirty="0">
              <a:latin typeface="Times New Roman" panose="02020603050405020304" pitchFamily="18" charset="0"/>
              <a:cs typeface="B Nazanin" panose="00000400000000000000" pitchFamily="2" charset="-78"/>
            </a:endParaRPr>
          </a:p>
          <a:p>
            <a:pPr marL="0" indent="0" algn="r" rtl="1">
              <a:spcBef>
                <a:spcPts val="0"/>
              </a:spcBef>
              <a:spcAft>
                <a:spcPts val="500"/>
              </a:spcAft>
              <a:buNone/>
            </a:pPr>
            <a:r>
              <a:rPr lang="fa-IR" sz="4400" b="1" i="0" u="none" strike="noStrike" dirty="0">
                <a:effectLst/>
                <a:latin typeface="Times New Roman" panose="02020603050405020304" pitchFamily="18" charset="0"/>
                <a:cs typeface="B Nazanin" panose="00000400000000000000" pitchFamily="2" charset="-78"/>
              </a:rPr>
              <a:t>مهندسی نرم افزار </a:t>
            </a:r>
            <a:r>
              <a:rPr lang="fa-IR" sz="4400" b="0" i="0" u="none" strike="noStrike" dirty="0">
                <a:effectLst/>
                <a:latin typeface="Times New Roman" panose="02020603050405020304" pitchFamily="18" charset="0"/>
                <a:cs typeface="B Nazanin" panose="00000400000000000000" pitchFamily="2" charset="-78"/>
              </a:rPr>
              <a:t>شامل فرآیند میشود که </a:t>
            </a:r>
          </a:p>
          <a:p>
            <a:pPr marL="0" indent="0" algn="r" rtl="1">
              <a:lnSpc>
                <a:spcPct val="100000"/>
              </a:lnSpc>
              <a:spcBef>
                <a:spcPts val="0"/>
              </a:spcBef>
              <a:spcAft>
                <a:spcPts val="500"/>
              </a:spcAft>
              <a:buNone/>
            </a:pPr>
            <a:r>
              <a:rPr lang="fa-IR" sz="4400" b="0" i="0" u="none" strike="noStrike" dirty="0">
                <a:effectLst/>
                <a:latin typeface="Times New Roman" panose="02020603050405020304" pitchFamily="18" charset="0"/>
                <a:cs typeface="B Nazanin" panose="00000400000000000000" pitchFamily="2" charset="-78"/>
              </a:rPr>
              <a:t>مجموعه ای از روشها (اعمال) و آرایه ای از ابزارها است که به متخصصان اجازه میدهد نرم افزار </a:t>
            </a:r>
            <a:r>
              <a:rPr lang="fa-IR" sz="4400" dirty="0">
                <a:latin typeface="Times New Roman" panose="02020603050405020304" pitchFamily="18" charset="0"/>
                <a:cs typeface="B Nazanin" panose="00000400000000000000" pitchFamily="2" charset="-78"/>
              </a:rPr>
              <a:t>کامپیوتری با کیفیت بالا بسازند.</a:t>
            </a:r>
            <a:endParaRPr lang="en-US" sz="4400" dirty="0">
              <a:latin typeface="Times New Roman" panose="02020603050405020304" pitchFamily="18" charset="0"/>
              <a:cs typeface="B Nazanin" panose="00000400000000000000" pitchFamily="2" charset="-78"/>
            </a:endParaRPr>
          </a:p>
          <a:p>
            <a:pPr marL="0" indent="0" algn="r" rtl="1">
              <a:lnSpc>
                <a:spcPct val="100000"/>
              </a:lnSpc>
              <a:spcBef>
                <a:spcPts val="0"/>
              </a:spcBef>
              <a:spcAft>
                <a:spcPts val="500"/>
              </a:spcAft>
              <a:buNone/>
            </a:pPr>
            <a:endParaRPr lang="fa-IR" sz="4400" dirty="0">
              <a:latin typeface="Times New Roman" panose="02020603050405020304" pitchFamily="18" charset="0"/>
              <a:cs typeface="B Nazanin" panose="00000400000000000000" pitchFamily="2" charset="-78"/>
            </a:endParaRPr>
          </a:p>
          <a:p>
            <a:pPr marL="0" indent="0" algn="r" rtl="1">
              <a:lnSpc>
                <a:spcPct val="100000"/>
              </a:lnSpc>
              <a:spcBef>
                <a:spcPts val="0"/>
              </a:spcBef>
              <a:spcAft>
                <a:spcPts val="500"/>
              </a:spcAft>
              <a:buNone/>
            </a:pPr>
            <a:r>
              <a:rPr lang="fa-IR" sz="4400" dirty="0">
                <a:latin typeface="Times New Roman" panose="02020603050405020304" pitchFamily="18" charset="0"/>
                <a:cs typeface="B Nazanin" panose="00000400000000000000" pitchFamily="2" charset="-78"/>
              </a:rPr>
              <a:t>مهندسی نرم افزار</a:t>
            </a:r>
            <a:r>
              <a:rPr lang="fa-IR" sz="4400" b="1" dirty="0">
                <a:latin typeface="Times New Roman" panose="02020603050405020304" pitchFamily="18" charset="0"/>
                <a:cs typeface="B Nazanin" panose="00000400000000000000" pitchFamily="2" charset="-78"/>
              </a:rPr>
              <a:t> </a:t>
            </a:r>
            <a:r>
              <a:rPr lang="fa-IR" sz="4400" b="1" i="0" u="none" strike="noStrike" dirty="0">
                <a:effectLst/>
                <a:latin typeface="Times New Roman" panose="02020603050405020304" pitchFamily="18" charset="0"/>
                <a:cs typeface="B Nazanin" panose="00000400000000000000" pitchFamily="2" charset="-78"/>
              </a:rPr>
              <a:t>چرا مهم است؟ </a:t>
            </a:r>
            <a:endParaRPr lang="en-US" sz="4400" b="1" i="0" u="none" strike="noStrike" dirty="0">
              <a:effectLst/>
              <a:latin typeface="Times New Roman" panose="02020603050405020304" pitchFamily="18" charset="0"/>
              <a:cs typeface="B Nazanin" panose="00000400000000000000" pitchFamily="2" charset="-78"/>
            </a:endParaRPr>
          </a:p>
          <a:p>
            <a:pPr algn="r" rtl="1">
              <a:lnSpc>
                <a:spcPct val="100000"/>
              </a:lnSpc>
              <a:spcBef>
                <a:spcPts val="0"/>
              </a:spcBef>
              <a:spcAft>
                <a:spcPts val="500"/>
              </a:spcAft>
            </a:pPr>
            <a:r>
              <a:rPr lang="fa-IR" sz="4400" dirty="0">
                <a:latin typeface="Times New Roman" panose="02020603050405020304" pitchFamily="18" charset="0"/>
                <a:cs typeface="B Nazanin" panose="00000400000000000000" pitchFamily="2" charset="-78"/>
              </a:rPr>
              <a:t>زیرا ما را قادر به ساخت سیستمهای پیچیده به یک روش زمان بندی شده و </a:t>
            </a:r>
            <a:r>
              <a:rPr lang="fa-IR" sz="4400" b="1" dirty="0">
                <a:latin typeface="Times New Roman" panose="02020603050405020304" pitchFamily="18" charset="0"/>
                <a:cs typeface="B Nazanin" panose="00000400000000000000" pitchFamily="2" charset="-78"/>
              </a:rPr>
              <a:t>با کیفیت </a:t>
            </a:r>
            <a:r>
              <a:rPr lang="fa-IR" sz="4400" dirty="0">
                <a:latin typeface="Times New Roman" panose="02020603050405020304" pitchFamily="18" charset="0"/>
                <a:cs typeface="B Nazanin" panose="00000400000000000000" pitchFamily="2" charset="-78"/>
              </a:rPr>
              <a:t>بالا میکند</a:t>
            </a:r>
            <a:endParaRPr lang="en-US" sz="4400" dirty="0">
              <a:latin typeface="Times New Roman" panose="02020603050405020304" pitchFamily="18" charset="0"/>
              <a:cs typeface="B Nazanin" panose="00000400000000000000" pitchFamily="2" charset="-78"/>
            </a:endParaRPr>
          </a:p>
          <a:p>
            <a:pPr algn="r" rtl="1">
              <a:lnSpc>
                <a:spcPct val="100000"/>
              </a:lnSpc>
              <a:spcBef>
                <a:spcPts val="0"/>
              </a:spcBef>
              <a:spcAft>
                <a:spcPts val="500"/>
              </a:spcAft>
            </a:pPr>
            <a:r>
              <a:rPr lang="fa-IR" sz="4400" dirty="0">
                <a:latin typeface="Times New Roman" panose="02020603050405020304" pitchFamily="18" charset="0"/>
                <a:cs typeface="B Nazanin" panose="00000400000000000000" pitchFamily="2" charset="-78"/>
              </a:rPr>
              <a:t> </a:t>
            </a:r>
            <a:r>
              <a:rPr lang="fa-IR" sz="4400" b="1" dirty="0">
                <a:latin typeface="Times New Roman" panose="02020603050405020304" pitchFamily="18" charset="0"/>
                <a:cs typeface="B Nazanin" panose="00000400000000000000" pitchFamily="2" charset="-78"/>
              </a:rPr>
              <a:t>نظم</a:t>
            </a:r>
            <a:r>
              <a:rPr lang="fa-IR" sz="4400" dirty="0">
                <a:latin typeface="Times New Roman" panose="02020603050405020304" pitchFamily="18" charset="0"/>
                <a:cs typeface="B Nazanin" panose="00000400000000000000" pitchFamily="2" charset="-78"/>
              </a:rPr>
              <a:t> را به کاری اعمال میکند که میتواند کاملاً آشفته باشد </a:t>
            </a:r>
          </a:p>
          <a:p>
            <a:pPr algn="r" rtl="1">
              <a:lnSpc>
                <a:spcPct val="100000"/>
              </a:lnSpc>
              <a:spcBef>
                <a:spcPts val="0"/>
              </a:spcBef>
              <a:spcAft>
                <a:spcPts val="500"/>
              </a:spcAft>
            </a:pPr>
            <a:r>
              <a:rPr lang="fa-IR" sz="4400" dirty="0">
                <a:latin typeface="Times New Roman" panose="02020603050405020304" pitchFamily="18" charset="0"/>
                <a:cs typeface="B Nazanin" panose="00000400000000000000" pitchFamily="2" charset="-78"/>
              </a:rPr>
              <a:t>به افرادی که نرم افزار کامپیوتری را میسازند اجازه میدهد تا رویکرد خود را طوری تطبیق دهند که با </a:t>
            </a:r>
            <a:r>
              <a:rPr lang="fa-IR" sz="4400" b="1" dirty="0">
                <a:latin typeface="Times New Roman" panose="02020603050405020304" pitchFamily="18" charset="0"/>
                <a:cs typeface="B Nazanin" panose="00000400000000000000" pitchFamily="2" charset="-78"/>
              </a:rPr>
              <a:t>نیاز</a:t>
            </a:r>
            <a:r>
              <a:rPr lang="fa-IR" sz="4400" dirty="0">
                <a:latin typeface="Times New Roman" panose="02020603050405020304" pitchFamily="18" charset="0"/>
                <a:cs typeface="B Nazanin" panose="00000400000000000000" pitchFamily="2" charset="-78"/>
              </a:rPr>
              <a:t>های آنها بهترین سازگاری را دارد. </a:t>
            </a:r>
            <a:br>
              <a:rPr lang="fa-IR" dirty="0">
                <a:latin typeface="Times New Roman" panose="02020603050405020304" pitchFamily="18" charset="0"/>
                <a:cs typeface="B Nazanin" panose="00000400000000000000" pitchFamily="2" charset="-78"/>
              </a:rPr>
            </a:br>
            <a:endParaRPr lang="en-US" dirty="0">
              <a:latin typeface="Times New Roman" panose="02020603050405020304" pitchFamily="18" charset="0"/>
              <a:cs typeface="B Nazanin" panose="00000400000000000000" pitchFamily="2" charset="-78"/>
            </a:endParaRPr>
          </a:p>
        </p:txBody>
      </p:sp>
      <p:sp>
        <p:nvSpPr>
          <p:cNvPr id="6" name="Slide Number Placeholder 5">
            <a:extLst>
              <a:ext uri="{FF2B5EF4-FFF2-40B4-BE49-F238E27FC236}">
                <a16:creationId xmlns:a16="http://schemas.microsoft.com/office/drawing/2014/main" id="{E5BB4ABD-F0D4-4FD2-90F9-6AAF3DE5EE27}"/>
              </a:ext>
            </a:extLst>
          </p:cNvPr>
          <p:cNvSpPr>
            <a:spLocks noGrp="1"/>
          </p:cNvSpPr>
          <p:nvPr>
            <p:ph type="sldNum" sz="quarter" idx="12"/>
          </p:nvPr>
        </p:nvSpPr>
        <p:spPr/>
        <p:txBody>
          <a:bodyPr/>
          <a:lstStyle/>
          <a:p>
            <a:fld id="{0BD2414D-2E17-4FB4-9E5A-621CC69CA5AB}" type="slidenum">
              <a:rPr lang="en-US" smtClean="0"/>
              <a:t>3</a:t>
            </a:fld>
            <a:endParaRPr lang="en-US"/>
          </a:p>
        </p:txBody>
      </p:sp>
    </p:spTree>
    <p:extLst>
      <p:ext uri="{BB962C8B-B14F-4D97-AF65-F5344CB8AC3E}">
        <p14:creationId xmlns:p14="http://schemas.microsoft.com/office/powerpoint/2010/main" val="113756142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EB06B87-9D36-4832-9DAE-B9CD91134F6D}"/>
              </a:ext>
            </a:extLst>
          </p:cNvPr>
          <p:cNvSpPr>
            <a:spLocks noGrp="1"/>
          </p:cNvSpPr>
          <p:nvPr>
            <p:ph idx="1"/>
          </p:nvPr>
        </p:nvSpPr>
        <p:spPr>
          <a:xfrm>
            <a:off x="405847" y="1137100"/>
            <a:ext cx="10929731" cy="6509404"/>
          </a:xfrm>
        </p:spPr>
        <p:txBody>
          <a:bodyPr>
            <a:normAutofit/>
          </a:bodyPr>
          <a:lstStyle/>
          <a:p>
            <a:pPr marL="514350" indent="-514350" algn="r" rtl="1">
              <a:lnSpc>
                <a:spcPct val="110000"/>
              </a:lnSpc>
              <a:buFont typeface="+mj-lt"/>
              <a:buAutoNum type="arabicParenR" startAt="3"/>
            </a:pPr>
            <a:r>
              <a:rPr lang="fa-IR" sz="2400" b="1" dirty="0">
                <a:latin typeface="Times New Roman" panose="02020603050405020304" pitchFamily="18" charset="0"/>
                <a:cs typeface="B Nazanin" panose="00000400000000000000" pitchFamily="2" charset="-78"/>
              </a:rPr>
              <a:t>مدل سازی </a:t>
            </a:r>
            <a:r>
              <a:rPr lang="en-US" sz="2000" dirty="0">
                <a:latin typeface="Times New Roman" panose="02020603050405020304" pitchFamily="18" charset="0"/>
                <a:cs typeface="B Nazanin" panose="00000400000000000000" pitchFamily="2" charset="-78"/>
              </a:rPr>
              <a:t>Modeling</a:t>
            </a:r>
            <a:endParaRPr lang="fa-IR" sz="2000" dirty="0">
              <a:latin typeface="Times New Roman" panose="02020603050405020304" pitchFamily="18" charset="0"/>
              <a:cs typeface="B Nazanin" panose="00000400000000000000" pitchFamily="2" charset="-78"/>
            </a:endParaRPr>
          </a:p>
          <a:p>
            <a:pPr lvl="1" algn="r" rtl="1">
              <a:lnSpc>
                <a:spcPct val="110000"/>
              </a:lnSpc>
            </a:pPr>
            <a:r>
              <a:rPr lang="fa-IR" dirty="0">
                <a:latin typeface="Times New Roman" panose="02020603050405020304" pitchFamily="18" charset="0"/>
                <a:cs typeface="B Nazanin" panose="00000400000000000000" pitchFamily="2" charset="-78"/>
              </a:rPr>
              <a:t>برای درک بهتر مسأله و چگونگی حل آن</a:t>
            </a:r>
          </a:p>
          <a:p>
            <a:pPr lvl="1" algn="r" rtl="1">
              <a:lnSpc>
                <a:spcPct val="110000"/>
              </a:lnSpc>
            </a:pPr>
            <a:r>
              <a:rPr lang="fa-IR" dirty="0">
                <a:latin typeface="Times New Roman" panose="02020603050405020304" pitchFamily="18" charset="0"/>
                <a:cs typeface="B Nazanin" panose="00000400000000000000" pitchFamily="2" charset="-78"/>
              </a:rPr>
              <a:t>مهندس نرم افزار، جهت درک بهتر نیازمندیها و طراحی ای که به این نیازمندیها برسد، مدل </a:t>
            </a:r>
            <a:r>
              <a:rPr lang="fa-IR" dirty="0" err="1">
                <a:latin typeface="Times New Roman" panose="02020603050405020304" pitchFamily="18" charset="0"/>
                <a:cs typeface="B Nazanin" panose="00000400000000000000" pitchFamily="2" charset="-78"/>
              </a:rPr>
              <a:t>هایی</a:t>
            </a:r>
            <a:r>
              <a:rPr lang="fa-IR" dirty="0">
                <a:latin typeface="Times New Roman" panose="02020603050405020304" pitchFamily="18" charset="0"/>
                <a:cs typeface="B Nazanin" panose="00000400000000000000" pitchFamily="2" charset="-78"/>
              </a:rPr>
              <a:t> ایجاد میکند</a:t>
            </a:r>
          </a:p>
          <a:p>
            <a:pPr lvl="1" algn="r" rtl="1">
              <a:lnSpc>
                <a:spcPct val="110000"/>
              </a:lnSpc>
            </a:pPr>
            <a:endParaRPr lang="fa-IR" dirty="0">
              <a:latin typeface="Times New Roman" panose="02020603050405020304" pitchFamily="18" charset="0"/>
              <a:cs typeface="B Nazanin" panose="00000400000000000000" pitchFamily="2" charset="-78"/>
            </a:endParaRPr>
          </a:p>
          <a:p>
            <a:pPr marL="457200" indent="-457200" algn="r" rtl="1">
              <a:buFont typeface="+mj-lt"/>
              <a:buAutoNum type="arabicParenR" startAt="3"/>
            </a:pPr>
            <a:r>
              <a:rPr lang="fa-IR" sz="2400" b="1" dirty="0">
                <a:latin typeface="Times New Roman" panose="02020603050405020304" pitchFamily="18" charset="0"/>
                <a:cs typeface="B Nazanin" panose="00000400000000000000" pitchFamily="2" charset="-78"/>
              </a:rPr>
              <a:t>ساخت</a:t>
            </a:r>
            <a:r>
              <a:rPr lang="fa-IR" sz="3200" dirty="0">
                <a:latin typeface="Times New Roman" panose="02020603050405020304" pitchFamily="18" charset="0"/>
                <a:cs typeface="B Nazanin" panose="00000400000000000000" pitchFamily="2" charset="-78"/>
              </a:rPr>
              <a:t> </a:t>
            </a:r>
            <a:r>
              <a:rPr lang="en-US" sz="2000" dirty="0">
                <a:latin typeface="Times New Roman" panose="02020603050405020304" pitchFamily="18" charset="0"/>
                <a:cs typeface="B Nazanin" panose="00000400000000000000" pitchFamily="2" charset="-78"/>
              </a:rPr>
              <a:t>Construction</a:t>
            </a:r>
            <a:r>
              <a:rPr lang="en-US" sz="3200" dirty="0">
                <a:latin typeface="Times New Roman" panose="02020603050405020304" pitchFamily="18" charset="0"/>
                <a:cs typeface="B Nazanin" panose="00000400000000000000" pitchFamily="2" charset="-78"/>
              </a:rPr>
              <a:t> </a:t>
            </a:r>
            <a:endParaRPr lang="fa-IR" sz="3200" dirty="0">
              <a:latin typeface="Times New Roman" panose="02020603050405020304" pitchFamily="18" charset="0"/>
              <a:cs typeface="B Nazanin" panose="00000400000000000000" pitchFamily="2" charset="-78"/>
            </a:endParaRPr>
          </a:p>
          <a:p>
            <a:pPr lvl="2" algn="r" rtl="1"/>
            <a:r>
              <a:rPr lang="fa-IR" sz="2400" dirty="0">
                <a:latin typeface="Times New Roman" panose="02020603050405020304" pitchFamily="18" charset="0"/>
                <a:cs typeface="B Nazanin" panose="00000400000000000000" pitchFamily="2" charset="-78"/>
              </a:rPr>
              <a:t>شامل: تولید کدها (چه دستی و چه خودکار) و آزمون لازم برای آشکار سازی خطاهای موجود در کدها</a:t>
            </a:r>
          </a:p>
          <a:p>
            <a:pPr lvl="2" algn="r" rtl="1"/>
            <a:endParaRPr lang="fa-IR" sz="2400" dirty="0">
              <a:latin typeface="Times New Roman" panose="02020603050405020304" pitchFamily="18" charset="0"/>
              <a:cs typeface="B Nazanin" panose="00000400000000000000" pitchFamily="2" charset="-78"/>
            </a:endParaRPr>
          </a:p>
          <a:p>
            <a:pPr marL="457200" indent="-457200" algn="r" rtl="1">
              <a:spcAft>
                <a:spcPts val="500"/>
              </a:spcAft>
              <a:buFont typeface="+mj-lt"/>
              <a:buAutoNum type="arabicParenR" startAt="3"/>
            </a:pPr>
            <a:r>
              <a:rPr lang="fa-IR" sz="2400" b="1" dirty="0">
                <a:latin typeface="Times New Roman" panose="02020603050405020304" pitchFamily="18" charset="0"/>
                <a:cs typeface="B Nazanin" panose="00000400000000000000" pitchFamily="2" charset="-78"/>
              </a:rPr>
              <a:t>استقرار</a:t>
            </a:r>
            <a:r>
              <a:rPr lang="fa-IR" sz="3200" dirty="0">
                <a:latin typeface="Times New Roman" panose="02020603050405020304" pitchFamily="18" charset="0"/>
                <a:cs typeface="B Nazanin" panose="00000400000000000000" pitchFamily="2" charset="-78"/>
              </a:rPr>
              <a:t> </a:t>
            </a:r>
            <a:r>
              <a:rPr lang="en-US" sz="2000" dirty="0">
                <a:latin typeface="Times New Roman" panose="02020603050405020304" pitchFamily="18" charset="0"/>
                <a:cs typeface="B Nazanin" panose="00000400000000000000" pitchFamily="2" charset="-78"/>
              </a:rPr>
              <a:t>Deployment</a:t>
            </a:r>
            <a:r>
              <a:rPr lang="en-US" sz="3200" dirty="0">
                <a:latin typeface="Times New Roman" panose="02020603050405020304" pitchFamily="18" charset="0"/>
                <a:cs typeface="B Nazanin" panose="00000400000000000000" pitchFamily="2" charset="-78"/>
              </a:rPr>
              <a:t> </a:t>
            </a:r>
            <a:endParaRPr lang="fa-IR" sz="3200" dirty="0">
              <a:latin typeface="Times New Roman" panose="02020603050405020304" pitchFamily="18" charset="0"/>
              <a:cs typeface="B Nazanin" panose="00000400000000000000" pitchFamily="2" charset="-78"/>
            </a:endParaRPr>
          </a:p>
          <a:p>
            <a:pPr lvl="2" algn="r" rtl="1">
              <a:spcAft>
                <a:spcPts val="500"/>
              </a:spcAft>
            </a:pPr>
            <a:r>
              <a:rPr lang="fa-IR" sz="2400" dirty="0">
                <a:latin typeface="Times New Roman" panose="02020603050405020304" pitchFamily="18" charset="0"/>
                <a:cs typeface="B Nazanin" panose="00000400000000000000" pitchFamily="2" charset="-78"/>
              </a:rPr>
              <a:t> نرم افزار (به عنوان یک موجودیت کامل یا در مرحله ای از تکامل) به مشتری تحویل داده می شود</a:t>
            </a:r>
          </a:p>
          <a:p>
            <a:pPr lvl="2" algn="r" rtl="1">
              <a:spcAft>
                <a:spcPts val="500"/>
              </a:spcAft>
            </a:pPr>
            <a:r>
              <a:rPr lang="fa-IR" sz="2400" dirty="0">
                <a:latin typeface="Times New Roman" panose="02020603050405020304" pitchFamily="18" charset="0"/>
                <a:cs typeface="B Nazanin" panose="00000400000000000000" pitchFamily="2" charset="-78"/>
              </a:rPr>
              <a:t>مشتری محصول تحویل شده را </a:t>
            </a:r>
            <a:r>
              <a:rPr lang="fa-IR" sz="2400" b="1" dirty="0">
                <a:latin typeface="Times New Roman" panose="02020603050405020304" pitchFamily="18" charset="0"/>
                <a:cs typeface="B Nazanin" panose="00000400000000000000" pitchFamily="2" charset="-78"/>
              </a:rPr>
              <a:t>ارزیابی</a:t>
            </a:r>
            <a:r>
              <a:rPr lang="fa-IR" sz="2400" dirty="0">
                <a:latin typeface="Times New Roman" panose="02020603050405020304" pitchFamily="18" charset="0"/>
                <a:cs typeface="B Nazanin" panose="00000400000000000000" pitchFamily="2" charset="-78"/>
              </a:rPr>
              <a:t> میکند و بر اساس این ارزیابی </a:t>
            </a:r>
            <a:r>
              <a:rPr lang="fa-IR" sz="2400" b="1" dirty="0" err="1">
                <a:latin typeface="Times New Roman" panose="02020603050405020304" pitchFamily="18" charset="0"/>
                <a:cs typeface="B Nazanin" panose="00000400000000000000" pitchFamily="2" charset="-78"/>
              </a:rPr>
              <a:t>بازخوردی</a:t>
            </a:r>
            <a:r>
              <a:rPr lang="fa-IR" sz="2400" dirty="0">
                <a:latin typeface="Times New Roman" panose="02020603050405020304" pitchFamily="18" charset="0"/>
                <a:cs typeface="B Nazanin" panose="00000400000000000000" pitchFamily="2" charset="-78"/>
              </a:rPr>
              <a:t> ارائه دهد.</a:t>
            </a:r>
          </a:p>
          <a:p>
            <a:pPr lvl="1" algn="r" rtl="1">
              <a:lnSpc>
                <a:spcPct val="110000"/>
              </a:lnSpc>
            </a:pPr>
            <a:endParaRPr lang="en-US" dirty="0">
              <a:latin typeface="Times New Roman" panose="02020603050405020304" pitchFamily="18" charset="0"/>
              <a:cs typeface="B Nazanin" panose="00000400000000000000" pitchFamily="2" charset="-78"/>
            </a:endParaRPr>
          </a:p>
        </p:txBody>
      </p:sp>
      <p:sp>
        <p:nvSpPr>
          <p:cNvPr id="4" name="Slide Number Placeholder 3">
            <a:extLst>
              <a:ext uri="{FF2B5EF4-FFF2-40B4-BE49-F238E27FC236}">
                <a16:creationId xmlns:a16="http://schemas.microsoft.com/office/drawing/2014/main" id="{2E7CADFD-C7D0-403B-B7E5-63930EB324A5}"/>
              </a:ext>
            </a:extLst>
          </p:cNvPr>
          <p:cNvSpPr>
            <a:spLocks noGrp="1"/>
          </p:cNvSpPr>
          <p:nvPr>
            <p:ph type="sldNum" sz="quarter" idx="12"/>
          </p:nvPr>
        </p:nvSpPr>
        <p:spPr>
          <a:xfrm>
            <a:off x="8584096" y="6356350"/>
            <a:ext cx="2743200" cy="365125"/>
          </a:xfrm>
        </p:spPr>
        <p:txBody>
          <a:bodyPr/>
          <a:lstStyle/>
          <a:p>
            <a:fld id="{0BD2414D-2E17-4FB4-9E5A-621CC69CA5AB}" type="slidenum">
              <a:rPr lang="en-US" smtClean="0"/>
              <a:t>30</a:t>
            </a:fld>
            <a:endParaRPr lang="en-US" dirty="0"/>
          </a:p>
        </p:txBody>
      </p:sp>
      <p:sp>
        <p:nvSpPr>
          <p:cNvPr id="5" name="Title 1">
            <a:extLst>
              <a:ext uri="{FF2B5EF4-FFF2-40B4-BE49-F238E27FC236}">
                <a16:creationId xmlns:a16="http://schemas.microsoft.com/office/drawing/2014/main" id="{4D476E11-E744-43FC-8288-3E14F9A43D67}"/>
              </a:ext>
            </a:extLst>
          </p:cNvPr>
          <p:cNvSpPr>
            <a:spLocks noGrp="1"/>
          </p:cNvSpPr>
          <p:nvPr>
            <p:ph type="title"/>
          </p:nvPr>
        </p:nvSpPr>
        <p:spPr>
          <a:xfrm>
            <a:off x="612913" y="136525"/>
            <a:ext cx="10515600" cy="1325563"/>
          </a:xfrm>
        </p:spPr>
        <p:txBody>
          <a:bodyPr>
            <a:normAutofit fontScale="90000"/>
          </a:bodyPr>
          <a:lstStyle/>
          <a:p>
            <a:pPr algn="r" rtl="1"/>
            <a:r>
              <a:rPr lang="fa-IR" sz="3600" dirty="0">
                <a:solidFill>
                  <a:schemeClr val="bg1">
                    <a:lumMod val="50000"/>
                  </a:schemeClr>
                </a:solidFill>
                <a:cs typeface="B Nazanin" panose="00000400000000000000" pitchFamily="2" charset="-78"/>
              </a:rPr>
              <a:t>1-3	فرآیند نرم افزار</a:t>
            </a:r>
            <a:r>
              <a:rPr kumimoji="0" lang="fa-IR" sz="3600" i="0" u="none" strike="noStrike" kern="1200" cap="none" spc="0" normalizeH="0" baseline="0" noProof="0" dirty="0">
                <a:ln>
                  <a:noFill/>
                </a:ln>
                <a:solidFill>
                  <a:schemeClr val="bg1">
                    <a:lumMod val="50000"/>
                  </a:schemeClr>
                </a:solidFill>
                <a:effectLst/>
                <a:uLnTx/>
                <a:uFillTx/>
                <a:latin typeface="Calibri Light" panose="020F0302020204030204"/>
                <a:ea typeface="+mj-ea"/>
                <a:cs typeface="B Nazanin" panose="00000400000000000000" pitchFamily="2" charset="-78"/>
              </a:rPr>
              <a:t> </a:t>
            </a:r>
            <a:r>
              <a:rPr lang="fa-IR" sz="3600" dirty="0">
                <a:solidFill>
                  <a:schemeClr val="bg1">
                    <a:lumMod val="50000"/>
                  </a:schemeClr>
                </a:solidFill>
                <a:cs typeface="B Nazanin" panose="00000400000000000000" pitchFamily="2" charset="-78"/>
              </a:rPr>
              <a:t>(ادامه)</a:t>
            </a:r>
            <a:r>
              <a:rPr kumimoji="0" lang="fa-IR" sz="3600" i="0" u="none" strike="noStrike" kern="1200" cap="none" spc="0" normalizeH="0" baseline="0" noProof="0" dirty="0">
                <a:ln>
                  <a:noFill/>
                </a:ln>
                <a:solidFill>
                  <a:schemeClr val="bg1">
                    <a:lumMod val="50000"/>
                  </a:schemeClr>
                </a:solidFill>
                <a:effectLst/>
                <a:uLnTx/>
                <a:uFillTx/>
                <a:latin typeface="Calibri Light" panose="020F0302020204030204"/>
                <a:ea typeface="+mj-ea"/>
                <a:cs typeface="B Nazanin" panose="00000400000000000000" pitchFamily="2" charset="-78"/>
              </a:rPr>
              <a:t>                                     </a:t>
            </a:r>
            <a:r>
              <a:rPr kumimoji="0" lang="fa-IR" sz="2000" i="0" u="none" strike="noStrike" kern="1200" cap="none" spc="0" normalizeH="0" baseline="0" noProof="0" dirty="0">
                <a:ln>
                  <a:noFill/>
                </a:ln>
                <a:solidFill>
                  <a:schemeClr val="bg1">
                    <a:lumMod val="50000"/>
                  </a:schemeClr>
                </a:solidFill>
                <a:effectLst/>
                <a:uLnTx/>
                <a:uFillTx/>
                <a:latin typeface="Calibri Light" panose="020F0302020204030204"/>
                <a:ea typeface="+mj-ea"/>
                <a:cs typeface="B Nazanin" panose="00000400000000000000" pitchFamily="2" charset="-78"/>
              </a:rPr>
              <a:t>فصل اول- نرم افزار و مهندسی نرم افزار</a:t>
            </a:r>
            <a:br>
              <a:rPr lang="fa-IR" sz="3600" dirty="0">
                <a:cs typeface="B Nazanin" panose="00000400000000000000" pitchFamily="2" charset="-78"/>
              </a:rPr>
            </a:br>
            <a:endParaRPr lang="en-US" sz="3600" dirty="0"/>
          </a:p>
        </p:txBody>
      </p:sp>
    </p:spTree>
    <p:extLst>
      <p:ext uri="{BB962C8B-B14F-4D97-AF65-F5344CB8AC3E}">
        <p14:creationId xmlns:p14="http://schemas.microsoft.com/office/powerpoint/2010/main" val="186554620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8E0CDEA-05E0-46D4-84F9-89E004D2651D}"/>
              </a:ext>
            </a:extLst>
          </p:cNvPr>
          <p:cNvSpPr>
            <a:spLocks noGrp="1"/>
          </p:cNvSpPr>
          <p:nvPr>
            <p:ph idx="1"/>
          </p:nvPr>
        </p:nvSpPr>
        <p:spPr>
          <a:xfrm>
            <a:off x="397565" y="907083"/>
            <a:ext cx="10956235" cy="5814391"/>
          </a:xfrm>
        </p:spPr>
        <p:txBody>
          <a:bodyPr>
            <a:noAutofit/>
          </a:bodyPr>
          <a:lstStyle/>
          <a:p>
            <a:pPr algn="r" rtl="1">
              <a:lnSpc>
                <a:spcPct val="110000"/>
              </a:lnSpc>
              <a:spcAft>
                <a:spcPts val="500"/>
              </a:spcAft>
              <a:buFont typeface="Wingdings" panose="05000000000000000000" pitchFamily="2" charset="2"/>
              <a:buChar char="ü"/>
            </a:pPr>
            <a:r>
              <a:rPr lang="fa-IR" sz="2400" b="1" dirty="0">
                <a:latin typeface="Times New Roman" panose="02020603050405020304" pitchFamily="18" charset="0"/>
                <a:cs typeface="B Nazanin" panose="00000400000000000000" pitchFamily="2" charset="-78"/>
              </a:rPr>
              <a:t>فعالیتهای چتری </a:t>
            </a:r>
            <a:r>
              <a:rPr lang="en-US" sz="2000" dirty="0">
                <a:latin typeface="Times New Roman" panose="02020603050405020304" pitchFamily="18" charset="0"/>
                <a:cs typeface="B Nazanin" panose="00000400000000000000" pitchFamily="2" charset="-78"/>
              </a:rPr>
              <a:t>Umbrella Activities </a:t>
            </a:r>
            <a:endParaRPr lang="fa-IR" sz="2000" dirty="0">
              <a:latin typeface="Times New Roman" panose="02020603050405020304" pitchFamily="18" charset="0"/>
              <a:cs typeface="B Nazanin" panose="00000400000000000000" pitchFamily="2" charset="-78"/>
            </a:endParaRPr>
          </a:p>
          <a:p>
            <a:pPr lvl="1" algn="r" rtl="1">
              <a:lnSpc>
                <a:spcPct val="110000"/>
              </a:lnSpc>
              <a:spcAft>
                <a:spcPts val="500"/>
              </a:spcAft>
            </a:pPr>
            <a:r>
              <a:rPr lang="fa-IR" dirty="0">
                <a:latin typeface="Times New Roman" panose="02020603050405020304" pitchFamily="18" charset="0"/>
                <a:cs typeface="B Nazanin" panose="00000400000000000000" pitchFamily="2" charset="-78"/>
              </a:rPr>
              <a:t>فعالیت های چتری در سرتاسر یک پروژه ی نرم افزاری به کار برده میشوند </a:t>
            </a:r>
          </a:p>
          <a:p>
            <a:pPr lvl="1" algn="r" rtl="1">
              <a:lnSpc>
                <a:spcPct val="110000"/>
              </a:lnSpc>
              <a:spcAft>
                <a:spcPts val="500"/>
              </a:spcAft>
            </a:pPr>
            <a:r>
              <a:rPr lang="fa-IR" dirty="0">
                <a:latin typeface="Times New Roman" panose="02020603050405020304" pitchFamily="18" charset="0"/>
                <a:cs typeface="B Nazanin" panose="00000400000000000000" pitchFamily="2" charset="-78"/>
              </a:rPr>
              <a:t> به تیم نرم افزاری کمک میکنند تا پیشرفت، کیفیت تغییر و ریسک را کنترل کند</a:t>
            </a:r>
          </a:p>
          <a:p>
            <a:pPr lvl="1" algn="r" rtl="1">
              <a:lnSpc>
                <a:spcPct val="110000"/>
              </a:lnSpc>
              <a:spcAft>
                <a:spcPts val="500"/>
              </a:spcAft>
            </a:pPr>
            <a:endParaRPr lang="en-US" sz="2200" dirty="0">
              <a:latin typeface="Times New Roman" panose="02020603050405020304" pitchFamily="18" charset="0"/>
              <a:cs typeface="B Nazanin" panose="00000400000000000000" pitchFamily="2" charset="-78"/>
            </a:endParaRPr>
          </a:p>
          <a:p>
            <a:pPr algn="r" rtl="1">
              <a:lnSpc>
                <a:spcPct val="110000"/>
              </a:lnSpc>
              <a:spcAft>
                <a:spcPts val="500"/>
              </a:spcAft>
              <a:buFont typeface="Wingdings" panose="05000000000000000000" pitchFamily="2" charset="2"/>
              <a:buChar char="ü"/>
            </a:pPr>
            <a:r>
              <a:rPr lang="fa-IR" sz="2400" dirty="0">
                <a:latin typeface="Times New Roman" panose="02020603050405020304" pitchFamily="18" charset="0"/>
                <a:cs typeface="B Nazanin" panose="00000400000000000000" pitchFamily="2" charset="-78"/>
              </a:rPr>
              <a:t> </a:t>
            </a:r>
            <a:r>
              <a:rPr lang="fa-IR" sz="2400" b="1" dirty="0">
                <a:latin typeface="Times New Roman" panose="02020603050405020304" pitchFamily="18" charset="0"/>
                <a:cs typeface="B Nazanin" panose="00000400000000000000" pitchFamily="2" charset="-78"/>
              </a:rPr>
              <a:t>هشت فعالیت چتری </a:t>
            </a:r>
            <a:r>
              <a:rPr lang="fa-IR" sz="2400" dirty="0">
                <a:latin typeface="Times New Roman" panose="02020603050405020304" pitchFamily="18" charset="0"/>
                <a:cs typeface="B Nazanin" panose="00000400000000000000" pitchFamily="2" charset="-78"/>
              </a:rPr>
              <a:t>متداول</a:t>
            </a:r>
            <a:r>
              <a:rPr lang="fa-IR" dirty="0">
                <a:latin typeface="Times New Roman" panose="02020603050405020304" pitchFamily="18" charset="0"/>
                <a:cs typeface="B Nazanin" panose="00000400000000000000" pitchFamily="2" charset="-78"/>
              </a:rPr>
              <a:t>:</a:t>
            </a:r>
          </a:p>
          <a:p>
            <a:pPr marL="800100" lvl="1" indent="-342900" algn="r" rtl="1">
              <a:lnSpc>
                <a:spcPct val="110000"/>
              </a:lnSpc>
              <a:spcAft>
                <a:spcPts val="500"/>
              </a:spcAft>
              <a:buFont typeface="+mj-lt"/>
              <a:buAutoNum type="arabicParenR"/>
            </a:pPr>
            <a:r>
              <a:rPr lang="fa-IR" dirty="0">
                <a:latin typeface="Times New Roman" panose="02020603050405020304" pitchFamily="18" charset="0"/>
                <a:cs typeface="B Nazanin" panose="00000400000000000000" pitchFamily="2" charset="-78"/>
              </a:rPr>
              <a:t>کنترل و پیگیری پروژه های نرم افزاری: </a:t>
            </a:r>
            <a:endParaRPr lang="en-US" dirty="0">
              <a:latin typeface="Times New Roman" panose="02020603050405020304" pitchFamily="18" charset="0"/>
              <a:cs typeface="B Nazanin" panose="00000400000000000000" pitchFamily="2" charset="-78"/>
            </a:endParaRPr>
          </a:p>
          <a:p>
            <a:pPr lvl="3" algn="r" rtl="1">
              <a:lnSpc>
                <a:spcPct val="110000"/>
              </a:lnSpc>
              <a:spcAft>
                <a:spcPts val="500"/>
              </a:spcAft>
            </a:pPr>
            <a:r>
              <a:rPr lang="fa-IR" sz="2400" dirty="0">
                <a:latin typeface="Times New Roman" panose="02020603050405020304" pitchFamily="18" charset="0"/>
                <a:cs typeface="B Nazanin" panose="00000400000000000000" pitchFamily="2" charset="-78"/>
              </a:rPr>
              <a:t> به تیم نرم افزاری امکان میدهد تا </a:t>
            </a:r>
            <a:r>
              <a:rPr lang="fa-IR" sz="2400" b="1" dirty="0">
                <a:latin typeface="Times New Roman" panose="02020603050405020304" pitchFamily="18" charset="0"/>
                <a:cs typeface="B Nazanin" panose="00000400000000000000" pitchFamily="2" charset="-78"/>
              </a:rPr>
              <a:t>پیشرفت</a:t>
            </a:r>
            <a:r>
              <a:rPr lang="fa-IR" sz="2400" dirty="0">
                <a:latin typeface="Times New Roman" panose="02020603050405020304" pitchFamily="18" charset="0"/>
                <a:cs typeface="B Nazanin" panose="00000400000000000000" pitchFamily="2" charset="-78"/>
              </a:rPr>
              <a:t> را در مقایسه با برنامه ریزی پروژه </a:t>
            </a:r>
            <a:r>
              <a:rPr lang="fa-IR" sz="2400" b="1" dirty="0">
                <a:latin typeface="Times New Roman" panose="02020603050405020304" pitchFamily="18" charset="0"/>
                <a:cs typeface="B Nazanin" panose="00000400000000000000" pitchFamily="2" charset="-78"/>
              </a:rPr>
              <a:t>بسنجد</a:t>
            </a:r>
          </a:p>
          <a:p>
            <a:pPr marL="1371600" lvl="3" indent="0" algn="r" rtl="1">
              <a:lnSpc>
                <a:spcPct val="110000"/>
              </a:lnSpc>
              <a:spcAft>
                <a:spcPts val="500"/>
              </a:spcAft>
              <a:buNone/>
            </a:pPr>
            <a:r>
              <a:rPr lang="fa-IR" sz="2400" dirty="0">
                <a:latin typeface="Times New Roman" panose="02020603050405020304" pitchFamily="18" charset="0"/>
                <a:cs typeface="B Nazanin" panose="00000400000000000000" pitchFamily="2" charset="-78"/>
              </a:rPr>
              <a:t> و هرگونه اقدام لازم را برای </a:t>
            </a:r>
            <a:r>
              <a:rPr lang="fa-IR" sz="2400" b="1" dirty="0">
                <a:latin typeface="Times New Roman" panose="02020603050405020304" pitchFamily="18" charset="0"/>
                <a:cs typeface="B Nazanin" panose="00000400000000000000" pitchFamily="2" charset="-78"/>
              </a:rPr>
              <a:t>حفظ زمان بندی </a:t>
            </a:r>
            <a:r>
              <a:rPr lang="fa-IR" sz="2400" dirty="0">
                <a:latin typeface="Times New Roman" panose="02020603050405020304" pitchFamily="18" charset="0"/>
                <a:cs typeface="B Nazanin" panose="00000400000000000000" pitchFamily="2" charset="-78"/>
              </a:rPr>
              <a:t>به عمل آورد.</a:t>
            </a:r>
          </a:p>
          <a:p>
            <a:pPr marL="914400" lvl="1" indent="-457200" algn="r" rtl="1">
              <a:lnSpc>
                <a:spcPct val="110000"/>
              </a:lnSpc>
              <a:spcAft>
                <a:spcPts val="500"/>
              </a:spcAft>
              <a:buFont typeface="+mj-lt"/>
              <a:buAutoNum type="arabicParenR" startAt="2"/>
            </a:pPr>
            <a:r>
              <a:rPr lang="fa-IR" dirty="0">
                <a:latin typeface="Times New Roman" panose="02020603050405020304" pitchFamily="18" charset="0"/>
                <a:cs typeface="B Nazanin" panose="00000400000000000000" pitchFamily="2" charset="-78"/>
              </a:rPr>
              <a:t>مدیریت ریسک:  </a:t>
            </a:r>
            <a:r>
              <a:rPr lang="fa-IR" b="1" dirty="0">
                <a:latin typeface="Times New Roman" panose="02020603050405020304" pitchFamily="18" charset="0"/>
                <a:cs typeface="B Nazanin" panose="00000400000000000000" pitchFamily="2" charset="-78"/>
              </a:rPr>
              <a:t>ارزیابی ریسک </a:t>
            </a:r>
            <a:r>
              <a:rPr lang="fa-IR" dirty="0" err="1">
                <a:latin typeface="Times New Roman" panose="02020603050405020304" pitchFamily="18" charset="0"/>
                <a:cs typeface="B Nazanin" panose="00000400000000000000" pitchFamily="2" charset="-78"/>
              </a:rPr>
              <a:t>هایی</a:t>
            </a:r>
            <a:r>
              <a:rPr lang="fa-IR" dirty="0">
                <a:latin typeface="Times New Roman" panose="02020603050405020304" pitchFamily="18" charset="0"/>
                <a:cs typeface="B Nazanin" panose="00000400000000000000" pitchFamily="2" charset="-78"/>
              </a:rPr>
              <a:t> که ممکن است بر نتیجه ی پروژه یا کیفیت محصول تأثیر بگذارند.</a:t>
            </a:r>
          </a:p>
          <a:p>
            <a:pPr marL="914400" lvl="1" indent="-457200" algn="r" rtl="1">
              <a:lnSpc>
                <a:spcPct val="110000"/>
              </a:lnSpc>
              <a:spcAft>
                <a:spcPts val="500"/>
              </a:spcAft>
              <a:buFont typeface="+mj-lt"/>
              <a:buAutoNum type="arabicParenR" startAt="2"/>
            </a:pPr>
            <a:r>
              <a:rPr lang="fa-IR" sz="2400" dirty="0">
                <a:latin typeface="Times New Roman" panose="02020603050405020304" pitchFamily="18" charset="0"/>
                <a:cs typeface="B Nazanin" panose="00000400000000000000" pitchFamily="2" charset="-78"/>
              </a:rPr>
              <a:t>تضمین کیفیت نرم افزار:  فعالیتهای لازم برای حصول اطمینان از کیفیت نرم افزار را معین میکند. </a:t>
            </a:r>
            <a:endParaRPr lang="en-US" sz="2400" dirty="0">
              <a:latin typeface="Times New Roman" panose="02020603050405020304" pitchFamily="18" charset="0"/>
              <a:cs typeface="B Nazanin" panose="00000400000000000000" pitchFamily="2" charset="-78"/>
            </a:endParaRPr>
          </a:p>
          <a:p>
            <a:pPr marL="457200" lvl="1" indent="0" algn="r" rtl="1">
              <a:lnSpc>
                <a:spcPct val="110000"/>
              </a:lnSpc>
              <a:spcAft>
                <a:spcPts val="500"/>
              </a:spcAft>
              <a:buNone/>
            </a:pPr>
            <a:r>
              <a:rPr lang="fa-IR" dirty="0">
                <a:latin typeface="Times New Roman" panose="02020603050405020304" pitchFamily="18" charset="0"/>
                <a:cs typeface="B Nazanin" panose="00000400000000000000" pitchFamily="2" charset="-78"/>
              </a:rPr>
              <a:t> </a:t>
            </a:r>
            <a:endParaRPr lang="en-US" dirty="0">
              <a:latin typeface="Times New Roman" panose="02020603050405020304" pitchFamily="18" charset="0"/>
              <a:cs typeface="B Nazanin" panose="00000400000000000000" pitchFamily="2" charset="-78"/>
            </a:endParaRPr>
          </a:p>
        </p:txBody>
      </p:sp>
      <p:sp>
        <p:nvSpPr>
          <p:cNvPr id="4" name="Slide Number Placeholder 3">
            <a:extLst>
              <a:ext uri="{FF2B5EF4-FFF2-40B4-BE49-F238E27FC236}">
                <a16:creationId xmlns:a16="http://schemas.microsoft.com/office/drawing/2014/main" id="{AD63A845-D1B5-4E13-B63A-31556A5CB8D4}"/>
              </a:ext>
            </a:extLst>
          </p:cNvPr>
          <p:cNvSpPr>
            <a:spLocks noGrp="1"/>
          </p:cNvSpPr>
          <p:nvPr>
            <p:ph type="sldNum" sz="quarter" idx="12"/>
          </p:nvPr>
        </p:nvSpPr>
        <p:spPr/>
        <p:txBody>
          <a:bodyPr/>
          <a:lstStyle/>
          <a:p>
            <a:fld id="{0BD2414D-2E17-4FB4-9E5A-621CC69CA5AB}" type="slidenum">
              <a:rPr lang="en-US" smtClean="0"/>
              <a:t>31</a:t>
            </a:fld>
            <a:endParaRPr lang="en-US"/>
          </a:p>
        </p:txBody>
      </p:sp>
      <p:sp>
        <p:nvSpPr>
          <p:cNvPr id="5" name="Title 1">
            <a:extLst>
              <a:ext uri="{FF2B5EF4-FFF2-40B4-BE49-F238E27FC236}">
                <a16:creationId xmlns:a16="http://schemas.microsoft.com/office/drawing/2014/main" id="{77D904E2-8E81-4DDF-9430-D309B496796D}"/>
              </a:ext>
            </a:extLst>
          </p:cNvPr>
          <p:cNvSpPr>
            <a:spLocks noGrp="1"/>
          </p:cNvSpPr>
          <p:nvPr>
            <p:ph type="title"/>
          </p:nvPr>
        </p:nvSpPr>
        <p:spPr>
          <a:xfrm>
            <a:off x="718931" y="136525"/>
            <a:ext cx="10515600" cy="1325563"/>
          </a:xfrm>
        </p:spPr>
        <p:txBody>
          <a:bodyPr>
            <a:normAutofit fontScale="90000"/>
          </a:bodyPr>
          <a:lstStyle/>
          <a:p>
            <a:pPr algn="r" rtl="1"/>
            <a:r>
              <a:rPr lang="fa-IR" sz="4000" dirty="0">
                <a:solidFill>
                  <a:schemeClr val="bg1">
                    <a:lumMod val="50000"/>
                  </a:schemeClr>
                </a:solidFill>
                <a:cs typeface="B Nazanin" panose="00000400000000000000" pitchFamily="2" charset="-78"/>
              </a:rPr>
              <a:t>1-3	فرآیند نرم افزار</a:t>
            </a:r>
            <a:r>
              <a:rPr kumimoji="0" lang="fa-IR" sz="4000" i="0" u="none" strike="noStrike" kern="1200" cap="none" spc="0" normalizeH="0" baseline="0" noProof="0" dirty="0">
                <a:ln>
                  <a:noFill/>
                </a:ln>
                <a:solidFill>
                  <a:schemeClr val="bg1">
                    <a:lumMod val="50000"/>
                  </a:schemeClr>
                </a:solidFill>
                <a:effectLst/>
                <a:uLnTx/>
                <a:uFillTx/>
                <a:latin typeface="Calibri Light" panose="020F0302020204030204"/>
                <a:ea typeface="+mj-ea"/>
                <a:cs typeface="B Nazanin" panose="00000400000000000000" pitchFamily="2" charset="-78"/>
              </a:rPr>
              <a:t> </a:t>
            </a:r>
            <a:r>
              <a:rPr lang="fa-IR" sz="4000" dirty="0">
                <a:solidFill>
                  <a:schemeClr val="bg1">
                    <a:lumMod val="50000"/>
                  </a:schemeClr>
                </a:solidFill>
                <a:cs typeface="B Nazanin" panose="00000400000000000000" pitchFamily="2" charset="-78"/>
              </a:rPr>
              <a:t>(ادامه)</a:t>
            </a:r>
            <a:r>
              <a:rPr kumimoji="0" lang="fa-IR" sz="4000" i="0" u="none" strike="noStrike" kern="1200" cap="none" spc="0" normalizeH="0" baseline="0" noProof="0" dirty="0">
                <a:ln>
                  <a:noFill/>
                </a:ln>
                <a:solidFill>
                  <a:schemeClr val="bg1">
                    <a:lumMod val="50000"/>
                  </a:schemeClr>
                </a:solidFill>
                <a:effectLst/>
                <a:uLnTx/>
                <a:uFillTx/>
                <a:latin typeface="Calibri Light" panose="020F0302020204030204"/>
                <a:ea typeface="+mj-ea"/>
                <a:cs typeface="B Nazanin" panose="00000400000000000000" pitchFamily="2" charset="-78"/>
              </a:rPr>
              <a:t>                               </a:t>
            </a:r>
            <a:r>
              <a:rPr kumimoji="0" lang="fa-IR" sz="2000" i="0" u="none" strike="noStrike" kern="1200" cap="none" spc="0" normalizeH="0" baseline="0" noProof="0" dirty="0">
                <a:ln>
                  <a:noFill/>
                </a:ln>
                <a:solidFill>
                  <a:schemeClr val="bg1">
                    <a:lumMod val="50000"/>
                  </a:schemeClr>
                </a:solidFill>
                <a:effectLst/>
                <a:uLnTx/>
                <a:uFillTx/>
                <a:latin typeface="Calibri Light" panose="020F0302020204030204"/>
                <a:ea typeface="+mj-ea"/>
                <a:cs typeface="B Nazanin" panose="00000400000000000000" pitchFamily="2" charset="-78"/>
              </a:rPr>
              <a:t>فصل اول- نرم افزار و مهندسی نرم افزار</a:t>
            </a:r>
            <a:br>
              <a:rPr lang="fa-IR" sz="3600" dirty="0">
                <a:cs typeface="B Nazanin" panose="00000400000000000000" pitchFamily="2" charset="-78"/>
              </a:rPr>
            </a:br>
            <a:endParaRPr lang="en-US" sz="3600" dirty="0"/>
          </a:p>
        </p:txBody>
      </p:sp>
    </p:spTree>
    <p:extLst>
      <p:ext uri="{BB962C8B-B14F-4D97-AF65-F5344CB8AC3E}">
        <p14:creationId xmlns:p14="http://schemas.microsoft.com/office/powerpoint/2010/main" val="417314475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8E0CDEA-05E0-46D4-84F9-89E004D2651D}"/>
              </a:ext>
            </a:extLst>
          </p:cNvPr>
          <p:cNvSpPr>
            <a:spLocks noGrp="1"/>
          </p:cNvSpPr>
          <p:nvPr>
            <p:ph idx="1"/>
          </p:nvPr>
        </p:nvSpPr>
        <p:spPr>
          <a:xfrm>
            <a:off x="838200" y="1272209"/>
            <a:ext cx="10515600" cy="5194852"/>
          </a:xfrm>
        </p:spPr>
        <p:txBody>
          <a:bodyPr>
            <a:noAutofit/>
          </a:bodyPr>
          <a:lstStyle/>
          <a:p>
            <a:pPr marL="457200" indent="-457200" algn="r" rtl="1">
              <a:lnSpc>
                <a:spcPct val="110000"/>
              </a:lnSpc>
              <a:spcAft>
                <a:spcPts val="500"/>
              </a:spcAft>
              <a:buFont typeface="+mj-lt"/>
              <a:buAutoNum type="arabicParenR" startAt="4"/>
            </a:pPr>
            <a:r>
              <a:rPr lang="fa-IR" sz="2400" dirty="0" err="1">
                <a:latin typeface="Times New Roman" panose="02020603050405020304" pitchFamily="18" charset="0"/>
                <a:cs typeface="B Nazanin" panose="00000400000000000000" pitchFamily="2" charset="-78"/>
              </a:rPr>
              <a:t>مرورهای</a:t>
            </a:r>
            <a:r>
              <a:rPr lang="fa-IR" sz="2400" dirty="0">
                <a:latin typeface="Times New Roman" panose="02020603050405020304" pitchFamily="18" charset="0"/>
                <a:cs typeface="B Nazanin" panose="00000400000000000000" pitchFamily="2" charset="-78"/>
              </a:rPr>
              <a:t> فنی:  ارزیابی محصولات کاری مهندسی نرم افزار در یک تلاش، برای </a:t>
            </a:r>
            <a:r>
              <a:rPr lang="fa-IR" sz="2400" b="1" dirty="0">
                <a:latin typeface="Times New Roman" panose="02020603050405020304" pitchFamily="18" charset="0"/>
                <a:cs typeface="B Nazanin" panose="00000400000000000000" pitchFamily="2" charset="-78"/>
              </a:rPr>
              <a:t>آشکار کردن خطاها </a:t>
            </a:r>
            <a:r>
              <a:rPr lang="fa-IR" sz="2400" dirty="0">
                <a:latin typeface="Times New Roman" panose="02020603050405020304" pitchFamily="18" charset="0"/>
                <a:cs typeface="B Nazanin" panose="00000400000000000000" pitchFamily="2" charset="-78"/>
              </a:rPr>
              <a:t>قبل از انتشار آنها در فعالیت بعدی و </a:t>
            </a:r>
            <a:r>
              <a:rPr lang="fa-IR" sz="2400" b="1" dirty="0">
                <a:latin typeface="Times New Roman" panose="02020603050405020304" pitchFamily="18" charset="0"/>
                <a:cs typeface="B Nazanin" panose="00000400000000000000" pitchFamily="2" charset="-78"/>
              </a:rPr>
              <a:t>برطرف کردن </a:t>
            </a:r>
            <a:r>
              <a:rPr lang="fa-IR" sz="2400" dirty="0">
                <a:latin typeface="Times New Roman" panose="02020603050405020304" pitchFamily="18" charset="0"/>
                <a:cs typeface="B Nazanin" panose="00000400000000000000" pitchFamily="2" charset="-78"/>
              </a:rPr>
              <a:t>آنها</a:t>
            </a:r>
            <a:endParaRPr lang="en-US" sz="2400" dirty="0">
              <a:latin typeface="Times New Roman" panose="02020603050405020304" pitchFamily="18" charset="0"/>
              <a:cs typeface="B Nazanin" panose="00000400000000000000" pitchFamily="2" charset="-78"/>
            </a:endParaRPr>
          </a:p>
          <a:p>
            <a:pPr marL="457200" indent="-457200" algn="r" rtl="1">
              <a:lnSpc>
                <a:spcPct val="110000"/>
              </a:lnSpc>
              <a:spcAft>
                <a:spcPts val="500"/>
              </a:spcAft>
              <a:buFont typeface="+mj-lt"/>
              <a:buAutoNum type="arabicParenR" startAt="5"/>
            </a:pPr>
            <a:r>
              <a:rPr lang="fa-IR" sz="2400" dirty="0">
                <a:latin typeface="Times New Roman" panose="02020603050405020304" pitchFamily="18" charset="0"/>
                <a:cs typeface="B Nazanin" panose="00000400000000000000" pitchFamily="2" charset="-78"/>
              </a:rPr>
              <a:t>اندازه گیری:  تعریف </a:t>
            </a:r>
            <a:r>
              <a:rPr lang="fa-IR" sz="2400" dirty="0" err="1">
                <a:latin typeface="Times New Roman" panose="02020603050405020304" pitchFamily="18" charset="0"/>
                <a:cs typeface="B Nazanin" panose="00000400000000000000" pitchFamily="2" charset="-78"/>
              </a:rPr>
              <a:t>سنجه</a:t>
            </a:r>
            <a:r>
              <a:rPr lang="fa-IR" sz="2400" dirty="0">
                <a:latin typeface="Times New Roman" panose="02020603050405020304" pitchFamily="18" charset="0"/>
                <a:cs typeface="B Nazanin" panose="00000400000000000000" pitchFamily="2" charset="-78"/>
              </a:rPr>
              <a:t> </a:t>
            </a:r>
            <a:r>
              <a:rPr lang="fa-IR" sz="2400" dirty="0" err="1">
                <a:latin typeface="Times New Roman" panose="02020603050405020304" pitchFamily="18" charset="0"/>
                <a:cs typeface="B Nazanin" panose="00000400000000000000" pitchFamily="2" charset="-78"/>
              </a:rPr>
              <a:t>هایی</a:t>
            </a:r>
            <a:r>
              <a:rPr lang="fa-IR" sz="2400" dirty="0">
                <a:latin typeface="Times New Roman" panose="02020603050405020304" pitchFamily="18" charset="0"/>
                <a:cs typeface="B Nazanin" panose="00000400000000000000" pitchFamily="2" charset="-78"/>
              </a:rPr>
              <a:t> از فرآیند، پروژه و محصول، برای رفع نیازهای </a:t>
            </a:r>
            <a:r>
              <a:rPr lang="fa-IR" sz="2400" dirty="0" err="1">
                <a:latin typeface="Times New Roman" panose="02020603050405020304" pitchFamily="18" charset="0"/>
                <a:cs typeface="B Nazanin" panose="00000400000000000000" pitchFamily="2" charset="-78"/>
              </a:rPr>
              <a:t>ذینفعان</a:t>
            </a:r>
            <a:endParaRPr lang="fa-IR" sz="2400" dirty="0">
              <a:latin typeface="Times New Roman" panose="02020603050405020304" pitchFamily="18" charset="0"/>
              <a:cs typeface="B Nazanin" panose="00000400000000000000" pitchFamily="2" charset="-78"/>
            </a:endParaRPr>
          </a:p>
          <a:p>
            <a:pPr marL="457200" indent="-457200" algn="r" rtl="1">
              <a:lnSpc>
                <a:spcPct val="110000"/>
              </a:lnSpc>
              <a:spcAft>
                <a:spcPts val="500"/>
              </a:spcAft>
              <a:buFont typeface="+mj-lt"/>
              <a:buAutoNum type="arabicParenR" startAt="6"/>
            </a:pPr>
            <a:r>
              <a:rPr lang="fa-IR" sz="2400" dirty="0">
                <a:latin typeface="Times New Roman" panose="02020603050405020304" pitchFamily="18" charset="0"/>
                <a:cs typeface="B Nazanin" panose="00000400000000000000" pitchFamily="2" charset="-78"/>
              </a:rPr>
              <a:t>مدیریت </a:t>
            </a:r>
            <a:r>
              <a:rPr lang="fa-IR" sz="2400" dirty="0" err="1">
                <a:latin typeface="Times New Roman" panose="02020603050405020304" pitchFamily="18" charset="0"/>
                <a:cs typeface="B Nazanin" panose="00000400000000000000" pitchFamily="2" charset="-78"/>
              </a:rPr>
              <a:t>پیکربندی</a:t>
            </a:r>
            <a:r>
              <a:rPr lang="fa-IR" sz="2400" dirty="0">
                <a:latin typeface="Times New Roman" panose="02020603050405020304" pitchFamily="18" charset="0"/>
                <a:cs typeface="B Nazanin" panose="00000400000000000000" pitchFamily="2" charset="-78"/>
              </a:rPr>
              <a:t> نرم افزار: اثرات تغییرات را در سرتاسر فرآیند نرم افزار مدیریت می کند.</a:t>
            </a:r>
          </a:p>
          <a:p>
            <a:pPr marL="457200" indent="-457200" algn="r" rtl="1">
              <a:lnSpc>
                <a:spcPct val="110000"/>
              </a:lnSpc>
              <a:spcAft>
                <a:spcPts val="500"/>
              </a:spcAft>
              <a:buFont typeface="+mj-lt"/>
              <a:buAutoNum type="arabicParenR" startAt="6"/>
            </a:pPr>
            <a:r>
              <a:rPr lang="fa-IR" sz="2400" dirty="0">
                <a:latin typeface="Times New Roman" panose="02020603050405020304" pitchFamily="18" charset="0"/>
                <a:cs typeface="B Nazanin" panose="00000400000000000000" pitchFamily="2" charset="-78"/>
              </a:rPr>
              <a:t>مدیریت قابلیت استفاده مجدد: </a:t>
            </a:r>
          </a:p>
          <a:p>
            <a:pPr lvl="2" algn="r" rtl="1">
              <a:lnSpc>
                <a:spcPct val="110000"/>
              </a:lnSpc>
              <a:spcAft>
                <a:spcPts val="500"/>
              </a:spcAft>
            </a:pPr>
            <a:r>
              <a:rPr lang="fa-IR" sz="2400" dirty="0">
                <a:latin typeface="Times New Roman" panose="02020603050405020304" pitchFamily="18" charset="0"/>
                <a:cs typeface="B Nazanin" panose="00000400000000000000" pitchFamily="2" charset="-78"/>
              </a:rPr>
              <a:t>تعریف ملاکهای مربوط به استفاده مجدد از جمله </a:t>
            </a:r>
            <a:r>
              <a:rPr lang="fa-IR" sz="2400" dirty="0" err="1">
                <a:latin typeface="Times New Roman" panose="02020603050405020304" pitchFamily="18" charset="0"/>
                <a:cs typeface="B Nazanin" panose="00000400000000000000" pitchFamily="2" charset="-78"/>
              </a:rPr>
              <a:t>مولفه</a:t>
            </a:r>
            <a:r>
              <a:rPr lang="fa-IR" sz="2400" dirty="0">
                <a:latin typeface="Times New Roman" panose="02020603050405020304" pitchFamily="18" charset="0"/>
                <a:cs typeface="B Nazanin" panose="00000400000000000000" pitchFamily="2" charset="-78"/>
              </a:rPr>
              <a:t> های نرم افزاری</a:t>
            </a:r>
          </a:p>
          <a:p>
            <a:pPr lvl="2" algn="r" rtl="1">
              <a:lnSpc>
                <a:spcPct val="110000"/>
              </a:lnSpc>
              <a:spcAft>
                <a:spcPts val="500"/>
              </a:spcAft>
            </a:pPr>
            <a:r>
              <a:rPr lang="fa-IR" sz="2400" dirty="0">
                <a:latin typeface="Times New Roman" panose="02020603050405020304" pitchFamily="18" charset="0"/>
                <a:cs typeface="B Nazanin" panose="00000400000000000000" pitchFamily="2" charset="-78"/>
              </a:rPr>
              <a:t> تعیین </a:t>
            </a:r>
            <a:r>
              <a:rPr lang="fa-IR" sz="2400" dirty="0" err="1">
                <a:latin typeface="Times New Roman" panose="02020603050405020304" pitchFamily="18" charset="0"/>
                <a:cs typeface="B Nazanin" panose="00000400000000000000" pitchFamily="2" charset="-78"/>
              </a:rPr>
              <a:t>سازوکارهایی</a:t>
            </a:r>
            <a:r>
              <a:rPr lang="fa-IR" sz="2400" dirty="0">
                <a:latin typeface="Times New Roman" panose="02020603050405020304" pitchFamily="18" charset="0"/>
                <a:cs typeface="B Nazanin" panose="00000400000000000000" pitchFamily="2" charset="-78"/>
              </a:rPr>
              <a:t> برای دستیابی به قطعات قابل استفاده مجدد </a:t>
            </a:r>
          </a:p>
          <a:p>
            <a:pPr marL="457200" indent="-457200" algn="r" rtl="1">
              <a:lnSpc>
                <a:spcPct val="110000"/>
              </a:lnSpc>
              <a:spcAft>
                <a:spcPts val="500"/>
              </a:spcAft>
              <a:buFont typeface="+mj-lt"/>
              <a:buAutoNum type="arabicParenR" startAt="6"/>
            </a:pPr>
            <a:r>
              <a:rPr lang="fa-IR" sz="2400" dirty="0">
                <a:latin typeface="Times New Roman" panose="02020603050405020304" pitchFamily="18" charset="0"/>
                <a:cs typeface="B Nazanin" panose="00000400000000000000" pitchFamily="2" charset="-78"/>
              </a:rPr>
              <a:t>تهیه و تولید محصول کاری: شامل فعالیتهای لازم برای ایجاد محصولات کاری </a:t>
            </a:r>
          </a:p>
          <a:p>
            <a:pPr marL="0" indent="0" algn="r" rtl="1">
              <a:lnSpc>
                <a:spcPct val="110000"/>
              </a:lnSpc>
              <a:spcAft>
                <a:spcPts val="500"/>
              </a:spcAft>
              <a:buNone/>
            </a:pPr>
            <a:r>
              <a:rPr lang="fa-IR" sz="2400" dirty="0">
                <a:latin typeface="Times New Roman" panose="02020603050405020304" pitchFamily="18" charset="0"/>
                <a:cs typeface="B Nazanin" panose="00000400000000000000" pitchFamily="2" charset="-78"/>
              </a:rPr>
              <a:t>			(از قبیل </a:t>
            </a:r>
            <a:r>
              <a:rPr lang="fa-IR" sz="2400" dirty="0" err="1">
                <a:latin typeface="Times New Roman" panose="02020603050405020304" pitchFamily="18" charset="0"/>
                <a:cs typeface="B Nazanin" panose="00000400000000000000" pitchFamily="2" charset="-78"/>
              </a:rPr>
              <a:t>مدلها</a:t>
            </a:r>
            <a:r>
              <a:rPr lang="fa-IR" sz="2400" dirty="0">
                <a:latin typeface="Times New Roman" panose="02020603050405020304" pitchFamily="18" charset="0"/>
                <a:cs typeface="B Nazanin" panose="00000400000000000000" pitchFamily="2" charset="-78"/>
              </a:rPr>
              <a:t>، مستندات، رویداد نگارها (</a:t>
            </a:r>
            <a:r>
              <a:rPr lang="en-US" sz="2400" dirty="0">
                <a:latin typeface="Times New Roman" panose="02020603050405020304" pitchFamily="18" charset="0"/>
                <a:cs typeface="B Nazanin" panose="00000400000000000000" pitchFamily="2" charset="-78"/>
              </a:rPr>
              <a:t>Log</a:t>
            </a:r>
            <a:r>
              <a:rPr lang="fa-IR" sz="2400" dirty="0">
                <a:latin typeface="Times New Roman" panose="02020603050405020304" pitchFamily="18" charset="0"/>
                <a:cs typeface="B Nazanin" panose="00000400000000000000" pitchFamily="2" charset="-78"/>
              </a:rPr>
              <a:t>)، </a:t>
            </a:r>
            <a:r>
              <a:rPr lang="fa-IR" sz="2400" dirty="0" err="1">
                <a:latin typeface="Times New Roman" panose="02020603050405020304" pitchFamily="18" charset="0"/>
                <a:cs typeface="B Nazanin" panose="00000400000000000000" pitchFamily="2" charset="-78"/>
              </a:rPr>
              <a:t>فرمها</a:t>
            </a:r>
            <a:r>
              <a:rPr lang="fa-IR" sz="2400" dirty="0">
                <a:latin typeface="Times New Roman" panose="02020603050405020304" pitchFamily="18" charset="0"/>
                <a:cs typeface="B Nazanin" panose="00000400000000000000" pitchFamily="2" charset="-78"/>
              </a:rPr>
              <a:t> و فهرستها)</a:t>
            </a:r>
            <a:endParaRPr lang="en-US" sz="2400" dirty="0">
              <a:cs typeface="B Nazanin" panose="00000400000000000000" pitchFamily="2" charset="-78"/>
            </a:endParaRPr>
          </a:p>
        </p:txBody>
      </p:sp>
      <p:sp>
        <p:nvSpPr>
          <p:cNvPr id="4" name="Slide Number Placeholder 3">
            <a:extLst>
              <a:ext uri="{FF2B5EF4-FFF2-40B4-BE49-F238E27FC236}">
                <a16:creationId xmlns:a16="http://schemas.microsoft.com/office/drawing/2014/main" id="{AD63A845-D1B5-4E13-B63A-31556A5CB8D4}"/>
              </a:ext>
            </a:extLst>
          </p:cNvPr>
          <p:cNvSpPr>
            <a:spLocks noGrp="1"/>
          </p:cNvSpPr>
          <p:nvPr>
            <p:ph type="sldNum" sz="quarter" idx="12"/>
          </p:nvPr>
        </p:nvSpPr>
        <p:spPr/>
        <p:txBody>
          <a:bodyPr/>
          <a:lstStyle/>
          <a:p>
            <a:fld id="{0BD2414D-2E17-4FB4-9E5A-621CC69CA5AB}" type="slidenum">
              <a:rPr lang="en-US" smtClean="0"/>
              <a:t>32</a:t>
            </a:fld>
            <a:endParaRPr lang="en-US"/>
          </a:p>
        </p:txBody>
      </p:sp>
      <p:sp>
        <p:nvSpPr>
          <p:cNvPr id="5" name="Title 1">
            <a:extLst>
              <a:ext uri="{FF2B5EF4-FFF2-40B4-BE49-F238E27FC236}">
                <a16:creationId xmlns:a16="http://schemas.microsoft.com/office/drawing/2014/main" id="{77D904E2-8E81-4DDF-9430-D309B496796D}"/>
              </a:ext>
            </a:extLst>
          </p:cNvPr>
          <p:cNvSpPr>
            <a:spLocks noGrp="1"/>
          </p:cNvSpPr>
          <p:nvPr>
            <p:ph type="title"/>
          </p:nvPr>
        </p:nvSpPr>
        <p:spPr>
          <a:xfrm>
            <a:off x="718931" y="136525"/>
            <a:ext cx="10515600" cy="1325563"/>
          </a:xfrm>
        </p:spPr>
        <p:txBody>
          <a:bodyPr>
            <a:normAutofit fontScale="90000"/>
          </a:bodyPr>
          <a:lstStyle/>
          <a:p>
            <a:pPr algn="r" rtl="1"/>
            <a:r>
              <a:rPr lang="fa-IR" sz="4000" dirty="0">
                <a:solidFill>
                  <a:schemeClr val="bg1">
                    <a:lumMod val="50000"/>
                  </a:schemeClr>
                </a:solidFill>
                <a:cs typeface="B Nazanin" panose="00000400000000000000" pitchFamily="2" charset="-78"/>
              </a:rPr>
              <a:t>1-3	فرآیند نرم افزار</a:t>
            </a:r>
            <a:r>
              <a:rPr kumimoji="0" lang="fa-IR" sz="4000" i="0" u="none" strike="noStrike" kern="1200" cap="none" spc="0" normalizeH="0" baseline="0" noProof="0" dirty="0">
                <a:ln>
                  <a:noFill/>
                </a:ln>
                <a:solidFill>
                  <a:schemeClr val="bg1">
                    <a:lumMod val="50000"/>
                  </a:schemeClr>
                </a:solidFill>
                <a:effectLst/>
                <a:uLnTx/>
                <a:uFillTx/>
                <a:latin typeface="Calibri Light" panose="020F0302020204030204"/>
                <a:ea typeface="+mj-ea"/>
                <a:cs typeface="B Nazanin" panose="00000400000000000000" pitchFamily="2" charset="-78"/>
              </a:rPr>
              <a:t> </a:t>
            </a:r>
            <a:r>
              <a:rPr lang="fa-IR" sz="4000" dirty="0">
                <a:solidFill>
                  <a:schemeClr val="bg1">
                    <a:lumMod val="50000"/>
                  </a:schemeClr>
                </a:solidFill>
                <a:cs typeface="B Nazanin" panose="00000400000000000000" pitchFamily="2" charset="-78"/>
              </a:rPr>
              <a:t>(ادامه)</a:t>
            </a:r>
            <a:r>
              <a:rPr kumimoji="0" lang="fa-IR" sz="4000" i="0" u="none" strike="noStrike" kern="1200" cap="none" spc="0" normalizeH="0" baseline="0" noProof="0" dirty="0">
                <a:ln>
                  <a:noFill/>
                </a:ln>
                <a:solidFill>
                  <a:schemeClr val="bg1">
                    <a:lumMod val="50000"/>
                  </a:schemeClr>
                </a:solidFill>
                <a:effectLst/>
                <a:uLnTx/>
                <a:uFillTx/>
                <a:latin typeface="Calibri Light" panose="020F0302020204030204"/>
                <a:ea typeface="+mj-ea"/>
                <a:cs typeface="B Nazanin" panose="00000400000000000000" pitchFamily="2" charset="-78"/>
              </a:rPr>
              <a:t>                               </a:t>
            </a:r>
            <a:r>
              <a:rPr kumimoji="0" lang="fa-IR" sz="2000" i="0" u="none" strike="noStrike" kern="1200" cap="none" spc="0" normalizeH="0" baseline="0" noProof="0" dirty="0">
                <a:ln>
                  <a:noFill/>
                </a:ln>
                <a:solidFill>
                  <a:schemeClr val="bg1">
                    <a:lumMod val="50000"/>
                  </a:schemeClr>
                </a:solidFill>
                <a:effectLst/>
                <a:uLnTx/>
                <a:uFillTx/>
                <a:latin typeface="Calibri Light" panose="020F0302020204030204"/>
                <a:ea typeface="+mj-ea"/>
                <a:cs typeface="B Nazanin" panose="00000400000000000000" pitchFamily="2" charset="-78"/>
              </a:rPr>
              <a:t>فصل اول- نرم افزار و مهندسی نرم افزار</a:t>
            </a:r>
            <a:br>
              <a:rPr lang="fa-IR" sz="3600" dirty="0">
                <a:cs typeface="B Nazanin" panose="00000400000000000000" pitchFamily="2" charset="-78"/>
              </a:rPr>
            </a:br>
            <a:endParaRPr lang="en-US" sz="3600" dirty="0"/>
          </a:p>
        </p:txBody>
      </p:sp>
    </p:spTree>
    <p:extLst>
      <p:ext uri="{BB962C8B-B14F-4D97-AF65-F5344CB8AC3E}">
        <p14:creationId xmlns:p14="http://schemas.microsoft.com/office/powerpoint/2010/main" val="300174774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0E7EB0-DBA9-4571-A19A-1AAC6C2AA4E8}"/>
              </a:ext>
            </a:extLst>
          </p:cNvPr>
          <p:cNvSpPr>
            <a:spLocks noGrp="1"/>
          </p:cNvSpPr>
          <p:nvPr>
            <p:ph type="title"/>
          </p:nvPr>
        </p:nvSpPr>
        <p:spPr/>
        <p:txBody>
          <a:bodyPr/>
          <a:lstStyle/>
          <a:p>
            <a:pPr algn="r" rtl="1"/>
            <a:r>
              <a:rPr kumimoji="0" lang="fa-IR" sz="3600" b="1" i="0" u="none" strike="noStrike" kern="1200" cap="none" spc="0" normalizeH="0" baseline="0" noProof="0" dirty="0">
                <a:ln>
                  <a:noFill/>
                </a:ln>
                <a:solidFill>
                  <a:prstClr val="black"/>
                </a:solidFill>
                <a:effectLst/>
                <a:uLnTx/>
                <a:uFillTx/>
                <a:latin typeface="Calibri Light" panose="020F0302020204030204"/>
                <a:ea typeface="+mj-ea"/>
                <a:cs typeface="B Nazanin" panose="00000400000000000000" pitchFamily="2" charset="-78"/>
              </a:rPr>
              <a:t>فصل اول- نرم افزار و مهندسی نرم افزار</a:t>
            </a:r>
            <a:endParaRPr lang="en-US" dirty="0"/>
          </a:p>
        </p:txBody>
      </p:sp>
      <p:sp>
        <p:nvSpPr>
          <p:cNvPr id="3" name="Content Placeholder 2">
            <a:extLst>
              <a:ext uri="{FF2B5EF4-FFF2-40B4-BE49-F238E27FC236}">
                <a16:creationId xmlns:a16="http://schemas.microsoft.com/office/drawing/2014/main" id="{E97AD1F2-F982-4ECA-99F9-8055E135DB9E}"/>
              </a:ext>
            </a:extLst>
          </p:cNvPr>
          <p:cNvSpPr>
            <a:spLocks noGrp="1"/>
          </p:cNvSpPr>
          <p:nvPr>
            <p:ph idx="1"/>
          </p:nvPr>
        </p:nvSpPr>
        <p:spPr>
          <a:xfrm>
            <a:off x="838200" y="1825625"/>
            <a:ext cx="8835887" cy="4351338"/>
          </a:xfrm>
        </p:spPr>
        <p:txBody>
          <a:bodyPr>
            <a:normAutofit/>
          </a:bodyPr>
          <a:lstStyle/>
          <a:p>
            <a:pPr marL="0" indent="0" algn="r" rtl="1">
              <a:lnSpc>
                <a:spcPct val="100000"/>
              </a:lnSpc>
              <a:buNone/>
            </a:pPr>
            <a:r>
              <a:rPr lang="fa-IR" b="1" dirty="0">
                <a:solidFill>
                  <a:schemeClr val="bg1">
                    <a:lumMod val="75000"/>
                  </a:schemeClr>
                </a:solidFill>
                <a:cs typeface="B Nazanin" panose="00000400000000000000" pitchFamily="2" charset="-78"/>
              </a:rPr>
              <a:t>1-0	مقدمه</a:t>
            </a:r>
          </a:p>
          <a:p>
            <a:pPr marL="0" indent="0" algn="r" rtl="1">
              <a:lnSpc>
                <a:spcPct val="100000"/>
              </a:lnSpc>
              <a:buNone/>
            </a:pPr>
            <a:r>
              <a:rPr lang="fa-IR" b="1" dirty="0">
                <a:solidFill>
                  <a:schemeClr val="bg1">
                    <a:lumMod val="75000"/>
                  </a:schemeClr>
                </a:solidFill>
                <a:cs typeface="B Nazanin" panose="00000400000000000000" pitchFamily="2" charset="-78"/>
              </a:rPr>
              <a:t>1-1	ماهیت نرم افزار</a:t>
            </a:r>
          </a:p>
          <a:p>
            <a:pPr marL="0" indent="0" algn="r" rtl="1">
              <a:lnSpc>
                <a:spcPct val="100000"/>
              </a:lnSpc>
              <a:buNone/>
            </a:pPr>
            <a:r>
              <a:rPr lang="fa-IR" b="1" dirty="0">
                <a:solidFill>
                  <a:schemeClr val="bg1">
                    <a:lumMod val="75000"/>
                  </a:schemeClr>
                </a:solidFill>
                <a:cs typeface="B Nazanin" panose="00000400000000000000" pitchFamily="2" charset="-78"/>
              </a:rPr>
              <a:t>1-2	مهندسی نرم افزار</a:t>
            </a:r>
          </a:p>
          <a:p>
            <a:pPr marL="0" indent="0" algn="r" rtl="1">
              <a:lnSpc>
                <a:spcPct val="100000"/>
              </a:lnSpc>
              <a:buNone/>
            </a:pPr>
            <a:r>
              <a:rPr lang="fa-IR" b="1" dirty="0">
                <a:solidFill>
                  <a:schemeClr val="bg1">
                    <a:lumMod val="75000"/>
                  </a:schemeClr>
                </a:solidFill>
                <a:cs typeface="B Nazanin" panose="00000400000000000000" pitchFamily="2" charset="-78"/>
              </a:rPr>
              <a:t>1-3	فرآیند نرم افزار</a:t>
            </a:r>
          </a:p>
          <a:p>
            <a:pPr marL="0" indent="0" algn="r" rtl="1">
              <a:lnSpc>
                <a:spcPct val="100000"/>
              </a:lnSpc>
              <a:buNone/>
            </a:pPr>
            <a:r>
              <a:rPr lang="fa-IR" b="1" dirty="0">
                <a:cs typeface="B Nazanin" panose="00000400000000000000" pitchFamily="2" charset="-78"/>
              </a:rPr>
              <a:t>1-4	مهندسی نرم افزار در عمل</a:t>
            </a:r>
          </a:p>
          <a:p>
            <a:pPr marL="0" indent="0" algn="r" rtl="1">
              <a:lnSpc>
                <a:spcPct val="100000"/>
              </a:lnSpc>
              <a:buNone/>
            </a:pPr>
            <a:r>
              <a:rPr lang="fa-IR" b="1" dirty="0">
                <a:solidFill>
                  <a:schemeClr val="bg1">
                    <a:lumMod val="75000"/>
                  </a:schemeClr>
                </a:solidFill>
                <a:cs typeface="B Nazanin" panose="00000400000000000000" pitchFamily="2" charset="-78"/>
              </a:rPr>
              <a:t>1-5 	شروع به کار</a:t>
            </a:r>
            <a:endParaRPr lang="en-US" b="1" dirty="0">
              <a:solidFill>
                <a:schemeClr val="bg1">
                  <a:lumMod val="75000"/>
                </a:schemeClr>
              </a:solidFill>
              <a:cs typeface="B Nazanin" panose="00000400000000000000" pitchFamily="2" charset="-78"/>
            </a:endParaRPr>
          </a:p>
          <a:p>
            <a:pPr algn="r" rtl="1">
              <a:lnSpc>
                <a:spcPct val="100000"/>
              </a:lnSpc>
            </a:pPr>
            <a:endParaRPr lang="fa-IR" b="1" dirty="0">
              <a:cs typeface="B Nazanin" panose="00000400000000000000" pitchFamily="2" charset="-78"/>
            </a:endParaRPr>
          </a:p>
          <a:p>
            <a:pPr algn="r" rtl="1">
              <a:lnSpc>
                <a:spcPct val="100000"/>
              </a:lnSpc>
            </a:pPr>
            <a:endParaRPr lang="fa-IR" b="1" dirty="0">
              <a:cs typeface="B Nazanin" panose="00000400000000000000" pitchFamily="2" charset="-78"/>
            </a:endParaRPr>
          </a:p>
        </p:txBody>
      </p:sp>
      <p:sp>
        <p:nvSpPr>
          <p:cNvPr id="6" name="Slide Number Placeholder 5">
            <a:extLst>
              <a:ext uri="{FF2B5EF4-FFF2-40B4-BE49-F238E27FC236}">
                <a16:creationId xmlns:a16="http://schemas.microsoft.com/office/drawing/2014/main" id="{1518FC35-24F3-4F5D-80FF-861BF0D28E24}"/>
              </a:ext>
            </a:extLst>
          </p:cNvPr>
          <p:cNvSpPr>
            <a:spLocks noGrp="1"/>
          </p:cNvSpPr>
          <p:nvPr>
            <p:ph type="sldNum" sz="quarter" idx="12"/>
          </p:nvPr>
        </p:nvSpPr>
        <p:spPr/>
        <p:txBody>
          <a:bodyPr/>
          <a:lstStyle/>
          <a:p>
            <a:fld id="{0BD2414D-2E17-4FB4-9E5A-621CC69CA5AB}" type="slidenum">
              <a:rPr lang="en-US" smtClean="0"/>
              <a:t>33</a:t>
            </a:fld>
            <a:endParaRPr lang="en-US"/>
          </a:p>
        </p:txBody>
      </p:sp>
    </p:spTree>
    <p:extLst>
      <p:ext uri="{BB962C8B-B14F-4D97-AF65-F5344CB8AC3E}">
        <p14:creationId xmlns:p14="http://schemas.microsoft.com/office/powerpoint/2010/main" val="114052196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5762619-CB2E-4CD5-B9E0-067A9BEB82F5}"/>
              </a:ext>
            </a:extLst>
          </p:cNvPr>
          <p:cNvSpPr>
            <a:spLocks noGrp="1"/>
          </p:cNvSpPr>
          <p:nvPr>
            <p:ph idx="1"/>
          </p:nvPr>
        </p:nvSpPr>
        <p:spPr>
          <a:xfrm>
            <a:off x="0" y="1311964"/>
            <a:ext cx="11353800" cy="5409512"/>
          </a:xfrm>
        </p:spPr>
        <p:txBody>
          <a:bodyPr>
            <a:normAutofit fontScale="25000" lnSpcReduction="20000"/>
          </a:bodyPr>
          <a:lstStyle/>
          <a:p>
            <a:pPr marL="457200" indent="-457200" algn="r" rtl="1">
              <a:lnSpc>
                <a:spcPct val="130000"/>
              </a:lnSpc>
              <a:spcAft>
                <a:spcPts val="500"/>
              </a:spcAft>
              <a:buFont typeface="+mj-lt"/>
            </a:pPr>
            <a:endParaRPr lang="fa-IR" sz="9600" dirty="0">
              <a:latin typeface="Times New Roman" panose="02020603050405020304" pitchFamily="18" charset="0"/>
              <a:cs typeface="B Nazanin" panose="00000400000000000000" pitchFamily="2" charset="-78"/>
            </a:endParaRPr>
          </a:p>
          <a:p>
            <a:pPr marL="457200" indent="-457200" algn="r" rtl="1">
              <a:lnSpc>
                <a:spcPct val="130000"/>
              </a:lnSpc>
              <a:spcAft>
                <a:spcPts val="500"/>
              </a:spcAft>
              <a:buFont typeface="+mj-lt"/>
            </a:pPr>
            <a:r>
              <a:rPr lang="fa-IR" sz="9600" dirty="0">
                <a:latin typeface="Times New Roman" panose="02020603050405020304" pitchFamily="18" charset="0"/>
                <a:cs typeface="B Nazanin" panose="00000400000000000000" pitchFamily="2" charset="-78"/>
              </a:rPr>
              <a:t>جورج </a:t>
            </a:r>
            <a:r>
              <a:rPr lang="fa-IR" sz="9600" dirty="0" err="1">
                <a:latin typeface="Times New Roman" panose="02020603050405020304" pitchFamily="18" charset="0"/>
                <a:cs typeface="B Nazanin" panose="00000400000000000000" pitchFamily="2" charset="-78"/>
              </a:rPr>
              <a:t>پولیا</a:t>
            </a:r>
            <a:r>
              <a:rPr lang="fa-IR" sz="9600" dirty="0">
                <a:latin typeface="Times New Roman" panose="02020603050405020304" pitchFamily="18" charset="0"/>
                <a:cs typeface="B Nazanin" panose="00000400000000000000" pitchFamily="2" charset="-78"/>
              </a:rPr>
              <a:t>، جوهر حل مسأله و در نتیجه </a:t>
            </a:r>
            <a:r>
              <a:rPr lang="fa-IR" sz="9600" b="1" dirty="0">
                <a:latin typeface="Times New Roman" panose="02020603050405020304" pitchFamily="18" charset="0"/>
                <a:cs typeface="B Nazanin" panose="00000400000000000000" pitchFamily="2" charset="-78"/>
              </a:rPr>
              <a:t>جوهر "عمل" در مهندسی نرم افزار </a:t>
            </a:r>
            <a:r>
              <a:rPr lang="fa-IR" sz="9600" dirty="0">
                <a:latin typeface="Times New Roman" panose="02020603050405020304" pitchFamily="18" charset="0"/>
                <a:cs typeface="B Nazanin" panose="00000400000000000000" pitchFamily="2" charset="-78"/>
              </a:rPr>
              <a:t>را چنین مطرح می کند:</a:t>
            </a:r>
          </a:p>
          <a:p>
            <a:pPr marL="457200" indent="-457200" algn="r" rtl="1">
              <a:lnSpc>
                <a:spcPct val="130000"/>
              </a:lnSpc>
              <a:spcAft>
                <a:spcPts val="500"/>
              </a:spcAft>
              <a:buFont typeface="+mj-lt"/>
            </a:pPr>
            <a:r>
              <a:rPr lang="fa-IR" sz="9600" b="1" dirty="0">
                <a:latin typeface="Times New Roman" panose="02020603050405020304" pitchFamily="18" charset="0"/>
                <a:cs typeface="B Nazanin" panose="00000400000000000000" pitchFamily="2" charset="-78"/>
              </a:rPr>
              <a:t>شناخت، برنامه ریزی، اجرا، بررسی نتیجه </a:t>
            </a:r>
            <a:endParaRPr lang="fa-IR" sz="9600" dirty="0">
              <a:latin typeface="Times New Roman" panose="02020603050405020304" pitchFamily="18" charset="0"/>
              <a:cs typeface="B Nazanin" panose="00000400000000000000" pitchFamily="2" charset="-78"/>
            </a:endParaRPr>
          </a:p>
          <a:p>
            <a:pPr marL="457200" indent="-457200" algn="r" rtl="1">
              <a:lnSpc>
                <a:spcPct val="130000"/>
              </a:lnSpc>
              <a:spcAft>
                <a:spcPts val="500"/>
              </a:spcAft>
              <a:buFont typeface="+mj-lt"/>
            </a:pPr>
            <a:endParaRPr lang="fa-IR" sz="9600" dirty="0">
              <a:latin typeface="Times New Roman" panose="02020603050405020304" pitchFamily="18" charset="0"/>
              <a:cs typeface="B Nazanin" panose="00000400000000000000" pitchFamily="2" charset="-78"/>
            </a:endParaRPr>
          </a:p>
          <a:p>
            <a:pPr marL="0" indent="0" algn="r" rtl="1">
              <a:lnSpc>
                <a:spcPct val="130000"/>
              </a:lnSpc>
              <a:spcAft>
                <a:spcPts val="500"/>
              </a:spcAft>
              <a:buNone/>
            </a:pPr>
            <a:r>
              <a:rPr lang="fa-IR" sz="9600" dirty="0">
                <a:latin typeface="Times New Roman" panose="02020603050405020304" pitchFamily="18" charset="0"/>
                <a:cs typeface="B Nazanin" panose="00000400000000000000" pitchFamily="2" charset="-78"/>
              </a:rPr>
              <a:t>1-  </a:t>
            </a:r>
            <a:r>
              <a:rPr lang="fa-IR" sz="9600" b="1" dirty="0">
                <a:latin typeface="Times New Roman" panose="02020603050405020304" pitchFamily="18" charset="0"/>
                <a:cs typeface="B Nazanin" panose="00000400000000000000" pitchFamily="2" charset="-78"/>
              </a:rPr>
              <a:t>شناخت</a:t>
            </a:r>
            <a:r>
              <a:rPr lang="fa-IR" sz="9600" dirty="0">
                <a:latin typeface="Times New Roman" panose="02020603050405020304" pitchFamily="18" charset="0"/>
                <a:cs typeface="B Nazanin" panose="00000400000000000000" pitchFamily="2" charset="-78"/>
              </a:rPr>
              <a:t> مسأله (برقراری ارتباط و تحلیل)</a:t>
            </a:r>
          </a:p>
          <a:p>
            <a:pPr marL="1371600" lvl="2" indent="-457200" algn="r" rtl="1">
              <a:lnSpc>
                <a:spcPct val="130000"/>
              </a:lnSpc>
              <a:spcAft>
                <a:spcPts val="500"/>
              </a:spcAft>
              <a:buFont typeface="+mj-lt"/>
            </a:pPr>
            <a:r>
              <a:rPr lang="fa-IR" sz="9600" dirty="0">
                <a:latin typeface="Times New Roman" panose="02020603050405020304" pitchFamily="18" charset="0"/>
                <a:cs typeface="B Nazanin" panose="00000400000000000000" pitchFamily="2" charset="-78"/>
              </a:rPr>
              <a:t>طرفهای ذینفع چه کسانی هستند؟ </a:t>
            </a:r>
            <a:endParaRPr lang="en-US" sz="9600" dirty="0">
              <a:latin typeface="Times New Roman" panose="02020603050405020304" pitchFamily="18" charset="0"/>
              <a:cs typeface="B Nazanin" panose="00000400000000000000" pitchFamily="2" charset="-78"/>
            </a:endParaRPr>
          </a:p>
          <a:p>
            <a:pPr marL="1371600" lvl="2" indent="-457200" algn="r" rtl="1">
              <a:lnSpc>
                <a:spcPct val="130000"/>
              </a:lnSpc>
              <a:spcAft>
                <a:spcPts val="500"/>
              </a:spcAft>
              <a:buFont typeface="+mj-lt"/>
            </a:pPr>
            <a:r>
              <a:rPr lang="fa-IR" sz="9600" dirty="0">
                <a:latin typeface="Times New Roman" panose="02020603050405020304" pitchFamily="18" charset="0"/>
                <a:cs typeface="B Nazanin" panose="00000400000000000000" pitchFamily="2" charset="-78"/>
              </a:rPr>
              <a:t>چه داده ها، توابع و ویژگیهایی برای حل مناسب مسأله لازم است؟ </a:t>
            </a:r>
            <a:endParaRPr lang="en-US" sz="9600" dirty="0">
              <a:latin typeface="Times New Roman" panose="02020603050405020304" pitchFamily="18" charset="0"/>
              <a:cs typeface="B Nazanin" panose="00000400000000000000" pitchFamily="2" charset="-78"/>
            </a:endParaRPr>
          </a:p>
          <a:p>
            <a:pPr marL="1371600" lvl="2" indent="-457200" algn="r" rtl="1">
              <a:lnSpc>
                <a:spcPct val="130000"/>
              </a:lnSpc>
              <a:spcAft>
                <a:spcPts val="500"/>
              </a:spcAft>
              <a:buFont typeface="+mj-lt"/>
            </a:pPr>
            <a:r>
              <a:rPr lang="fa-IR" sz="9600" dirty="0">
                <a:latin typeface="Times New Roman" panose="02020603050405020304" pitchFamily="18" charset="0"/>
                <a:cs typeface="B Nazanin" panose="00000400000000000000" pitchFamily="2" charset="-78"/>
              </a:rPr>
              <a:t>آیا مسأله را می توان به </a:t>
            </a:r>
            <a:r>
              <a:rPr lang="fa-IR" sz="9600" dirty="0" err="1">
                <a:latin typeface="Times New Roman" panose="02020603050405020304" pitchFamily="18" charset="0"/>
                <a:cs typeface="B Nazanin" panose="00000400000000000000" pitchFamily="2" charset="-78"/>
              </a:rPr>
              <a:t>مولفه</a:t>
            </a:r>
            <a:r>
              <a:rPr lang="fa-IR" sz="9600" dirty="0">
                <a:latin typeface="Times New Roman" panose="02020603050405020304" pitchFamily="18" charset="0"/>
                <a:cs typeface="B Nazanin" panose="00000400000000000000" pitchFamily="2" charset="-78"/>
              </a:rPr>
              <a:t> های کوچک تر تبدیل کرد که درک آنها ساده تر باشد؟ </a:t>
            </a:r>
            <a:endParaRPr lang="en-US" sz="9600" dirty="0">
              <a:latin typeface="Times New Roman" panose="02020603050405020304" pitchFamily="18" charset="0"/>
              <a:cs typeface="B Nazanin" panose="00000400000000000000" pitchFamily="2" charset="-78"/>
            </a:endParaRPr>
          </a:p>
          <a:p>
            <a:pPr marL="1371600" lvl="2" indent="-457200" algn="r" rtl="1">
              <a:lnSpc>
                <a:spcPct val="130000"/>
              </a:lnSpc>
              <a:spcAft>
                <a:spcPts val="500"/>
              </a:spcAft>
              <a:buFont typeface="+mj-lt"/>
            </a:pPr>
            <a:r>
              <a:rPr lang="fa-IR" sz="9600" dirty="0">
                <a:latin typeface="Times New Roman" panose="02020603050405020304" pitchFamily="18" charset="0"/>
                <a:cs typeface="B Nazanin" panose="00000400000000000000" pitchFamily="2" charset="-78"/>
              </a:rPr>
              <a:t>آیا مسأله را میتوان با یک </a:t>
            </a:r>
            <a:r>
              <a:rPr lang="fa-IR" sz="9600" b="1" dirty="0">
                <a:latin typeface="Times New Roman" panose="02020603050405020304" pitchFamily="18" charset="0"/>
                <a:cs typeface="B Nazanin" panose="00000400000000000000" pitchFamily="2" charset="-78"/>
              </a:rPr>
              <a:t>نمودار</a:t>
            </a:r>
            <a:r>
              <a:rPr lang="fa-IR" sz="9600" dirty="0">
                <a:latin typeface="Times New Roman" panose="02020603050405020304" pitchFamily="18" charset="0"/>
                <a:cs typeface="B Nazanin" panose="00000400000000000000" pitchFamily="2" charset="-78"/>
              </a:rPr>
              <a:t> ارائه داد؟ آیا یک </a:t>
            </a:r>
            <a:r>
              <a:rPr lang="fa-IR" sz="9600" b="1" dirty="0">
                <a:latin typeface="Times New Roman" panose="02020603050405020304" pitchFamily="18" charset="0"/>
                <a:cs typeface="B Nazanin" panose="00000400000000000000" pitchFamily="2" charset="-78"/>
              </a:rPr>
              <a:t>مدل تحلیلی </a:t>
            </a:r>
            <a:r>
              <a:rPr lang="fa-IR" sz="9600" dirty="0">
                <a:latin typeface="Times New Roman" panose="02020603050405020304" pitchFamily="18" charset="0"/>
                <a:cs typeface="B Nazanin" panose="00000400000000000000" pitchFamily="2" charset="-78"/>
              </a:rPr>
              <a:t>برای آن قابل ایجاد است؟</a:t>
            </a:r>
            <a:endParaRPr lang="en-US" sz="9600" dirty="0">
              <a:latin typeface="Times New Roman" panose="02020603050405020304" pitchFamily="18" charset="0"/>
              <a:cs typeface="B Nazanin" panose="00000400000000000000" pitchFamily="2" charset="-78"/>
            </a:endParaRPr>
          </a:p>
        </p:txBody>
      </p:sp>
      <p:sp>
        <p:nvSpPr>
          <p:cNvPr id="4" name="Slide Number Placeholder 3">
            <a:extLst>
              <a:ext uri="{FF2B5EF4-FFF2-40B4-BE49-F238E27FC236}">
                <a16:creationId xmlns:a16="http://schemas.microsoft.com/office/drawing/2014/main" id="{50B5D3D0-8BD8-4235-BAD0-7F198D83D055}"/>
              </a:ext>
            </a:extLst>
          </p:cNvPr>
          <p:cNvSpPr>
            <a:spLocks noGrp="1"/>
          </p:cNvSpPr>
          <p:nvPr>
            <p:ph type="sldNum" sz="quarter" idx="12"/>
          </p:nvPr>
        </p:nvSpPr>
        <p:spPr/>
        <p:txBody>
          <a:bodyPr/>
          <a:lstStyle/>
          <a:p>
            <a:fld id="{0BD2414D-2E17-4FB4-9E5A-621CC69CA5AB}" type="slidenum">
              <a:rPr lang="en-US" smtClean="0"/>
              <a:t>34</a:t>
            </a:fld>
            <a:endParaRPr lang="en-US"/>
          </a:p>
        </p:txBody>
      </p:sp>
      <p:sp>
        <p:nvSpPr>
          <p:cNvPr id="5" name="Title 1">
            <a:extLst>
              <a:ext uri="{FF2B5EF4-FFF2-40B4-BE49-F238E27FC236}">
                <a16:creationId xmlns:a16="http://schemas.microsoft.com/office/drawing/2014/main" id="{BDBA32A7-449A-471B-9D73-FC4CA4498B62}"/>
              </a:ext>
            </a:extLst>
          </p:cNvPr>
          <p:cNvSpPr>
            <a:spLocks noGrp="1"/>
          </p:cNvSpPr>
          <p:nvPr>
            <p:ph type="title"/>
          </p:nvPr>
        </p:nvSpPr>
        <p:spPr>
          <a:xfrm>
            <a:off x="838200" y="365125"/>
            <a:ext cx="10515600" cy="1325563"/>
          </a:xfrm>
        </p:spPr>
        <p:txBody>
          <a:bodyPr>
            <a:normAutofit fontScale="90000"/>
          </a:bodyPr>
          <a:lstStyle/>
          <a:p>
            <a:pPr algn="r" rtl="1"/>
            <a:r>
              <a:rPr lang="fa-IR" sz="3600" b="1" dirty="0">
                <a:cs typeface="B Nazanin" panose="00000400000000000000" pitchFamily="2" charset="-78"/>
              </a:rPr>
              <a:t>1-4	</a:t>
            </a:r>
            <a:r>
              <a:rPr lang="fa-IR" sz="4000" b="1" dirty="0">
                <a:cs typeface="B Nazanin" panose="00000400000000000000" pitchFamily="2" charset="-78"/>
              </a:rPr>
              <a:t>مهندسی نرم افزار در عمل                      </a:t>
            </a:r>
            <a:r>
              <a:rPr kumimoji="0" lang="fa-IR" sz="2000" b="1" i="0" u="none" strike="noStrike" kern="1200" cap="none" spc="0" normalizeH="0" baseline="0" noProof="0" dirty="0">
                <a:ln>
                  <a:noFill/>
                </a:ln>
                <a:solidFill>
                  <a:schemeClr val="bg1">
                    <a:lumMod val="50000"/>
                  </a:schemeClr>
                </a:solidFill>
                <a:effectLst/>
                <a:uLnTx/>
                <a:uFillTx/>
                <a:latin typeface="Calibri Light" panose="020F0302020204030204"/>
                <a:ea typeface="+mj-ea"/>
                <a:cs typeface="B Nazanin" panose="00000400000000000000" pitchFamily="2" charset="-78"/>
              </a:rPr>
              <a:t>فصل اول- نرم افزار و مهندسی نرم افزار</a:t>
            </a:r>
            <a:br>
              <a:rPr lang="fa-IR" sz="3600" b="1" dirty="0">
                <a:cs typeface="B Nazanin" panose="00000400000000000000" pitchFamily="2" charset="-78"/>
              </a:rPr>
            </a:br>
            <a:endParaRPr lang="en-US" sz="3600" dirty="0"/>
          </a:p>
        </p:txBody>
      </p:sp>
    </p:spTree>
    <p:extLst>
      <p:ext uri="{BB962C8B-B14F-4D97-AF65-F5344CB8AC3E}">
        <p14:creationId xmlns:p14="http://schemas.microsoft.com/office/powerpoint/2010/main" val="309296114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5762619-CB2E-4CD5-B9E0-067A9BEB82F5}"/>
              </a:ext>
            </a:extLst>
          </p:cNvPr>
          <p:cNvSpPr>
            <a:spLocks noGrp="1"/>
          </p:cNvSpPr>
          <p:nvPr>
            <p:ph idx="1"/>
          </p:nvPr>
        </p:nvSpPr>
        <p:spPr>
          <a:xfrm>
            <a:off x="344557" y="1655829"/>
            <a:ext cx="11208026" cy="4700521"/>
          </a:xfrm>
        </p:spPr>
        <p:txBody>
          <a:bodyPr>
            <a:normAutofit fontScale="25000" lnSpcReduction="20000"/>
          </a:bodyPr>
          <a:lstStyle/>
          <a:p>
            <a:pPr marL="0" indent="0" algn="r" rtl="1">
              <a:lnSpc>
                <a:spcPct val="130000"/>
              </a:lnSpc>
              <a:spcAft>
                <a:spcPts val="500"/>
              </a:spcAft>
              <a:buNone/>
            </a:pPr>
            <a:r>
              <a:rPr lang="fa-IR" sz="9600" dirty="0">
                <a:latin typeface="Times New Roman" panose="02020603050405020304" pitchFamily="18" charset="0"/>
                <a:cs typeface="B Nazanin" panose="00000400000000000000" pitchFamily="2" charset="-78"/>
              </a:rPr>
              <a:t>2-  </a:t>
            </a:r>
            <a:r>
              <a:rPr lang="fa-IR" sz="9600" b="1" dirty="0">
                <a:latin typeface="Times New Roman" panose="02020603050405020304" pitchFamily="18" charset="0"/>
                <a:cs typeface="B Nazanin" panose="00000400000000000000" pitchFamily="2" charset="-78"/>
              </a:rPr>
              <a:t>برنامه ریزی </a:t>
            </a:r>
            <a:r>
              <a:rPr lang="fa-IR" sz="9600" dirty="0">
                <a:latin typeface="Times New Roman" panose="02020603050405020304" pitchFamily="18" charset="0"/>
                <a:cs typeface="B Nazanin" panose="00000400000000000000" pitchFamily="2" charset="-78"/>
              </a:rPr>
              <a:t>برای یک راه حل (مدل سازی و طراحی نرم افزار)</a:t>
            </a:r>
            <a:endParaRPr lang="en-US" sz="9600" dirty="0">
              <a:latin typeface="Times New Roman" panose="02020603050405020304" pitchFamily="18" charset="0"/>
              <a:cs typeface="B Nazanin" panose="00000400000000000000" pitchFamily="2" charset="-78"/>
            </a:endParaRPr>
          </a:p>
          <a:p>
            <a:pPr marL="1371600" lvl="2" indent="-457200" algn="r" rtl="1">
              <a:lnSpc>
                <a:spcPct val="130000"/>
              </a:lnSpc>
              <a:spcAft>
                <a:spcPts val="500"/>
              </a:spcAft>
              <a:buFont typeface="+mj-lt"/>
            </a:pPr>
            <a:r>
              <a:rPr lang="fa-IR" sz="9600" dirty="0">
                <a:latin typeface="Times New Roman" panose="02020603050405020304" pitchFamily="18" charset="0"/>
                <a:cs typeface="B Nazanin" panose="00000400000000000000" pitchFamily="2" charset="-78"/>
              </a:rPr>
              <a:t>آیا مسائل مشابه را قبلاً دیده </a:t>
            </a:r>
            <a:r>
              <a:rPr lang="fa-IR" sz="9600" dirty="0" err="1">
                <a:latin typeface="Times New Roman" panose="02020603050405020304" pitchFamily="18" charset="0"/>
                <a:cs typeface="B Nazanin" panose="00000400000000000000" pitchFamily="2" charset="-78"/>
              </a:rPr>
              <a:t>اید</a:t>
            </a:r>
            <a:r>
              <a:rPr lang="fa-IR" sz="9600" dirty="0">
                <a:latin typeface="Times New Roman" panose="02020603050405020304" pitchFamily="18" charset="0"/>
                <a:cs typeface="B Nazanin" panose="00000400000000000000" pitchFamily="2" charset="-78"/>
              </a:rPr>
              <a:t>؟ آیا </a:t>
            </a:r>
            <a:r>
              <a:rPr lang="fa-IR" sz="9600" b="1" dirty="0" err="1">
                <a:latin typeface="Times New Roman" panose="02020603050405020304" pitchFamily="18" charset="0"/>
                <a:cs typeface="B Nazanin" panose="00000400000000000000" pitchFamily="2" charset="-78"/>
              </a:rPr>
              <a:t>الگوها</a:t>
            </a:r>
            <a:r>
              <a:rPr lang="fa-IR" sz="9600" dirty="0" err="1">
                <a:latin typeface="Times New Roman" panose="02020603050405020304" pitchFamily="18" charset="0"/>
                <a:cs typeface="B Nazanin" panose="00000400000000000000" pitchFamily="2" charset="-78"/>
              </a:rPr>
              <a:t>یی</a:t>
            </a:r>
            <a:r>
              <a:rPr lang="fa-IR" sz="9600" dirty="0">
                <a:latin typeface="Times New Roman" panose="02020603050405020304" pitchFamily="18" charset="0"/>
                <a:cs typeface="B Nazanin" panose="00000400000000000000" pitchFamily="2" charset="-78"/>
              </a:rPr>
              <a:t> وجود دارند که در حل احتمالی قابل تشخیص باشند؟ </a:t>
            </a:r>
            <a:endParaRPr lang="en-US" sz="9600" dirty="0">
              <a:latin typeface="Times New Roman" panose="02020603050405020304" pitchFamily="18" charset="0"/>
              <a:cs typeface="B Nazanin" panose="00000400000000000000" pitchFamily="2" charset="-78"/>
            </a:endParaRPr>
          </a:p>
          <a:p>
            <a:pPr marL="1371600" lvl="2" indent="-457200" algn="r" rtl="1">
              <a:lnSpc>
                <a:spcPct val="130000"/>
              </a:lnSpc>
              <a:spcAft>
                <a:spcPts val="500"/>
              </a:spcAft>
              <a:buFont typeface="+mj-lt"/>
            </a:pPr>
            <a:r>
              <a:rPr lang="fa-IR" sz="9600" dirty="0">
                <a:latin typeface="Times New Roman" panose="02020603050405020304" pitchFamily="18" charset="0"/>
                <a:cs typeface="B Nazanin" panose="00000400000000000000" pitchFamily="2" charset="-78"/>
              </a:rPr>
              <a:t>آیا نرم افزاری برای پیاده سازی داده ها، توابع و ویژگیهای مورد نیاز وجود دارد؟</a:t>
            </a:r>
            <a:endParaRPr lang="en-US" sz="9600" dirty="0">
              <a:latin typeface="Times New Roman" panose="02020603050405020304" pitchFamily="18" charset="0"/>
              <a:cs typeface="B Nazanin" panose="00000400000000000000" pitchFamily="2" charset="-78"/>
            </a:endParaRPr>
          </a:p>
          <a:p>
            <a:pPr marL="1371600" lvl="2" indent="-457200" algn="r" rtl="1">
              <a:lnSpc>
                <a:spcPct val="130000"/>
              </a:lnSpc>
              <a:spcAft>
                <a:spcPts val="500"/>
              </a:spcAft>
              <a:buFont typeface="+mj-lt"/>
            </a:pPr>
            <a:r>
              <a:rPr lang="fa-IR" sz="9600" dirty="0">
                <a:latin typeface="Times New Roman" panose="02020603050405020304" pitchFamily="18" charset="0"/>
                <a:cs typeface="B Nazanin" panose="00000400000000000000" pitchFamily="2" charset="-78"/>
              </a:rPr>
              <a:t> آیا مسائل </a:t>
            </a:r>
            <a:r>
              <a:rPr lang="fa-IR" sz="9600" b="1" dirty="0">
                <a:latin typeface="Times New Roman" panose="02020603050405020304" pitchFamily="18" charset="0"/>
                <a:cs typeface="B Nazanin" panose="00000400000000000000" pitchFamily="2" charset="-78"/>
              </a:rPr>
              <a:t>مشابه</a:t>
            </a:r>
            <a:r>
              <a:rPr lang="fa-IR" sz="9600" dirty="0">
                <a:latin typeface="Times New Roman" panose="02020603050405020304" pitchFamily="18" charset="0"/>
                <a:cs typeface="B Nazanin" panose="00000400000000000000" pitchFamily="2" charset="-78"/>
              </a:rPr>
              <a:t> را میتوان حل کرد؟ اگر پاسخ مثبت است آیا عناصر ،حل، </a:t>
            </a:r>
            <a:r>
              <a:rPr lang="fa-IR" sz="9600" b="1" dirty="0">
                <a:latin typeface="Times New Roman" panose="02020603050405020304" pitchFamily="18" charset="0"/>
                <a:cs typeface="B Nazanin" panose="00000400000000000000" pitchFamily="2" charset="-78"/>
              </a:rPr>
              <a:t>قابلیت استفاده ی مجدد</a:t>
            </a:r>
            <a:r>
              <a:rPr lang="en-US" sz="9600" b="1" dirty="0">
                <a:latin typeface="Times New Roman" panose="02020603050405020304" pitchFamily="18" charset="0"/>
                <a:cs typeface="B Nazanin" panose="00000400000000000000" pitchFamily="2" charset="-78"/>
              </a:rPr>
              <a:t> </a:t>
            </a:r>
            <a:r>
              <a:rPr lang="fa-IR" sz="9600" dirty="0">
                <a:latin typeface="Times New Roman" panose="02020603050405020304" pitchFamily="18" charset="0"/>
                <a:cs typeface="B Nazanin" panose="00000400000000000000" pitchFamily="2" charset="-78"/>
              </a:rPr>
              <a:t>را دارند؟</a:t>
            </a:r>
          </a:p>
          <a:p>
            <a:pPr marL="1371600" lvl="2" indent="-457200" algn="r" rtl="1">
              <a:lnSpc>
                <a:spcPct val="130000"/>
              </a:lnSpc>
              <a:spcAft>
                <a:spcPts val="500"/>
              </a:spcAft>
              <a:buFont typeface="+mj-lt"/>
            </a:pPr>
            <a:r>
              <a:rPr lang="fa-IR" sz="9600" dirty="0">
                <a:latin typeface="Times New Roman" panose="02020603050405020304" pitchFamily="18" charset="0"/>
                <a:cs typeface="B Nazanin" panose="00000400000000000000" pitchFamily="2" charset="-78"/>
              </a:rPr>
              <a:t>آیا میتوان مسأله را به </a:t>
            </a:r>
            <a:r>
              <a:rPr lang="fa-IR" sz="9600" b="1" dirty="0">
                <a:latin typeface="Times New Roman" panose="02020603050405020304" pitchFamily="18" charset="0"/>
                <a:cs typeface="B Nazanin" panose="00000400000000000000" pitchFamily="2" charset="-78"/>
              </a:rPr>
              <a:t>زیر مسائل </a:t>
            </a:r>
            <a:r>
              <a:rPr lang="fa-IR" sz="9600" dirty="0">
                <a:latin typeface="Times New Roman" panose="02020603050405020304" pitchFamily="18" charset="0"/>
                <a:cs typeface="B Nazanin" panose="00000400000000000000" pitchFamily="2" charset="-78"/>
              </a:rPr>
              <a:t>تقسیم کرد؟ اگر پاسخ مثبت است آیا حل مسأله به آسانی از</a:t>
            </a:r>
            <a:r>
              <a:rPr lang="en-US" sz="9600" dirty="0">
                <a:latin typeface="Times New Roman" panose="02020603050405020304" pitchFamily="18" charset="0"/>
                <a:cs typeface="B Nazanin" panose="00000400000000000000" pitchFamily="2" charset="-78"/>
              </a:rPr>
              <a:t> </a:t>
            </a:r>
            <a:r>
              <a:rPr lang="fa-IR" sz="9600" dirty="0">
                <a:latin typeface="Times New Roman" panose="02020603050405020304" pitchFamily="18" charset="0"/>
                <a:cs typeface="B Nazanin" panose="00000400000000000000" pitchFamily="2" charset="-78"/>
              </a:rPr>
              <a:t>زیر مسائل هویدا هست؟</a:t>
            </a:r>
          </a:p>
          <a:p>
            <a:pPr marL="1371600" lvl="2" indent="-457200" algn="r" rtl="1">
              <a:lnSpc>
                <a:spcPct val="130000"/>
              </a:lnSpc>
              <a:spcAft>
                <a:spcPts val="500"/>
              </a:spcAft>
              <a:buFont typeface="+mj-lt"/>
            </a:pPr>
            <a:r>
              <a:rPr lang="fa-IR" sz="9600" dirty="0">
                <a:latin typeface="Times New Roman" panose="02020603050405020304" pitchFamily="18" charset="0"/>
                <a:cs typeface="B Nazanin" panose="00000400000000000000" pitchFamily="2" charset="-78"/>
              </a:rPr>
              <a:t>آیا میتوان </a:t>
            </a:r>
            <a:r>
              <a:rPr lang="fa-IR" sz="9600" dirty="0" err="1">
                <a:latin typeface="Times New Roman" panose="02020603050405020304" pitchFamily="18" charset="0"/>
                <a:cs typeface="B Nazanin" panose="00000400000000000000" pitchFamily="2" charset="-78"/>
              </a:rPr>
              <a:t>حلی</a:t>
            </a:r>
            <a:r>
              <a:rPr lang="fa-IR" sz="9600" dirty="0">
                <a:latin typeface="Times New Roman" panose="02020603050405020304" pitchFamily="18" charset="0"/>
                <a:cs typeface="B Nazanin" panose="00000400000000000000" pitchFamily="2" charset="-78"/>
              </a:rPr>
              <a:t> را به شیوه ای ارائه کرد که به </a:t>
            </a:r>
            <a:r>
              <a:rPr lang="fa-IR" sz="9600" b="1" dirty="0">
                <a:latin typeface="Times New Roman" panose="02020603050405020304" pitchFamily="18" charset="0"/>
                <a:cs typeface="B Nazanin" panose="00000400000000000000" pitchFamily="2" charset="-78"/>
              </a:rPr>
              <a:t>پیاده سازی اثر بخش </a:t>
            </a:r>
            <a:r>
              <a:rPr lang="fa-IR" sz="9600" dirty="0">
                <a:latin typeface="Times New Roman" panose="02020603050405020304" pitchFamily="18" charset="0"/>
                <a:cs typeface="B Nazanin" panose="00000400000000000000" pitchFamily="2" charset="-78"/>
              </a:rPr>
              <a:t>منجر شود؟ آیا یک </a:t>
            </a:r>
            <a:r>
              <a:rPr lang="fa-IR" sz="9600" b="1" dirty="0">
                <a:latin typeface="Times New Roman" panose="02020603050405020304" pitchFamily="18" charset="0"/>
                <a:cs typeface="B Nazanin" panose="00000400000000000000" pitchFamily="2" charset="-78"/>
              </a:rPr>
              <a:t>مدل طراحی</a:t>
            </a:r>
            <a:r>
              <a:rPr lang="en-US" sz="9600" b="1" dirty="0">
                <a:latin typeface="Times New Roman" panose="02020603050405020304" pitchFamily="18" charset="0"/>
                <a:cs typeface="B Nazanin" panose="00000400000000000000" pitchFamily="2" charset="-78"/>
              </a:rPr>
              <a:t> </a:t>
            </a:r>
            <a:r>
              <a:rPr lang="fa-IR" sz="9600" dirty="0">
                <a:latin typeface="Times New Roman" panose="02020603050405020304" pitchFamily="18" charset="0"/>
                <a:cs typeface="B Nazanin" panose="00000400000000000000" pitchFamily="2" charset="-78"/>
              </a:rPr>
              <a:t>قابل ایجاد هست؟</a:t>
            </a:r>
          </a:p>
          <a:p>
            <a:endParaRPr lang="en-US" sz="4200" dirty="0"/>
          </a:p>
        </p:txBody>
      </p:sp>
      <p:sp>
        <p:nvSpPr>
          <p:cNvPr id="4" name="Slide Number Placeholder 3">
            <a:extLst>
              <a:ext uri="{FF2B5EF4-FFF2-40B4-BE49-F238E27FC236}">
                <a16:creationId xmlns:a16="http://schemas.microsoft.com/office/drawing/2014/main" id="{50B5D3D0-8BD8-4235-BAD0-7F198D83D055}"/>
              </a:ext>
            </a:extLst>
          </p:cNvPr>
          <p:cNvSpPr>
            <a:spLocks noGrp="1"/>
          </p:cNvSpPr>
          <p:nvPr>
            <p:ph type="sldNum" sz="quarter" idx="12"/>
          </p:nvPr>
        </p:nvSpPr>
        <p:spPr/>
        <p:txBody>
          <a:bodyPr/>
          <a:lstStyle/>
          <a:p>
            <a:fld id="{0BD2414D-2E17-4FB4-9E5A-621CC69CA5AB}" type="slidenum">
              <a:rPr lang="en-US" smtClean="0"/>
              <a:t>35</a:t>
            </a:fld>
            <a:endParaRPr lang="en-US"/>
          </a:p>
        </p:txBody>
      </p:sp>
      <p:sp>
        <p:nvSpPr>
          <p:cNvPr id="5" name="Title 1">
            <a:extLst>
              <a:ext uri="{FF2B5EF4-FFF2-40B4-BE49-F238E27FC236}">
                <a16:creationId xmlns:a16="http://schemas.microsoft.com/office/drawing/2014/main" id="{BDBA32A7-449A-471B-9D73-FC4CA4498B62}"/>
              </a:ext>
            </a:extLst>
          </p:cNvPr>
          <p:cNvSpPr>
            <a:spLocks noGrp="1"/>
          </p:cNvSpPr>
          <p:nvPr>
            <p:ph type="title"/>
          </p:nvPr>
        </p:nvSpPr>
        <p:spPr>
          <a:xfrm>
            <a:off x="838200" y="365125"/>
            <a:ext cx="10515600" cy="1325563"/>
          </a:xfrm>
        </p:spPr>
        <p:txBody>
          <a:bodyPr>
            <a:normAutofit fontScale="90000"/>
          </a:bodyPr>
          <a:lstStyle/>
          <a:p>
            <a:pPr algn="r" rtl="1"/>
            <a:r>
              <a:rPr lang="fa-IR" sz="3600" b="1" dirty="0">
                <a:solidFill>
                  <a:schemeClr val="bg1">
                    <a:lumMod val="50000"/>
                  </a:schemeClr>
                </a:solidFill>
                <a:cs typeface="B Nazanin" panose="00000400000000000000" pitchFamily="2" charset="-78"/>
              </a:rPr>
              <a:t>1-4	مهندسی نرم افزار در عمل (ادامه)                   </a:t>
            </a:r>
            <a:r>
              <a:rPr kumimoji="0" lang="fa-IR" sz="2000" b="1" i="0" u="none" strike="noStrike" kern="1200" cap="none" spc="0" normalizeH="0" baseline="0" noProof="0" dirty="0">
                <a:ln>
                  <a:noFill/>
                </a:ln>
                <a:solidFill>
                  <a:schemeClr val="bg1">
                    <a:lumMod val="50000"/>
                  </a:schemeClr>
                </a:solidFill>
                <a:effectLst/>
                <a:uLnTx/>
                <a:uFillTx/>
                <a:latin typeface="Calibri Light" panose="020F0302020204030204"/>
                <a:ea typeface="+mj-ea"/>
                <a:cs typeface="B Nazanin" panose="00000400000000000000" pitchFamily="2" charset="-78"/>
              </a:rPr>
              <a:t>فصل اول- نرم افزار و مهندسی نرم افزار</a:t>
            </a:r>
            <a:br>
              <a:rPr lang="fa-IR" sz="3600" b="1" dirty="0">
                <a:cs typeface="B Nazanin" panose="00000400000000000000" pitchFamily="2" charset="-78"/>
              </a:rPr>
            </a:br>
            <a:endParaRPr lang="en-US" sz="3600" dirty="0"/>
          </a:p>
        </p:txBody>
      </p:sp>
    </p:spTree>
    <p:extLst>
      <p:ext uri="{BB962C8B-B14F-4D97-AF65-F5344CB8AC3E}">
        <p14:creationId xmlns:p14="http://schemas.microsoft.com/office/powerpoint/2010/main" val="101921267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5762619-CB2E-4CD5-B9E0-067A9BEB82F5}"/>
              </a:ext>
            </a:extLst>
          </p:cNvPr>
          <p:cNvSpPr>
            <a:spLocks noGrp="1"/>
          </p:cNvSpPr>
          <p:nvPr>
            <p:ph idx="1"/>
          </p:nvPr>
        </p:nvSpPr>
        <p:spPr>
          <a:xfrm>
            <a:off x="132522" y="993911"/>
            <a:ext cx="11221278" cy="2690193"/>
          </a:xfrm>
        </p:spPr>
        <p:txBody>
          <a:bodyPr>
            <a:normAutofit fontScale="25000" lnSpcReduction="20000"/>
          </a:bodyPr>
          <a:lstStyle/>
          <a:p>
            <a:pPr marL="0" indent="0" algn="r" rtl="1">
              <a:lnSpc>
                <a:spcPct val="130000"/>
              </a:lnSpc>
              <a:spcAft>
                <a:spcPts val="500"/>
              </a:spcAft>
              <a:buNone/>
            </a:pPr>
            <a:r>
              <a:rPr lang="fa-IR" sz="9600" dirty="0">
                <a:latin typeface="Times New Roman" panose="02020603050405020304" pitchFamily="18" charset="0"/>
                <a:cs typeface="B Nazanin" panose="00000400000000000000" pitchFamily="2" charset="-78"/>
              </a:rPr>
              <a:t>3- </a:t>
            </a:r>
            <a:r>
              <a:rPr lang="fa-IR" sz="9600" b="1" dirty="0">
                <a:latin typeface="Times New Roman" panose="02020603050405020304" pitchFamily="18" charset="0"/>
                <a:cs typeface="B Nazanin" panose="00000400000000000000" pitchFamily="2" charset="-78"/>
              </a:rPr>
              <a:t>اجرا</a:t>
            </a:r>
            <a:r>
              <a:rPr lang="fa-IR" sz="9600" dirty="0">
                <a:latin typeface="Times New Roman" panose="02020603050405020304" pitchFamily="18" charset="0"/>
                <a:cs typeface="B Nazanin" panose="00000400000000000000" pitchFamily="2" charset="-78"/>
              </a:rPr>
              <a:t>ی برنامه ریزی (تولید کد)</a:t>
            </a:r>
          </a:p>
          <a:p>
            <a:pPr marL="914400" lvl="1" indent="-457200" algn="r" rtl="1">
              <a:lnSpc>
                <a:spcPct val="130000"/>
              </a:lnSpc>
              <a:spcAft>
                <a:spcPts val="500"/>
              </a:spcAft>
              <a:buFont typeface="+mj-lt"/>
            </a:pPr>
            <a:r>
              <a:rPr lang="fa-IR" sz="9600" dirty="0">
                <a:latin typeface="Times New Roman" panose="02020603050405020304" pitchFamily="18" charset="0"/>
                <a:cs typeface="B Nazanin" panose="00000400000000000000" pitchFamily="2" charset="-78"/>
              </a:rPr>
              <a:t>این حل با برنامه ریزی </a:t>
            </a:r>
            <a:r>
              <a:rPr lang="fa-IR" sz="9600" b="1" dirty="0">
                <a:latin typeface="Times New Roman" panose="02020603050405020304" pitchFamily="18" charset="0"/>
                <a:cs typeface="B Nazanin" panose="00000400000000000000" pitchFamily="2" charset="-78"/>
              </a:rPr>
              <a:t>مطابقت</a:t>
            </a:r>
            <a:r>
              <a:rPr lang="fa-IR" sz="9600" dirty="0">
                <a:latin typeface="Times New Roman" panose="02020603050405020304" pitchFamily="18" charset="0"/>
                <a:cs typeface="B Nazanin" panose="00000400000000000000" pitchFamily="2" charset="-78"/>
              </a:rPr>
              <a:t> دارد؟ آیا کد منبع </a:t>
            </a:r>
            <a:r>
              <a:rPr lang="en-US" sz="9600" dirty="0">
                <a:latin typeface="Times New Roman" panose="02020603050405020304" pitchFamily="18" charset="0"/>
                <a:cs typeface="B Nazanin" panose="00000400000000000000" pitchFamily="2" charset="-78"/>
              </a:rPr>
              <a:t>(source code)</a:t>
            </a:r>
            <a:r>
              <a:rPr lang="fa-IR" sz="9600" dirty="0">
                <a:latin typeface="Times New Roman" panose="02020603050405020304" pitchFamily="18" charset="0"/>
                <a:cs typeface="B Nazanin" panose="00000400000000000000" pitchFamily="2" charset="-78"/>
              </a:rPr>
              <a:t> تا مدل طراحی قابل </a:t>
            </a:r>
            <a:r>
              <a:rPr lang="fa-IR" sz="9600" dirty="0" err="1">
                <a:latin typeface="Times New Roman" panose="02020603050405020304" pitchFamily="18" charset="0"/>
                <a:cs typeface="B Nazanin" panose="00000400000000000000" pitchFamily="2" charset="-78"/>
              </a:rPr>
              <a:t>ردگیری</a:t>
            </a:r>
            <a:r>
              <a:rPr lang="fa-IR" sz="9600" dirty="0">
                <a:latin typeface="Times New Roman" panose="02020603050405020304" pitchFamily="18" charset="0"/>
                <a:cs typeface="B Nazanin" panose="00000400000000000000" pitchFamily="2" charset="-78"/>
              </a:rPr>
              <a:t> هست؟ </a:t>
            </a:r>
          </a:p>
          <a:p>
            <a:pPr marL="914400" lvl="1" indent="-457200" algn="r" rtl="1">
              <a:lnSpc>
                <a:spcPct val="130000"/>
              </a:lnSpc>
              <a:spcAft>
                <a:spcPts val="500"/>
              </a:spcAft>
              <a:buFont typeface="+mj-lt"/>
            </a:pPr>
            <a:r>
              <a:rPr lang="fa-IR" sz="9600" dirty="0">
                <a:latin typeface="Times New Roman" panose="02020603050405020304" pitchFamily="18" charset="0"/>
                <a:cs typeface="B Nazanin" panose="00000400000000000000" pitchFamily="2" charset="-78"/>
              </a:rPr>
              <a:t>آیا هر </a:t>
            </a:r>
            <a:r>
              <a:rPr lang="fa-IR" sz="9600" dirty="0" err="1">
                <a:latin typeface="Times New Roman" panose="02020603050405020304" pitchFamily="18" charset="0"/>
                <a:cs typeface="B Nazanin" panose="00000400000000000000" pitchFamily="2" charset="-78"/>
              </a:rPr>
              <a:t>مولفه</a:t>
            </a:r>
            <a:r>
              <a:rPr lang="fa-IR" sz="9600" dirty="0">
                <a:latin typeface="Times New Roman" panose="02020603050405020304" pitchFamily="18" charset="0"/>
                <a:cs typeface="B Nazanin" panose="00000400000000000000" pitchFamily="2" charset="-78"/>
              </a:rPr>
              <a:t> از حل مسأله </a:t>
            </a:r>
            <a:r>
              <a:rPr lang="fa-IR" sz="9600" b="1" dirty="0">
                <a:latin typeface="Times New Roman" panose="02020603050405020304" pitchFamily="18" charset="0"/>
                <a:cs typeface="B Nazanin" panose="00000400000000000000" pitchFamily="2" charset="-78"/>
              </a:rPr>
              <a:t>درست</a:t>
            </a:r>
            <a:r>
              <a:rPr lang="fa-IR" sz="9600" dirty="0">
                <a:latin typeface="Times New Roman" panose="02020603050405020304" pitchFamily="18" charset="0"/>
                <a:cs typeface="B Nazanin" panose="00000400000000000000" pitchFamily="2" charset="-78"/>
              </a:rPr>
              <a:t> است؟ </a:t>
            </a:r>
            <a:endParaRPr lang="en-US" sz="9600" dirty="0">
              <a:latin typeface="Times New Roman" panose="02020603050405020304" pitchFamily="18" charset="0"/>
              <a:cs typeface="B Nazanin" panose="00000400000000000000" pitchFamily="2" charset="-78"/>
            </a:endParaRPr>
          </a:p>
          <a:p>
            <a:pPr marL="914400" lvl="1" indent="-457200" algn="r" rtl="1">
              <a:lnSpc>
                <a:spcPct val="130000"/>
              </a:lnSpc>
              <a:spcAft>
                <a:spcPts val="500"/>
              </a:spcAft>
              <a:buFont typeface="+mj-lt"/>
            </a:pPr>
            <a:r>
              <a:rPr lang="fa-IR" sz="9600" dirty="0">
                <a:latin typeface="Times New Roman" panose="02020603050405020304" pitchFamily="18" charset="0"/>
                <a:cs typeface="B Nazanin" panose="00000400000000000000" pitchFamily="2" charset="-78"/>
              </a:rPr>
              <a:t>آیا طراحی و کدها مرور شده</a:t>
            </a:r>
            <a:r>
              <a:rPr lang="en-US" sz="9600" dirty="0">
                <a:latin typeface="Times New Roman" panose="02020603050405020304" pitchFamily="18" charset="0"/>
                <a:cs typeface="B Nazanin" panose="00000400000000000000" pitchFamily="2" charset="-78"/>
              </a:rPr>
              <a:t> </a:t>
            </a:r>
            <a:r>
              <a:rPr lang="fa-IR" sz="9600" dirty="0" err="1">
                <a:latin typeface="Times New Roman" panose="02020603050405020304" pitchFamily="18" charset="0"/>
                <a:cs typeface="B Nazanin" panose="00000400000000000000" pitchFamily="2" charset="-78"/>
              </a:rPr>
              <a:t>اند</a:t>
            </a:r>
            <a:r>
              <a:rPr lang="fa-IR" sz="9600" dirty="0">
                <a:latin typeface="Times New Roman" panose="02020603050405020304" pitchFamily="18" charset="0"/>
                <a:cs typeface="B Nazanin" panose="00000400000000000000" pitchFamily="2" charset="-78"/>
              </a:rPr>
              <a:t> یا بهتر از آن آیا </a:t>
            </a:r>
            <a:r>
              <a:rPr lang="fa-IR" sz="9600" dirty="0" err="1">
                <a:latin typeface="Times New Roman" panose="02020603050405020304" pitchFamily="18" charset="0"/>
                <a:cs typeface="B Nazanin" panose="00000400000000000000" pitchFamily="2" charset="-78"/>
              </a:rPr>
              <a:t>الگوریتم</a:t>
            </a:r>
            <a:r>
              <a:rPr lang="fa-IR" sz="9600" dirty="0">
                <a:latin typeface="Times New Roman" panose="02020603050405020304" pitchFamily="18" charset="0"/>
                <a:cs typeface="B Nazanin" panose="00000400000000000000" pitchFamily="2" charset="-78"/>
              </a:rPr>
              <a:t> ها از نظر درستی بررسی شده </a:t>
            </a:r>
            <a:r>
              <a:rPr lang="fa-IR" sz="9600" dirty="0" err="1">
                <a:latin typeface="Times New Roman" panose="02020603050405020304" pitchFamily="18" charset="0"/>
                <a:cs typeface="B Nazanin" panose="00000400000000000000" pitchFamily="2" charset="-78"/>
              </a:rPr>
              <a:t>اند</a:t>
            </a:r>
            <a:r>
              <a:rPr lang="fa-IR" sz="9600" dirty="0">
                <a:latin typeface="Times New Roman" panose="02020603050405020304" pitchFamily="18" charset="0"/>
                <a:cs typeface="B Nazanin" panose="00000400000000000000" pitchFamily="2" charset="-78"/>
              </a:rPr>
              <a:t>؟</a:t>
            </a:r>
          </a:p>
          <a:p>
            <a:pPr marL="457200" indent="-457200" algn="r" rtl="1">
              <a:lnSpc>
                <a:spcPct val="130000"/>
              </a:lnSpc>
              <a:spcAft>
                <a:spcPts val="500"/>
              </a:spcAft>
              <a:buFont typeface="+mj-lt"/>
            </a:pPr>
            <a:endParaRPr lang="fa-IR" sz="9600" dirty="0">
              <a:latin typeface="Times New Roman" panose="02020603050405020304" pitchFamily="18" charset="0"/>
              <a:cs typeface="B Nazanin" panose="00000400000000000000" pitchFamily="2" charset="-78"/>
            </a:endParaRPr>
          </a:p>
        </p:txBody>
      </p:sp>
      <p:sp>
        <p:nvSpPr>
          <p:cNvPr id="4" name="Slide Number Placeholder 3">
            <a:extLst>
              <a:ext uri="{FF2B5EF4-FFF2-40B4-BE49-F238E27FC236}">
                <a16:creationId xmlns:a16="http://schemas.microsoft.com/office/drawing/2014/main" id="{50B5D3D0-8BD8-4235-BAD0-7F198D83D055}"/>
              </a:ext>
            </a:extLst>
          </p:cNvPr>
          <p:cNvSpPr>
            <a:spLocks noGrp="1"/>
          </p:cNvSpPr>
          <p:nvPr>
            <p:ph type="sldNum" sz="quarter" idx="12"/>
          </p:nvPr>
        </p:nvSpPr>
        <p:spPr/>
        <p:txBody>
          <a:bodyPr/>
          <a:lstStyle/>
          <a:p>
            <a:fld id="{0BD2414D-2E17-4FB4-9E5A-621CC69CA5AB}" type="slidenum">
              <a:rPr lang="en-US" smtClean="0"/>
              <a:t>36</a:t>
            </a:fld>
            <a:endParaRPr lang="en-US"/>
          </a:p>
        </p:txBody>
      </p:sp>
      <p:sp>
        <p:nvSpPr>
          <p:cNvPr id="8" name="Title 1">
            <a:extLst>
              <a:ext uri="{FF2B5EF4-FFF2-40B4-BE49-F238E27FC236}">
                <a16:creationId xmlns:a16="http://schemas.microsoft.com/office/drawing/2014/main" id="{65BFE83E-8EB7-4F29-B5BF-8B541C61D637}"/>
              </a:ext>
            </a:extLst>
          </p:cNvPr>
          <p:cNvSpPr>
            <a:spLocks noGrp="1"/>
          </p:cNvSpPr>
          <p:nvPr>
            <p:ph type="title"/>
          </p:nvPr>
        </p:nvSpPr>
        <p:spPr>
          <a:xfrm>
            <a:off x="838200" y="65913"/>
            <a:ext cx="10515600" cy="1325563"/>
          </a:xfrm>
        </p:spPr>
        <p:txBody>
          <a:bodyPr>
            <a:normAutofit fontScale="90000"/>
          </a:bodyPr>
          <a:lstStyle/>
          <a:p>
            <a:pPr algn="r" rtl="1"/>
            <a:r>
              <a:rPr lang="fa-IR" sz="3600" b="1" dirty="0">
                <a:solidFill>
                  <a:schemeClr val="bg1">
                    <a:lumMod val="50000"/>
                  </a:schemeClr>
                </a:solidFill>
                <a:cs typeface="B Nazanin" panose="00000400000000000000" pitchFamily="2" charset="-78"/>
              </a:rPr>
              <a:t>1-4	مهندسی نرم افزار در عمل (ادامه)                   </a:t>
            </a:r>
            <a:r>
              <a:rPr kumimoji="0" lang="fa-IR" sz="2000" b="1" i="0" u="none" strike="noStrike" kern="1200" cap="none" spc="0" normalizeH="0" baseline="0" noProof="0" dirty="0">
                <a:ln>
                  <a:noFill/>
                </a:ln>
                <a:solidFill>
                  <a:schemeClr val="bg1">
                    <a:lumMod val="50000"/>
                  </a:schemeClr>
                </a:solidFill>
                <a:effectLst/>
                <a:uLnTx/>
                <a:uFillTx/>
                <a:latin typeface="Calibri Light" panose="020F0302020204030204"/>
                <a:ea typeface="+mj-ea"/>
                <a:cs typeface="B Nazanin" panose="00000400000000000000" pitchFamily="2" charset="-78"/>
              </a:rPr>
              <a:t>فصل اول- نرم افزار و مهندسی نرم افزار</a:t>
            </a:r>
            <a:br>
              <a:rPr lang="fa-IR" sz="3600" b="1" dirty="0">
                <a:cs typeface="B Nazanin" panose="00000400000000000000" pitchFamily="2" charset="-78"/>
              </a:rPr>
            </a:br>
            <a:endParaRPr lang="en-US" sz="3600" dirty="0"/>
          </a:p>
        </p:txBody>
      </p:sp>
      <p:sp>
        <p:nvSpPr>
          <p:cNvPr id="10" name="Content Placeholder 2">
            <a:extLst>
              <a:ext uri="{FF2B5EF4-FFF2-40B4-BE49-F238E27FC236}">
                <a16:creationId xmlns:a16="http://schemas.microsoft.com/office/drawing/2014/main" id="{0EB5097D-2673-4F8D-A58C-55E3562968BE}"/>
              </a:ext>
            </a:extLst>
          </p:cNvPr>
          <p:cNvSpPr txBox="1">
            <a:spLocks/>
          </p:cNvSpPr>
          <p:nvPr/>
        </p:nvSpPr>
        <p:spPr>
          <a:xfrm>
            <a:off x="0" y="3333268"/>
            <a:ext cx="11592339" cy="3458819"/>
          </a:xfrm>
          <a:prstGeom prst="rect">
            <a:avLst/>
          </a:prstGeom>
        </p:spPr>
        <p:txBody>
          <a:bodyPr vert="horz" lIns="91440" tIns="45720" rIns="91440" bIns="4572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rtl="1">
              <a:lnSpc>
                <a:spcPct val="130000"/>
              </a:lnSpc>
              <a:spcAft>
                <a:spcPts val="500"/>
              </a:spcAft>
              <a:buFont typeface="Arial" panose="020B0604020202020204" pitchFamily="34" charset="0"/>
              <a:buNone/>
            </a:pPr>
            <a:r>
              <a:rPr lang="fa-IR" sz="9600" dirty="0">
                <a:latin typeface="Times New Roman" panose="02020603050405020304" pitchFamily="18" charset="0"/>
                <a:cs typeface="B Nazanin" panose="00000400000000000000" pitchFamily="2" charset="-78"/>
              </a:rPr>
              <a:t>4- </a:t>
            </a:r>
            <a:r>
              <a:rPr lang="fa-IR" sz="9600" b="1" dirty="0">
                <a:latin typeface="Times New Roman" panose="02020603050405020304" pitchFamily="18" charset="0"/>
                <a:cs typeface="B Nazanin" panose="00000400000000000000" pitchFamily="2" charset="-78"/>
              </a:rPr>
              <a:t>بررسی نتیجه </a:t>
            </a:r>
            <a:r>
              <a:rPr lang="fa-IR" sz="9600" dirty="0">
                <a:latin typeface="Times New Roman" panose="02020603050405020304" pitchFamily="18" charset="0"/>
                <a:cs typeface="B Nazanin" panose="00000400000000000000" pitchFamily="2" charset="-78"/>
              </a:rPr>
              <a:t>برای صحت </a:t>
            </a:r>
            <a:r>
              <a:rPr lang="en-US" sz="9600" dirty="0">
                <a:latin typeface="Times New Roman" panose="02020603050405020304" pitchFamily="18" charset="0"/>
                <a:cs typeface="B Nazanin" panose="00000400000000000000" pitchFamily="2" charset="-78"/>
              </a:rPr>
              <a:t>)</a:t>
            </a:r>
            <a:r>
              <a:rPr lang="fa-IR" sz="9600" dirty="0">
                <a:latin typeface="Times New Roman" panose="02020603050405020304" pitchFamily="18" charset="0"/>
                <a:cs typeface="B Nazanin" panose="00000400000000000000" pitchFamily="2" charset="-78"/>
              </a:rPr>
              <a:t>آزمون و تضمین کیفیت</a:t>
            </a:r>
            <a:r>
              <a:rPr lang="en-US" sz="9600" dirty="0">
                <a:latin typeface="Times New Roman" panose="02020603050405020304" pitchFamily="18" charset="0"/>
                <a:cs typeface="B Nazanin" panose="00000400000000000000" pitchFamily="2" charset="-78"/>
              </a:rPr>
              <a:t>(</a:t>
            </a:r>
            <a:endParaRPr lang="fa-IR" sz="9600" dirty="0">
              <a:latin typeface="Times New Roman" panose="02020603050405020304" pitchFamily="18" charset="0"/>
              <a:cs typeface="B Nazanin" panose="00000400000000000000" pitchFamily="2" charset="-78"/>
            </a:endParaRPr>
          </a:p>
          <a:p>
            <a:pPr marL="914400" lvl="1" indent="-457200" algn="r" rtl="1">
              <a:lnSpc>
                <a:spcPct val="130000"/>
              </a:lnSpc>
              <a:spcAft>
                <a:spcPts val="500"/>
              </a:spcAft>
              <a:buFont typeface="+mj-lt"/>
              <a:buChar char="•"/>
            </a:pPr>
            <a:r>
              <a:rPr lang="fa-IR" sz="9200" dirty="0">
                <a:latin typeface="Times New Roman" panose="02020603050405020304" pitchFamily="18" charset="0"/>
                <a:cs typeface="B Nazanin" panose="00000400000000000000" pitchFamily="2" charset="-78"/>
              </a:rPr>
              <a:t> </a:t>
            </a:r>
            <a:r>
              <a:rPr lang="fa-IR" sz="9600" dirty="0" err="1">
                <a:latin typeface="Times New Roman" panose="02020603050405020304" pitchFamily="18" charset="0"/>
                <a:cs typeface="B Nazanin" panose="00000400000000000000" pitchFamily="2" charset="-78"/>
              </a:rPr>
              <a:t>نمی</a:t>
            </a:r>
            <a:r>
              <a:rPr lang="fa-IR" sz="9600" dirty="0">
                <a:latin typeface="Times New Roman" panose="02020603050405020304" pitchFamily="18" charset="0"/>
                <a:cs typeface="B Nazanin" panose="00000400000000000000" pitchFamily="2" charset="-78"/>
              </a:rPr>
              <a:t> توان اطمینان یافت که راه حل ارائه شده </a:t>
            </a:r>
            <a:r>
              <a:rPr lang="fa-IR" sz="9600" strike="sngStrike" dirty="0">
                <a:latin typeface="Times New Roman" panose="02020603050405020304" pitchFamily="18" charset="0"/>
                <a:cs typeface="B Nazanin" panose="00000400000000000000" pitchFamily="2" charset="-78"/>
              </a:rPr>
              <a:t>کامل</a:t>
            </a:r>
            <a:r>
              <a:rPr lang="fa-IR" sz="9600" dirty="0">
                <a:latin typeface="Times New Roman" panose="02020603050405020304" pitchFamily="18" charset="0"/>
                <a:cs typeface="B Nazanin" panose="00000400000000000000" pitchFamily="2" charset="-78"/>
              </a:rPr>
              <a:t> است،</a:t>
            </a:r>
            <a:r>
              <a:rPr lang="en-US" sz="9600" dirty="0">
                <a:latin typeface="Times New Roman" panose="02020603050405020304" pitchFamily="18" charset="0"/>
                <a:cs typeface="B Nazanin" panose="00000400000000000000" pitchFamily="2" charset="-78"/>
              </a:rPr>
              <a:t> </a:t>
            </a:r>
            <a:endParaRPr lang="fa-IR" sz="9600" dirty="0">
              <a:latin typeface="Times New Roman" panose="02020603050405020304" pitchFamily="18" charset="0"/>
              <a:cs typeface="B Nazanin" panose="00000400000000000000" pitchFamily="2" charset="-78"/>
            </a:endParaRPr>
          </a:p>
          <a:p>
            <a:pPr marL="914400" lvl="2" indent="0" algn="r" rtl="1">
              <a:lnSpc>
                <a:spcPct val="170000"/>
              </a:lnSpc>
              <a:spcAft>
                <a:spcPts val="500"/>
              </a:spcAft>
              <a:buNone/>
            </a:pPr>
            <a:r>
              <a:rPr lang="fa-IR" sz="9200" dirty="0">
                <a:latin typeface="Times New Roman" panose="02020603050405020304" pitchFamily="18" charset="0"/>
                <a:cs typeface="B Nazanin" panose="00000400000000000000" pitchFamily="2" charset="-78"/>
              </a:rPr>
              <a:t>ولی می توان مطمئن شد که تعداد</a:t>
            </a:r>
            <a:r>
              <a:rPr lang="fa-IR" sz="9200" b="1" dirty="0">
                <a:latin typeface="Times New Roman" panose="02020603050405020304" pitchFamily="18" charset="0"/>
                <a:cs typeface="B Nazanin" panose="00000400000000000000" pitchFamily="2" charset="-78"/>
              </a:rPr>
              <a:t> آزمون</a:t>
            </a:r>
            <a:r>
              <a:rPr lang="en-US" sz="9200" b="1" dirty="0">
                <a:latin typeface="Times New Roman" panose="02020603050405020304" pitchFamily="18" charset="0"/>
                <a:cs typeface="B Nazanin" panose="00000400000000000000" pitchFamily="2" charset="-78"/>
              </a:rPr>
              <a:t> </a:t>
            </a:r>
            <a:r>
              <a:rPr lang="fa-IR" sz="9200" dirty="0">
                <a:latin typeface="Times New Roman" panose="02020603050405020304" pitchFamily="18" charset="0"/>
                <a:cs typeface="B Nazanin" panose="00000400000000000000" pitchFamily="2" charset="-78"/>
              </a:rPr>
              <a:t>های کافی برای </a:t>
            </a:r>
            <a:r>
              <a:rPr lang="fa-IR" sz="9200" b="1" dirty="0" err="1">
                <a:latin typeface="Times New Roman" panose="02020603050405020304" pitchFamily="18" charset="0"/>
                <a:cs typeface="B Nazanin" panose="00000400000000000000" pitchFamily="2" charset="-78"/>
              </a:rPr>
              <a:t>آشکارسازی</a:t>
            </a:r>
            <a:r>
              <a:rPr lang="fa-IR" sz="9200" dirty="0">
                <a:latin typeface="Times New Roman" panose="02020603050405020304" pitchFamily="18" charset="0"/>
                <a:cs typeface="B Nazanin" panose="00000400000000000000" pitchFamily="2" charset="-78"/>
              </a:rPr>
              <a:t> هر چه بیشتر </a:t>
            </a:r>
            <a:r>
              <a:rPr lang="fa-IR" sz="9200" b="1" dirty="0">
                <a:latin typeface="Times New Roman" panose="02020603050405020304" pitchFamily="18" charset="0"/>
                <a:cs typeface="B Nazanin" panose="00000400000000000000" pitchFamily="2" charset="-78"/>
              </a:rPr>
              <a:t>خطاها</a:t>
            </a:r>
            <a:r>
              <a:rPr lang="fa-IR" sz="9200" dirty="0">
                <a:latin typeface="Times New Roman" panose="02020603050405020304" pitchFamily="18" charset="0"/>
                <a:cs typeface="B Nazanin" panose="00000400000000000000" pitchFamily="2" charset="-78"/>
              </a:rPr>
              <a:t> طراحی شده </a:t>
            </a:r>
            <a:r>
              <a:rPr lang="fa-IR" sz="9200" dirty="0" err="1">
                <a:latin typeface="Times New Roman" panose="02020603050405020304" pitchFamily="18" charset="0"/>
                <a:cs typeface="B Nazanin" panose="00000400000000000000" pitchFamily="2" charset="-78"/>
              </a:rPr>
              <a:t>اند</a:t>
            </a:r>
            <a:r>
              <a:rPr lang="fa-IR" sz="9200" dirty="0">
                <a:latin typeface="Times New Roman" panose="02020603050405020304" pitchFamily="18" charset="0"/>
                <a:cs typeface="B Nazanin" panose="00000400000000000000" pitchFamily="2" charset="-78"/>
              </a:rPr>
              <a:t>.</a:t>
            </a:r>
          </a:p>
          <a:p>
            <a:pPr marL="914400" lvl="1" indent="-457200" algn="r" rtl="1">
              <a:lnSpc>
                <a:spcPct val="130000"/>
              </a:lnSpc>
              <a:spcAft>
                <a:spcPts val="500"/>
              </a:spcAft>
              <a:buFont typeface="+mj-lt"/>
              <a:buChar char="•"/>
            </a:pPr>
            <a:r>
              <a:rPr lang="fa-IR" sz="9600" dirty="0">
                <a:latin typeface="Times New Roman" panose="02020603050405020304" pitchFamily="18" charset="0"/>
                <a:cs typeface="B Nazanin" panose="00000400000000000000" pitchFamily="2" charset="-78"/>
              </a:rPr>
              <a:t>آیا می توان هر مؤلفه از حل را آزمود؟ آیا راهبرد آزمون منطقی پیاده سازی شده است؟</a:t>
            </a:r>
          </a:p>
          <a:p>
            <a:pPr marL="914400" lvl="1" indent="-457200" algn="r" rtl="1">
              <a:lnSpc>
                <a:spcPct val="130000"/>
              </a:lnSpc>
              <a:spcAft>
                <a:spcPts val="500"/>
              </a:spcAft>
              <a:buFont typeface="+mj-lt"/>
              <a:buChar char="•"/>
            </a:pPr>
            <a:r>
              <a:rPr lang="fa-IR" sz="9600" dirty="0">
                <a:latin typeface="Times New Roman" panose="02020603050405020304" pitchFamily="18" charset="0"/>
                <a:cs typeface="B Nazanin" panose="00000400000000000000" pitchFamily="2" charset="-78"/>
              </a:rPr>
              <a:t> آیا این راه حل، نتایجی ایجاد میکند که با داده ها، </a:t>
            </a:r>
            <a:r>
              <a:rPr lang="fa-IR" sz="9600" dirty="0" err="1">
                <a:latin typeface="Times New Roman" panose="02020603050405020304" pitchFamily="18" charset="0"/>
                <a:cs typeface="B Nazanin" panose="00000400000000000000" pitchFamily="2" charset="-78"/>
              </a:rPr>
              <a:t>عملکردها</a:t>
            </a:r>
            <a:r>
              <a:rPr lang="fa-IR" sz="9600" dirty="0">
                <a:latin typeface="Times New Roman" panose="02020603050405020304" pitchFamily="18" charset="0"/>
                <a:cs typeface="B Nazanin" panose="00000400000000000000" pitchFamily="2" charset="-78"/>
              </a:rPr>
              <a:t> و ویژگیهای مورد نیاز مطابقت داشته باشد؟</a:t>
            </a:r>
          </a:p>
          <a:p>
            <a:pPr marL="914400" lvl="1" indent="-457200" algn="r" rtl="1">
              <a:lnSpc>
                <a:spcPct val="130000"/>
              </a:lnSpc>
              <a:spcAft>
                <a:spcPts val="500"/>
              </a:spcAft>
              <a:buFont typeface="+mj-lt"/>
              <a:buChar char="•"/>
            </a:pPr>
            <a:r>
              <a:rPr lang="fa-IR" sz="9600" dirty="0">
                <a:latin typeface="Times New Roman" panose="02020603050405020304" pitchFamily="18" charset="0"/>
                <a:cs typeface="B Nazanin" panose="00000400000000000000" pitchFamily="2" charset="-78"/>
              </a:rPr>
              <a:t> آیا نرم افزار از لحاظ کلیه ی نیازمندی های </a:t>
            </a:r>
            <a:r>
              <a:rPr lang="fa-IR" sz="9600" dirty="0" err="1">
                <a:latin typeface="Times New Roman" panose="02020603050405020304" pitchFamily="18" charset="0"/>
                <a:cs typeface="B Nazanin" panose="00000400000000000000" pitchFamily="2" charset="-78"/>
              </a:rPr>
              <a:t>ذینفعان</a:t>
            </a:r>
            <a:r>
              <a:rPr lang="fa-IR" sz="9600" dirty="0">
                <a:latin typeface="Times New Roman" panose="02020603050405020304" pitchFamily="18" charset="0"/>
                <a:cs typeface="B Nazanin" panose="00000400000000000000" pitchFamily="2" charset="-78"/>
              </a:rPr>
              <a:t> اعتبار سنجی شده است؟ </a:t>
            </a:r>
            <a:endParaRPr lang="en-US" sz="4200" dirty="0"/>
          </a:p>
        </p:txBody>
      </p:sp>
    </p:spTree>
    <p:extLst>
      <p:ext uri="{BB962C8B-B14F-4D97-AF65-F5344CB8AC3E}">
        <p14:creationId xmlns:p14="http://schemas.microsoft.com/office/powerpoint/2010/main" val="132265672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F6841CC-FBB9-4F1C-8EEA-B4E0A34D4100}"/>
              </a:ext>
            </a:extLst>
          </p:cNvPr>
          <p:cNvSpPr>
            <a:spLocks noGrp="1"/>
          </p:cNvSpPr>
          <p:nvPr>
            <p:ph idx="1"/>
          </p:nvPr>
        </p:nvSpPr>
        <p:spPr>
          <a:xfrm>
            <a:off x="0" y="1491869"/>
            <a:ext cx="11878917" cy="5229605"/>
          </a:xfrm>
        </p:spPr>
        <p:txBody>
          <a:bodyPr>
            <a:noAutofit/>
          </a:bodyPr>
          <a:lstStyle/>
          <a:p>
            <a:pPr algn="r" rtl="1">
              <a:spcBef>
                <a:spcPts val="0"/>
              </a:spcBef>
              <a:spcAft>
                <a:spcPts val="500"/>
              </a:spcAft>
              <a:buFont typeface="Wingdings" panose="05000000000000000000" pitchFamily="2" charset="2"/>
              <a:buChar char="ü"/>
            </a:pPr>
            <a:r>
              <a:rPr lang="fa-IR" sz="2400" b="1" dirty="0">
                <a:latin typeface="Times New Roman" panose="02020603050405020304" pitchFamily="18" charset="0"/>
                <a:cs typeface="B Nazanin" panose="00000400000000000000" pitchFamily="2" charset="-78"/>
              </a:rPr>
              <a:t> اصول کلی</a:t>
            </a:r>
          </a:p>
          <a:p>
            <a:pPr lvl="1" algn="r" rtl="1"/>
            <a:r>
              <a:rPr lang="fa-IR" sz="2200" dirty="0">
                <a:latin typeface="Times New Roman" panose="02020603050405020304" pitchFamily="18" charset="0"/>
                <a:cs typeface="B Nazanin" panose="00000400000000000000" pitchFamily="2" charset="-78"/>
              </a:rPr>
              <a:t> اصل به معنای یک قانون یا فرض زیربنایی</a:t>
            </a:r>
          </a:p>
          <a:p>
            <a:pPr lvl="1" algn="r" rtl="1"/>
            <a:r>
              <a:rPr lang="fa-IR" sz="2200" dirty="0">
                <a:latin typeface="Times New Roman" panose="02020603050405020304" pitchFamily="18" charset="0"/>
                <a:cs typeface="B Nazanin" panose="00000400000000000000" pitchFamily="2" charset="-78"/>
              </a:rPr>
              <a:t>این اصول به شما در برقراری یک فضای فکری برای مهندسی نرم افزار در عمل کمک خواهند کرد و اهمیت آنها از این لحاظ است.</a:t>
            </a:r>
          </a:p>
          <a:p>
            <a:pPr lvl="1" algn="r" rtl="1"/>
            <a:endParaRPr lang="fa-IR" sz="2200" dirty="0">
              <a:latin typeface="Times New Roman" panose="02020603050405020304" pitchFamily="18" charset="0"/>
              <a:cs typeface="B Nazanin" panose="00000400000000000000" pitchFamily="2" charset="-78"/>
            </a:endParaRPr>
          </a:p>
          <a:p>
            <a:pPr algn="r" rtl="1">
              <a:buFont typeface="Wingdings" panose="05000000000000000000" pitchFamily="2" charset="2"/>
              <a:buChar char="ü"/>
            </a:pPr>
            <a:r>
              <a:rPr lang="fa-IR" sz="2400" b="1" dirty="0">
                <a:latin typeface="Times New Roman" panose="02020603050405020304" pitchFamily="18" charset="0"/>
                <a:cs typeface="B Nazanin" panose="00000400000000000000" pitchFamily="2" charset="-78"/>
              </a:rPr>
              <a:t> هفت اصل (</a:t>
            </a:r>
            <a:r>
              <a:rPr lang="fa-IR" sz="2400" b="1" dirty="0" err="1">
                <a:latin typeface="Times New Roman" panose="02020603050405020304" pitchFamily="18" charset="0"/>
                <a:cs typeface="B Nazanin" panose="00000400000000000000" pitchFamily="2" charset="-78"/>
              </a:rPr>
              <a:t>ديويد</a:t>
            </a:r>
            <a:r>
              <a:rPr lang="fa-IR" sz="2400" b="1" dirty="0">
                <a:latin typeface="Times New Roman" panose="02020603050405020304" pitchFamily="18" charset="0"/>
                <a:cs typeface="B Nazanin" panose="00000400000000000000" pitchFamily="2" charset="-78"/>
              </a:rPr>
              <a:t> </a:t>
            </a:r>
            <a:r>
              <a:rPr lang="fa-IR" sz="2400" b="1" dirty="0" err="1">
                <a:latin typeface="Times New Roman" panose="02020603050405020304" pitchFamily="18" charset="0"/>
                <a:cs typeface="B Nazanin" panose="00000400000000000000" pitchFamily="2" charset="-78"/>
              </a:rPr>
              <a:t>هوكر</a:t>
            </a:r>
            <a:r>
              <a:rPr lang="fa-IR" sz="2400" b="1" dirty="0">
                <a:latin typeface="Times New Roman" panose="02020603050405020304" pitchFamily="18" charset="0"/>
                <a:cs typeface="B Nazanin" panose="00000400000000000000" pitchFamily="2" charset="-78"/>
              </a:rPr>
              <a:t> )</a:t>
            </a:r>
          </a:p>
          <a:p>
            <a:pPr lvl="1" algn="r" rtl="1">
              <a:buFont typeface="Courier New" panose="02070309020205020404" pitchFamily="49" charset="0"/>
              <a:buChar char="o"/>
            </a:pPr>
            <a:r>
              <a:rPr lang="fa-IR" dirty="0">
                <a:latin typeface="Times New Roman" panose="02020603050405020304" pitchFamily="18" charset="0"/>
                <a:cs typeface="B Nazanin" panose="00000400000000000000" pitchFamily="2" charset="-78"/>
              </a:rPr>
              <a:t>  اصل اول: </a:t>
            </a:r>
            <a:r>
              <a:rPr lang="fa-IR" b="1" dirty="0">
                <a:latin typeface="Times New Roman" panose="02020603050405020304" pitchFamily="18" charset="0"/>
                <a:cs typeface="B Nazanin" panose="00000400000000000000" pitchFamily="2" charset="-78"/>
              </a:rPr>
              <a:t>دلیل وجود سیستم</a:t>
            </a:r>
          </a:p>
          <a:p>
            <a:pPr lvl="1" algn="r" rtl="1"/>
            <a:r>
              <a:rPr lang="fa-IR" dirty="0">
                <a:latin typeface="Times New Roman" panose="02020603050405020304" pitchFamily="18" charset="0"/>
                <a:cs typeface="B Nazanin" panose="00000400000000000000" pitchFamily="2" charset="-78"/>
              </a:rPr>
              <a:t> هر سیستم به یک دلیل وجود دارد این که </a:t>
            </a:r>
            <a:r>
              <a:rPr lang="fa-IR" b="1" dirty="0">
                <a:latin typeface="Times New Roman" panose="02020603050405020304" pitchFamily="18" charset="0"/>
                <a:cs typeface="B Nazanin" panose="00000400000000000000" pitchFamily="2" charset="-78"/>
              </a:rPr>
              <a:t>برای </a:t>
            </a:r>
            <a:r>
              <a:rPr lang="fa-IR" b="1" dirty="0" err="1">
                <a:latin typeface="Times New Roman" panose="02020603050405020304" pitchFamily="18" charset="0"/>
                <a:cs typeface="B Nazanin" panose="00000400000000000000" pitchFamily="2" charset="-78"/>
              </a:rPr>
              <a:t>کاربرانش</a:t>
            </a:r>
            <a:r>
              <a:rPr lang="fa-IR" b="1" dirty="0">
                <a:latin typeface="Times New Roman" panose="02020603050405020304" pitchFamily="18" charset="0"/>
                <a:cs typeface="B Nazanin" panose="00000400000000000000" pitchFamily="2" charset="-78"/>
              </a:rPr>
              <a:t> ارزشی فراهم سازد.</a:t>
            </a:r>
          </a:p>
          <a:p>
            <a:pPr lvl="1" algn="r" rtl="1"/>
            <a:r>
              <a:rPr lang="fa-IR" dirty="0">
                <a:latin typeface="Times New Roman" panose="02020603050405020304" pitchFamily="18" charset="0"/>
                <a:cs typeface="B Nazanin" panose="00000400000000000000" pitchFamily="2" charset="-78"/>
              </a:rPr>
              <a:t>: آیا این کار ارزشی واقعی به سیستم اضافه میکند؟ اگر پاسخ منفی است آن کار را نکنید</a:t>
            </a:r>
          </a:p>
          <a:p>
            <a:pPr lvl="1" algn="r" rtl="1"/>
            <a:endParaRPr lang="fa-IR" dirty="0">
              <a:latin typeface="Times New Roman" panose="02020603050405020304" pitchFamily="18" charset="0"/>
              <a:cs typeface="B Nazanin" panose="00000400000000000000" pitchFamily="2" charset="-78"/>
            </a:endParaRPr>
          </a:p>
          <a:p>
            <a:pPr lvl="1" algn="r" rtl="1">
              <a:buFont typeface="Courier New" panose="02070309020205020404" pitchFamily="49" charset="0"/>
              <a:buChar char="o"/>
            </a:pPr>
            <a:r>
              <a:rPr lang="fa-IR" dirty="0">
                <a:latin typeface="Times New Roman" panose="02020603050405020304" pitchFamily="18" charset="0"/>
                <a:cs typeface="B Nazanin" panose="00000400000000000000" pitchFamily="2" charset="-78"/>
              </a:rPr>
              <a:t>اصل دوم: </a:t>
            </a:r>
            <a:r>
              <a:rPr lang="fa-IR" b="1" dirty="0">
                <a:latin typeface="Times New Roman" panose="02020603050405020304" pitchFamily="18" charset="0"/>
                <a:cs typeface="B Nazanin" panose="00000400000000000000" pitchFamily="2" charset="-78"/>
              </a:rPr>
              <a:t>ساده نگه داشتن</a:t>
            </a:r>
          </a:p>
          <a:p>
            <a:pPr lvl="1" algn="r" rtl="1"/>
            <a:r>
              <a:rPr lang="fa-IR" dirty="0">
                <a:latin typeface="Times New Roman" panose="02020603050405020304" pitchFamily="18" charset="0"/>
                <a:cs typeface="B Nazanin" panose="00000400000000000000" pitchFamily="2" charset="-78"/>
              </a:rPr>
              <a:t>همه ی طراحی ها باید تا حد امکان، ساده باشند</a:t>
            </a:r>
          </a:p>
          <a:p>
            <a:pPr lvl="1" algn="r" rtl="1"/>
            <a:r>
              <a:rPr lang="fa-IR" dirty="0">
                <a:latin typeface="Times New Roman" panose="02020603050405020304" pitchFamily="18" charset="0"/>
                <a:cs typeface="B Nazanin" panose="00000400000000000000" pitchFamily="2" charset="-78"/>
              </a:rPr>
              <a:t> نتیجه: ایجاد نرم افزاری قابل فهم تر، با قابلیت نگهداری بالاتر و کم </a:t>
            </a:r>
            <a:r>
              <a:rPr lang="fa-IR" dirty="0" err="1">
                <a:latin typeface="Times New Roman" panose="02020603050405020304" pitchFamily="18" charset="0"/>
                <a:cs typeface="B Nazanin" panose="00000400000000000000" pitchFamily="2" charset="-78"/>
              </a:rPr>
              <a:t>خطاتر</a:t>
            </a:r>
            <a:endParaRPr lang="en-US" dirty="0">
              <a:latin typeface="Times New Roman" panose="02020603050405020304" pitchFamily="18" charset="0"/>
              <a:cs typeface="B Nazanin" panose="00000400000000000000" pitchFamily="2" charset="-78"/>
            </a:endParaRPr>
          </a:p>
        </p:txBody>
      </p:sp>
      <p:sp>
        <p:nvSpPr>
          <p:cNvPr id="4" name="Slide Number Placeholder 3">
            <a:extLst>
              <a:ext uri="{FF2B5EF4-FFF2-40B4-BE49-F238E27FC236}">
                <a16:creationId xmlns:a16="http://schemas.microsoft.com/office/drawing/2014/main" id="{45654033-C526-4083-8F12-9EF767622286}"/>
              </a:ext>
            </a:extLst>
          </p:cNvPr>
          <p:cNvSpPr>
            <a:spLocks noGrp="1"/>
          </p:cNvSpPr>
          <p:nvPr>
            <p:ph type="sldNum" sz="quarter" idx="12"/>
          </p:nvPr>
        </p:nvSpPr>
        <p:spPr/>
        <p:txBody>
          <a:bodyPr/>
          <a:lstStyle/>
          <a:p>
            <a:fld id="{0BD2414D-2E17-4FB4-9E5A-621CC69CA5AB}" type="slidenum">
              <a:rPr lang="en-US" smtClean="0"/>
              <a:t>37</a:t>
            </a:fld>
            <a:endParaRPr lang="en-US"/>
          </a:p>
        </p:txBody>
      </p:sp>
      <p:sp>
        <p:nvSpPr>
          <p:cNvPr id="5" name="Title 1">
            <a:extLst>
              <a:ext uri="{FF2B5EF4-FFF2-40B4-BE49-F238E27FC236}">
                <a16:creationId xmlns:a16="http://schemas.microsoft.com/office/drawing/2014/main" id="{E4E62253-4700-4576-AA2D-0FC12D2F38FB}"/>
              </a:ext>
            </a:extLst>
          </p:cNvPr>
          <p:cNvSpPr>
            <a:spLocks noGrp="1"/>
          </p:cNvSpPr>
          <p:nvPr>
            <p:ph type="title"/>
          </p:nvPr>
        </p:nvSpPr>
        <p:spPr>
          <a:xfrm>
            <a:off x="838200" y="365125"/>
            <a:ext cx="10515600" cy="1325563"/>
          </a:xfrm>
        </p:spPr>
        <p:txBody>
          <a:bodyPr>
            <a:normAutofit fontScale="90000"/>
          </a:bodyPr>
          <a:lstStyle/>
          <a:p>
            <a:pPr algn="r" rtl="1"/>
            <a:r>
              <a:rPr lang="fa-IR" sz="3600" dirty="0">
                <a:solidFill>
                  <a:schemeClr val="bg1">
                    <a:lumMod val="50000"/>
                  </a:schemeClr>
                </a:solidFill>
                <a:cs typeface="B Nazanin" panose="00000400000000000000" pitchFamily="2" charset="-78"/>
              </a:rPr>
              <a:t>1-4	</a:t>
            </a:r>
            <a:r>
              <a:rPr lang="fa-IR" sz="4000" dirty="0">
                <a:solidFill>
                  <a:schemeClr val="bg1">
                    <a:lumMod val="50000"/>
                  </a:schemeClr>
                </a:solidFill>
                <a:cs typeface="B Nazanin" panose="00000400000000000000" pitchFamily="2" charset="-78"/>
              </a:rPr>
              <a:t>مهندسی نرم افزار در عمل (ادامه)                 </a:t>
            </a:r>
            <a:r>
              <a:rPr kumimoji="0" lang="fa-IR" sz="2000" i="0" u="none" strike="noStrike" kern="1200" cap="none" spc="0" normalizeH="0" baseline="0" noProof="0" dirty="0">
                <a:ln>
                  <a:noFill/>
                </a:ln>
                <a:solidFill>
                  <a:schemeClr val="bg1">
                    <a:lumMod val="50000"/>
                  </a:schemeClr>
                </a:solidFill>
                <a:effectLst/>
                <a:uLnTx/>
                <a:uFillTx/>
                <a:latin typeface="Calibri Light" panose="020F0302020204030204"/>
                <a:ea typeface="+mj-ea"/>
                <a:cs typeface="B Nazanin" panose="00000400000000000000" pitchFamily="2" charset="-78"/>
              </a:rPr>
              <a:t>فصل اول- نرم افزار و مهندسی نرم افزار</a:t>
            </a:r>
            <a:br>
              <a:rPr lang="fa-IR" sz="3600" dirty="0">
                <a:solidFill>
                  <a:schemeClr val="bg1">
                    <a:lumMod val="50000"/>
                  </a:schemeClr>
                </a:solidFill>
                <a:cs typeface="B Nazanin" panose="00000400000000000000" pitchFamily="2" charset="-78"/>
              </a:rPr>
            </a:br>
            <a:endParaRPr lang="en-US" sz="3600" dirty="0">
              <a:solidFill>
                <a:schemeClr val="bg1">
                  <a:lumMod val="50000"/>
                </a:schemeClr>
              </a:solidFill>
            </a:endParaRPr>
          </a:p>
        </p:txBody>
      </p:sp>
    </p:spTree>
    <p:extLst>
      <p:ext uri="{BB962C8B-B14F-4D97-AF65-F5344CB8AC3E}">
        <p14:creationId xmlns:p14="http://schemas.microsoft.com/office/powerpoint/2010/main" val="193138468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F6841CC-FBB9-4F1C-8EEA-B4E0A34D4100}"/>
              </a:ext>
            </a:extLst>
          </p:cNvPr>
          <p:cNvSpPr>
            <a:spLocks noGrp="1"/>
          </p:cNvSpPr>
          <p:nvPr>
            <p:ph idx="1"/>
          </p:nvPr>
        </p:nvSpPr>
        <p:spPr>
          <a:xfrm>
            <a:off x="238539" y="1452113"/>
            <a:ext cx="10929731" cy="4351338"/>
          </a:xfrm>
        </p:spPr>
        <p:txBody>
          <a:bodyPr>
            <a:noAutofit/>
          </a:bodyPr>
          <a:lstStyle/>
          <a:p>
            <a:pPr algn="r" rtl="1">
              <a:spcAft>
                <a:spcPts val="500"/>
              </a:spcAft>
              <a:buFont typeface="Courier New" panose="02070309020205020404" pitchFamily="49" charset="0"/>
              <a:buChar char="o"/>
            </a:pPr>
            <a:r>
              <a:rPr lang="fa-IR" sz="2400" dirty="0">
                <a:latin typeface="Times New Roman" panose="02020603050405020304" pitchFamily="18" charset="0"/>
                <a:cs typeface="B Nazanin" panose="00000400000000000000" pitchFamily="2" charset="-78"/>
              </a:rPr>
              <a:t>اصل سوم: </a:t>
            </a:r>
            <a:r>
              <a:rPr lang="fa-IR" sz="2400" b="1" dirty="0">
                <a:latin typeface="Times New Roman" panose="02020603050405020304" pitchFamily="18" charset="0"/>
                <a:cs typeface="B Nazanin" panose="00000400000000000000" pitchFamily="2" charset="-78"/>
              </a:rPr>
              <a:t>حفظ چشم انداز</a:t>
            </a:r>
          </a:p>
          <a:p>
            <a:pPr algn="r" rtl="1">
              <a:spcAft>
                <a:spcPts val="500"/>
              </a:spcAft>
            </a:pPr>
            <a:r>
              <a:rPr lang="fa-IR" sz="2400" dirty="0">
                <a:latin typeface="Times New Roman" panose="02020603050405020304" pitchFamily="18" charset="0"/>
                <a:cs typeface="B Nazanin" panose="00000400000000000000" pitchFamily="2" charset="-78"/>
              </a:rPr>
              <a:t>برای موفقیت یک پروژه ی نرم افزاری، وجود </a:t>
            </a:r>
            <a:r>
              <a:rPr lang="fa-IR" sz="2400" b="1" dirty="0">
                <a:latin typeface="Times New Roman" panose="02020603050405020304" pitchFamily="18" charset="0"/>
                <a:cs typeface="B Nazanin" panose="00000400000000000000" pitchFamily="2" charset="-78"/>
              </a:rPr>
              <a:t>چشم اندازی روشن، </a:t>
            </a:r>
            <a:r>
              <a:rPr lang="fa-IR" sz="2400" dirty="0">
                <a:latin typeface="Times New Roman" panose="02020603050405020304" pitchFamily="18" charset="0"/>
                <a:cs typeface="B Nazanin" panose="00000400000000000000" pitchFamily="2" charset="-78"/>
              </a:rPr>
              <a:t>ضروری است </a:t>
            </a:r>
          </a:p>
          <a:p>
            <a:pPr algn="r" rtl="1">
              <a:spcAft>
                <a:spcPts val="500"/>
              </a:spcAft>
            </a:pPr>
            <a:r>
              <a:rPr lang="fa-IR" sz="2400" dirty="0">
                <a:latin typeface="Times New Roman" panose="02020603050405020304" pitchFamily="18" charset="0"/>
                <a:cs typeface="B Nazanin" panose="00000400000000000000" pitchFamily="2" charset="-78"/>
              </a:rPr>
              <a:t>یک سیستم بدون یکپارچگی مفهومی، به مجموعه ی </a:t>
            </a:r>
            <a:r>
              <a:rPr lang="fa-IR" sz="2400" dirty="0" err="1">
                <a:latin typeface="Times New Roman" panose="02020603050405020304" pitchFamily="18" charset="0"/>
                <a:cs typeface="B Nazanin" panose="00000400000000000000" pitchFamily="2" charset="-78"/>
              </a:rPr>
              <a:t>ناجوری</a:t>
            </a:r>
            <a:r>
              <a:rPr lang="fa-IR" sz="2400" dirty="0">
                <a:latin typeface="Times New Roman" panose="02020603050405020304" pitchFamily="18" charset="0"/>
                <a:cs typeface="B Nazanin" panose="00000400000000000000" pitchFamily="2" charset="-78"/>
              </a:rPr>
              <a:t> از طراحی های ناسازگار تبدیل میشود که به یکدیگر وصله پینه شده باشند.</a:t>
            </a:r>
          </a:p>
          <a:p>
            <a:pPr algn="r" rtl="1">
              <a:spcAft>
                <a:spcPts val="500"/>
              </a:spcAft>
            </a:pPr>
            <a:r>
              <a:rPr lang="fa-IR" sz="2400" dirty="0">
                <a:latin typeface="Times New Roman" panose="02020603050405020304" pitchFamily="18" charset="0"/>
                <a:cs typeface="B Nazanin" panose="00000400000000000000" pitchFamily="2" charset="-78"/>
              </a:rPr>
              <a:t> مسامحه در خصوص چشم انداز معماری یک سیستم نرم افزاری، باعث تضعیف سیستمی با طراحی خوب و سرانجام از کار افتادن آن میشود</a:t>
            </a:r>
          </a:p>
          <a:p>
            <a:pPr algn="r" rtl="1">
              <a:spcAft>
                <a:spcPts val="500"/>
              </a:spcAft>
            </a:pPr>
            <a:r>
              <a:rPr lang="fa-IR" sz="2400" dirty="0">
                <a:latin typeface="Times New Roman" panose="02020603050405020304" pitchFamily="18" charset="0"/>
                <a:cs typeface="B Nazanin" panose="00000400000000000000" pitchFamily="2" charset="-78"/>
              </a:rPr>
              <a:t> داشتن یک معمار خوب که بتواند </a:t>
            </a:r>
            <a:r>
              <a:rPr lang="fa-IR" sz="2400" b="1" dirty="0">
                <a:latin typeface="Times New Roman" panose="02020603050405020304" pitchFamily="18" charset="0"/>
                <a:cs typeface="B Nazanin" panose="00000400000000000000" pitchFamily="2" charset="-78"/>
              </a:rPr>
              <a:t>چشم انداز را حفظ و همخوانی را تقویت </a:t>
            </a:r>
            <a:r>
              <a:rPr lang="fa-IR" sz="2400" dirty="0">
                <a:latin typeface="Times New Roman" panose="02020603050405020304" pitchFamily="18" charset="0"/>
                <a:cs typeface="B Nazanin" panose="00000400000000000000" pitchFamily="2" charset="-78"/>
              </a:rPr>
              <a:t>کند به حصول اطمینان از یک پروژه ی نرم افزاری بسیار موفق کمک خواهد کرد.</a:t>
            </a:r>
            <a:endParaRPr lang="en-US" sz="2400" dirty="0"/>
          </a:p>
        </p:txBody>
      </p:sp>
      <p:sp>
        <p:nvSpPr>
          <p:cNvPr id="4" name="Slide Number Placeholder 3">
            <a:extLst>
              <a:ext uri="{FF2B5EF4-FFF2-40B4-BE49-F238E27FC236}">
                <a16:creationId xmlns:a16="http://schemas.microsoft.com/office/drawing/2014/main" id="{45654033-C526-4083-8F12-9EF767622286}"/>
              </a:ext>
            </a:extLst>
          </p:cNvPr>
          <p:cNvSpPr>
            <a:spLocks noGrp="1"/>
          </p:cNvSpPr>
          <p:nvPr>
            <p:ph type="sldNum" sz="quarter" idx="12"/>
          </p:nvPr>
        </p:nvSpPr>
        <p:spPr/>
        <p:txBody>
          <a:bodyPr/>
          <a:lstStyle/>
          <a:p>
            <a:fld id="{0BD2414D-2E17-4FB4-9E5A-621CC69CA5AB}" type="slidenum">
              <a:rPr lang="en-US" smtClean="0"/>
              <a:t>38</a:t>
            </a:fld>
            <a:endParaRPr lang="en-US"/>
          </a:p>
        </p:txBody>
      </p:sp>
      <p:sp>
        <p:nvSpPr>
          <p:cNvPr id="5" name="Title 1">
            <a:extLst>
              <a:ext uri="{FF2B5EF4-FFF2-40B4-BE49-F238E27FC236}">
                <a16:creationId xmlns:a16="http://schemas.microsoft.com/office/drawing/2014/main" id="{E4E62253-4700-4576-AA2D-0FC12D2F38FB}"/>
              </a:ext>
            </a:extLst>
          </p:cNvPr>
          <p:cNvSpPr>
            <a:spLocks noGrp="1"/>
          </p:cNvSpPr>
          <p:nvPr>
            <p:ph type="title"/>
          </p:nvPr>
        </p:nvSpPr>
        <p:spPr>
          <a:xfrm>
            <a:off x="838200" y="365125"/>
            <a:ext cx="10515600" cy="1325563"/>
          </a:xfrm>
        </p:spPr>
        <p:txBody>
          <a:bodyPr>
            <a:normAutofit fontScale="90000"/>
          </a:bodyPr>
          <a:lstStyle/>
          <a:p>
            <a:pPr algn="r" rtl="1"/>
            <a:r>
              <a:rPr lang="fa-IR" sz="3600" dirty="0">
                <a:solidFill>
                  <a:schemeClr val="bg1">
                    <a:lumMod val="50000"/>
                  </a:schemeClr>
                </a:solidFill>
                <a:cs typeface="B Nazanin" panose="00000400000000000000" pitchFamily="2" charset="-78"/>
              </a:rPr>
              <a:t>1-4	</a:t>
            </a:r>
            <a:r>
              <a:rPr lang="fa-IR" sz="4000" dirty="0">
                <a:solidFill>
                  <a:schemeClr val="bg1">
                    <a:lumMod val="50000"/>
                  </a:schemeClr>
                </a:solidFill>
                <a:cs typeface="B Nazanin" panose="00000400000000000000" pitchFamily="2" charset="-78"/>
              </a:rPr>
              <a:t>مهندسی نرم افزار در عمل (ادامه)                 </a:t>
            </a:r>
            <a:r>
              <a:rPr kumimoji="0" lang="fa-IR" sz="2000" i="0" u="none" strike="noStrike" kern="1200" cap="none" spc="0" normalizeH="0" baseline="0" noProof="0" dirty="0">
                <a:ln>
                  <a:noFill/>
                </a:ln>
                <a:solidFill>
                  <a:schemeClr val="bg1">
                    <a:lumMod val="50000"/>
                  </a:schemeClr>
                </a:solidFill>
                <a:effectLst/>
                <a:uLnTx/>
                <a:uFillTx/>
                <a:latin typeface="Calibri Light" panose="020F0302020204030204"/>
                <a:ea typeface="+mj-ea"/>
                <a:cs typeface="B Nazanin" panose="00000400000000000000" pitchFamily="2" charset="-78"/>
              </a:rPr>
              <a:t>فصل اول- نرم افزار و مهندسی نرم افزار</a:t>
            </a:r>
            <a:br>
              <a:rPr lang="fa-IR" sz="3600" dirty="0">
                <a:solidFill>
                  <a:schemeClr val="bg1">
                    <a:lumMod val="50000"/>
                  </a:schemeClr>
                </a:solidFill>
                <a:cs typeface="B Nazanin" panose="00000400000000000000" pitchFamily="2" charset="-78"/>
              </a:rPr>
            </a:br>
            <a:endParaRPr lang="en-US" sz="3600" dirty="0">
              <a:solidFill>
                <a:schemeClr val="bg1">
                  <a:lumMod val="50000"/>
                </a:schemeClr>
              </a:solidFill>
            </a:endParaRPr>
          </a:p>
        </p:txBody>
      </p:sp>
    </p:spTree>
    <p:extLst>
      <p:ext uri="{BB962C8B-B14F-4D97-AF65-F5344CB8AC3E}">
        <p14:creationId xmlns:p14="http://schemas.microsoft.com/office/powerpoint/2010/main" val="356824803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F6841CC-FBB9-4F1C-8EEA-B4E0A34D4100}"/>
              </a:ext>
            </a:extLst>
          </p:cNvPr>
          <p:cNvSpPr>
            <a:spLocks noGrp="1"/>
          </p:cNvSpPr>
          <p:nvPr>
            <p:ph idx="1"/>
          </p:nvPr>
        </p:nvSpPr>
        <p:spPr>
          <a:xfrm>
            <a:off x="0" y="1139031"/>
            <a:ext cx="11539332" cy="5468144"/>
          </a:xfrm>
        </p:spPr>
        <p:txBody>
          <a:bodyPr>
            <a:noAutofit/>
          </a:bodyPr>
          <a:lstStyle/>
          <a:p>
            <a:pPr algn="r" rtl="1">
              <a:lnSpc>
                <a:spcPct val="150000"/>
              </a:lnSpc>
              <a:spcAft>
                <a:spcPts val="500"/>
              </a:spcAft>
              <a:buFont typeface="Courier New" panose="02070309020205020404" pitchFamily="49" charset="0"/>
              <a:buChar char="o"/>
            </a:pPr>
            <a:r>
              <a:rPr lang="fa-IR" sz="2400" dirty="0">
                <a:latin typeface="Times New Roman" panose="02020603050405020304" pitchFamily="18" charset="0"/>
                <a:cs typeface="B Nazanin" panose="00000400000000000000" pitchFamily="2" charset="-78"/>
              </a:rPr>
              <a:t>اصل چهارم: </a:t>
            </a:r>
            <a:r>
              <a:rPr lang="fa-IR" sz="2400" b="1" dirty="0">
                <a:latin typeface="Times New Roman" panose="02020603050405020304" pitchFamily="18" charset="0"/>
                <a:cs typeface="B Nazanin" panose="00000400000000000000" pitchFamily="2" charset="-78"/>
              </a:rPr>
              <a:t>آنچه که شما تولید میکنید، دیگران مصرف می کنند</a:t>
            </a:r>
          </a:p>
          <a:p>
            <a:pPr algn="r" rtl="1">
              <a:lnSpc>
                <a:spcPct val="100000"/>
              </a:lnSpc>
              <a:spcAft>
                <a:spcPts val="500"/>
              </a:spcAft>
            </a:pPr>
            <a:r>
              <a:rPr lang="fa-IR" sz="2200" dirty="0">
                <a:latin typeface="Times New Roman" panose="02020603050405020304" pitchFamily="18" charset="0"/>
                <a:cs typeface="B Nazanin" panose="00000400000000000000" pitchFamily="2" charset="-78"/>
              </a:rPr>
              <a:t>به ندرت پیش میآید که یک سیستم نرم افزاری پر قدرت صنعتی، در خلا ساخته و به کار گرفته شود.</a:t>
            </a:r>
          </a:p>
          <a:p>
            <a:pPr marL="457200" lvl="1" indent="0" algn="r" rtl="1">
              <a:lnSpc>
                <a:spcPct val="100000"/>
              </a:lnSpc>
              <a:spcAft>
                <a:spcPts val="500"/>
              </a:spcAft>
              <a:buNone/>
            </a:pPr>
            <a:r>
              <a:rPr lang="fa-IR" sz="1800" dirty="0">
                <a:latin typeface="Times New Roman" panose="02020603050405020304" pitchFamily="18" charset="0"/>
                <a:cs typeface="B Nazanin" panose="00000400000000000000" pitchFamily="2" charset="-78"/>
              </a:rPr>
              <a:t> </a:t>
            </a:r>
            <a:r>
              <a:rPr lang="fa-IR" dirty="0">
                <a:latin typeface="Times New Roman" panose="02020603050405020304" pitchFamily="18" charset="0"/>
                <a:cs typeface="B Nazanin" panose="00000400000000000000" pitchFamily="2" charset="-78"/>
              </a:rPr>
              <a:t>به هر حال لازم است تا شخص دیگری از سیستم شما استفاده و آن را </a:t>
            </a:r>
            <a:r>
              <a:rPr lang="fa-IR" b="1" dirty="0" err="1">
                <a:latin typeface="Times New Roman" panose="02020603050405020304" pitchFamily="18" charset="0"/>
                <a:cs typeface="B Nazanin" panose="00000400000000000000" pitchFamily="2" charset="-78"/>
              </a:rPr>
              <a:t>مستندسازی</a:t>
            </a:r>
            <a:r>
              <a:rPr lang="fa-IR" b="1" dirty="0">
                <a:latin typeface="Times New Roman" panose="02020603050405020304" pitchFamily="18" charset="0"/>
                <a:cs typeface="B Nazanin" panose="00000400000000000000" pitchFamily="2" charset="-78"/>
              </a:rPr>
              <a:t> و نگهداری </a:t>
            </a:r>
            <a:r>
              <a:rPr lang="fa-IR" dirty="0">
                <a:latin typeface="Times New Roman" panose="02020603050405020304" pitchFamily="18" charset="0"/>
                <a:cs typeface="B Nazanin" panose="00000400000000000000" pitchFamily="2" charset="-78"/>
              </a:rPr>
              <a:t>نماید،</a:t>
            </a:r>
          </a:p>
          <a:p>
            <a:pPr marL="457200" lvl="1" indent="0" algn="r" rtl="1">
              <a:lnSpc>
                <a:spcPct val="100000"/>
              </a:lnSpc>
              <a:spcAft>
                <a:spcPts val="500"/>
              </a:spcAft>
              <a:buNone/>
            </a:pPr>
            <a:r>
              <a:rPr lang="fa-IR" dirty="0">
                <a:latin typeface="Times New Roman" panose="02020603050405020304" pitchFamily="18" charset="0"/>
                <a:cs typeface="B Nazanin" panose="00000400000000000000" pitchFamily="2" charset="-78"/>
              </a:rPr>
              <a:t>در غیر این صورت برای اینکه قادر به شناخت سیستم شما باشد باید به شما وابسته باشد. </a:t>
            </a:r>
          </a:p>
          <a:p>
            <a:pPr algn="r" rtl="1">
              <a:lnSpc>
                <a:spcPct val="100000"/>
              </a:lnSpc>
              <a:spcAft>
                <a:spcPts val="500"/>
              </a:spcAft>
            </a:pPr>
            <a:r>
              <a:rPr lang="fa-IR" sz="2200" dirty="0">
                <a:latin typeface="Times New Roman" panose="02020603050405020304" pitchFamily="18" charset="0"/>
                <a:cs typeface="B Nazanin" panose="00000400000000000000" pitchFamily="2" charset="-78"/>
              </a:rPr>
              <a:t>بنابراین همواره </a:t>
            </a:r>
            <a:r>
              <a:rPr lang="fa-IR" sz="2200" b="1" dirty="0">
                <a:latin typeface="Times New Roman" panose="02020603050405020304" pitchFamily="18" charset="0"/>
                <a:cs typeface="B Nazanin" panose="00000400000000000000" pitchFamily="2" charset="-78"/>
              </a:rPr>
              <a:t>تعیین مشخصات طراحی و پیاده سازی </a:t>
            </a:r>
            <a:r>
              <a:rPr lang="fa-IR" sz="2200" dirty="0">
                <a:latin typeface="Times New Roman" panose="02020603050405020304" pitchFamily="18" charset="0"/>
                <a:cs typeface="B Nazanin" panose="00000400000000000000" pitchFamily="2" charset="-78"/>
              </a:rPr>
              <a:t>را طوری انجام دهید که </a:t>
            </a:r>
            <a:r>
              <a:rPr lang="fa-IR" sz="2200" b="1" dirty="0">
                <a:latin typeface="Times New Roman" panose="02020603050405020304" pitchFamily="18" charset="0"/>
                <a:cs typeface="B Nazanin" panose="00000400000000000000" pitchFamily="2" charset="-78"/>
              </a:rPr>
              <a:t>دیگران نیز قادر به درک کار شما باشند.</a:t>
            </a:r>
            <a:r>
              <a:rPr lang="fa-IR" sz="2200" dirty="0">
                <a:latin typeface="Times New Roman" panose="02020603050405020304" pitchFamily="18" charset="0"/>
                <a:cs typeface="B Nazanin" panose="00000400000000000000" pitchFamily="2" charset="-78"/>
              </a:rPr>
              <a:t> </a:t>
            </a:r>
          </a:p>
          <a:p>
            <a:pPr algn="r" rtl="1">
              <a:lnSpc>
                <a:spcPct val="100000"/>
              </a:lnSpc>
              <a:spcAft>
                <a:spcPts val="500"/>
              </a:spcAft>
            </a:pPr>
            <a:r>
              <a:rPr lang="fa-IR" sz="2200" dirty="0">
                <a:latin typeface="Times New Roman" panose="02020603050405020304" pitchFamily="18" charset="0"/>
                <a:cs typeface="B Nazanin" panose="00000400000000000000" pitchFamily="2" charset="-78"/>
              </a:rPr>
              <a:t>تعداد مخاطبان هر محصول توسعه ی نرم افزار، بالقوه زیاد است. </a:t>
            </a:r>
            <a:r>
              <a:rPr lang="fa-IR" sz="2200" b="1" dirty="0">
                <a:latin typeface="Times New Roman" panose="02020603050405020304" pitchFamily="18" charset="0"/>
                <a:cs typeface="B Nazanin" panose="00000400000000000000" pitchFamily="2" charset="-78"/>
              </a:rPr>
              <a:t>تعیین مشخصات را با در نظر گرفتن کاربران </a:t>
            </a:r>
            <a:r>
              <a:rPr lang="fa-IR" sz="2200" dirty="0">
                <a:latin typeface="Times New Roman" panose="02020603050405020304" pitchFamily="18" charset="0"/>
                <a:cs typeface="B Nazanin" panose="00000400000000000000" pitchFamily="2" charset="-78"/>
              </a:rPr>
              <a:t>انجام دهید. </a:t>
            </a:r>
          </a:p>
          <a:p>
            <a:pPr algn="r" rtl="1">
              <a:lnSpc>
                <a:spcPct val="100000"/>
              </a:lnSpc>
              <a:spcAft>
                <a:spcPts val="500"/>
              </a:spcAft>
            </a:pPr>
            <a:r>
              <a:rPr lang="fa-IR" sz="2200" b="1" dirty="0">
                <a:latin typeface="Times New Roman" panose="02020603050405020304" pitchFamily="18" charset="0"/>
                <a:cs typeface="B Nazanin" panose="00000400000000000000" pitchFamily="2" charset="-78"/>
              </a:rPr>
              <a:t>طراحی را با مدنظر قرار دادن پیاده سازی انجام دهید.</a:t>
            </a:r>
          </a:p>
          <a:p>
            <a:pPr algn="r" rtl="1">
              <a:lnSpc>
                <a:spcPct val="100000"/>
              </a:lnSpc>
              <a:spcAft>
                <a:spcPts val="500"/>
              </a:spcAft>
            </a:pPr>
            <a:r>
              <a:rPr lang="fa-IR" sz="2400" b="1" dirty="0">
                <a:latin typeface="Times New Roman" panose="02020603050405020304" pitchFamily="18" charset="0"/>
                <a:cs typeface="B Nazanin" panose="00000400000000000000" pitchFamily="2" charset="-78"/>
              </a:rPr>
              <a:t> هنگام </a:t>
            </a:r>
            <a:r>
              <a:rPr lang="fa-IR" sz="2400" b="1" dirty="0" err="1">
                <a:latin typeface="Times New Roman" panose="02020603050405020304" pitchFamily="18" charset="0"/>
                <a:cs typeface="B Nazanin" panose="00000400000000000000" pitchFamily="2" charset="-78"/>
              </a:rPr>
              <a:t>کدنویسی</a:t>
            </a:r>
            <a:r>
              <a:rPr lang="fa-IR" sz="2400" b="1" dirty="0">
                <a:latin typeface="Times New Roman" panose="02020603050405020304" pitchFamily="18" charset="0"/>
                <a:cs typeface="B Nazanin" panose="00000400000000000000" pitchFamily="2" charset="-78"/>
              </a:rPr>
              <a:t> کسانی را در نظر داشته باشید که باید سیستم را نگهداری کنند و آن را گسترش دهند. </a:t>
            </a:r>
          </a:p>
          <a:p>
            <a:pPr algn="r" rtl="1">
              <a:lnSpc>
                <a:spcPct val="100000"/>
              </a:lnSpc>
              <a:spcAft>
                <a:spcPts val="500"/>
              </a:spcAft>
            </a:pPr>
            <a:r>
              <a:rPr lang="fa-IR" sz="2200" dirty="0">
                <a:latin typeface="Times New Roman" panose="02020603050405020304" pitchFamily="18" charset="0"/>
                <a:cs typeface="B Nazanin" panose="00000400000000000000" pitchFamily="2" charset="-78"/>
              </a:rPr>
              <a:t>ممکن است شخصی بخواهد کدی را که شما نوشته </a:t>
            </a:r>
            <a:r>
              <a:rPr lang="fa-IR" sz="2200" dirty="0" err="1">
                <a:latin typeface="Times New Roman" panose="02020603050405020304" pitchFamily="18" charset="0"/>
                <a:cs typeface="B Nazanin" panose="00000400000000000000" pitchFamily="2" charset="-78"/>
              </a:rPr>
              <a:t>اید</a:t>
            </a:r>
            <a:r>
              <a:rPr lang="fa-IR" sz="2200" dirty="0">
                <a:latin typeface="Times New Roman" panose="02020603050405020304" pitchFamily="18" charset="0"/>
                <a:cs typeface="B Nazanin" panose="00000400000000000000" pitchFamily="2" charset="-78"/>
              </a:rPr>
              <a:t> </a:t>
            </a:r>
            <a:r>
              <a:rPr lang="fa-IR" sz="2200" b="1" dirty="0">
                <a:latin typeface="Times New Roman" panose="02020603050405020304" pitchFamily="18" charset="0"/>
                <a:cs typeface="B Nazanin" panose="00000400000000000000" pitchFamily="2" charset="-78"/>
              </a:rPr>
              <a:t>اشکال زدایی </a:t>
            </a:r>
            <a:r>
              <a:rPr lang="fa-IR" sz="2200" dirty="0">
                <a:latin typeface="Times New Roman" panose="02020603050405020304" pitchFamily="18" charset="0"/>
                <a:cs typeface="B Nazanin" panose="00000400000000000000" pitchFamily="2" charset="-78"/>
              </a:rPr>
              <a:t>کند و این موضوع باعث میشود که بتواند از </a:t>
            </a:r>
            <a:r>
              <a:rPr lang="fa-IR" sz="2200" dirty="0" err="1">
                <a:latin typeface="Times New Roman" panose="02020603050405020304" pitchFamily="18" charset="0"/>
                <a:cs typeface="B Nazanin" panose="00000400000000000000" pitchFamily="2" charset="-78"/>
              </a:rPr>
              <a:t>کدهای</a:t>
            </a:r>
            <a:r>
              <a:rPr lang="fa-IR" sz="2200" dirty="0">
                <a:latin typeface="Times New Roman" panose="02020603050405020304" pitchFamily="18" charset="0"/>
                <a:cs typeface="B Nazanin" panose="00000400000000000000" pitchFamily="2" charset="-78"/>
              </a:rPr>
              <a:t> شما استفاده کند. آسان تر کردن کار آنها به ارزش سیستم می افزاید</a:t>
            </a:r>
          </a:p>
          <a:p>
            <a:br>
              <a:rPr lang="fa-IR" sz="2400" dirty="0"/>
            </a:br>
            <a:endParaRPr lang="en-US" sz="2400" dirty="0"/>
          </a:p>
        </p:txBody>
      </p:sp>
      <p:sp>
        <p:nvSpPr>
          <p:cNvPr id="4" name="Slide Number Placeholder 3">
            <a:extLst>
              <a:ext uri="{FF2B5EF4-FFF2-40B4-BE49-F238E27FC236}">
                <a16:creationId xmlns:a16="http://schemas.microsoft.com/office/drawing/2014/main" id="{45654033-C526-4083-8F12-9EF767622286}"/>
              </a:ext>
            </a:extLst>
          </p:cNvPr>
          <p:cNvSpPr>
            <a:spLocks noGrp="1"/>
          </p:cNvSpPr>
          <p:nvPr>
            <p:ph type="sldNum" sz="quarter" idx="12"/>
          </p:nvPr>
        </p:nvSpPr>
        <p:spPr/>
        <p:txBody>
          <a:bodyPr/>
          <a:lstStyle/>
          <a:p>
            <a:fld id="{0BD2414D-2E17-4FB4-9E5A-621CC69CA5AB}" type="slidenum">
              <a:rPr lang="en-US" smtClean="0"/>
              <a:t>39</a:t>
            </a:fld>
            <a:endParaRPr lang="en-US" dirty="0"/>
          </a:p>
        </p:txBody>
      </p:sp>
      <p:sp>
        <p:nvSpPr>
          <p:cNvPr id="5" name="Title 1">
            <a:extLst>
              <a:ext uri="{FF2B5EF4-FFF2-40B4-BE49-F238E27FC236}">
                <a16:creationId xmlns:a16="http://schemas.microsoft.com/office/drawing/2014/main" id="{E4E62253-4700-4576-AA2D-0FC12D2F38FB}"/>
              </a:ext>
            </a:extLst>
          </p:cNvPr>
          <p:cNvSpPr>
            <a:spLocks noGrp="1"/>
          </p:cNvSpPr>
          <p:nvPr>
            <p:ph type="title"/>
          </p:nvPr>
        </p:nvSpPr>
        <p:spPr>
          <a:xfrm>
            <a:off x="838200" y="64293"/>
            <a:ext cx="10515600" cy="1325563"/>
          </a:xfrm>
        </p:spPr>
        <p:txBody>
          <a:bodyPr>
            <a:normAutofit fontScale="90000"/>
          </a:bodyPr>
          <a:lstStyle/>
          <a:p>
            <a:pPr algn="r" rtl="1">
              <a:lnSpc>
                <a:spcPct val="150000"/>
              </a:lnSpc>
            </a:pPr>
            <a:r>
              <a:rPr lang="fa-IR" sz="3600" dirty="0">
                <a:solidFill>
                  <a:schemeClr val="bg1">
                    <a:lumMod val="50000"/>
                  </a:schemeClr>
                </a:solidFill>
                <a:cs typeface="B Nazanin" panose="00000400000000000000" pitchFamily="2" charset="-78"/>
              </a:rPr>
              <a:t>1-4	</a:t>
            </a:r>
            <a:r>
              <a:rPr lang="fa-IR" sz="4000" dirty="0">
                <a:solidFill>
                  <a:schemeClr val="bg1">
                    <a:lumMod val="50000"/>
                  </a:schemeClr>
                </a:solidFill>
                <a:cs typeface="B Nazanin" panose="00000400000000000000" pitchFamily="2" charset="-78"/>
              </a:rPr>
              <a:t>مهندسی نرم افزار در عمل (ادامه)                 </a:t>
            </a:r>
            <a:r>
              <a:rPr kumimoji="0" lang="fa-IR" sz="2000" i="0" u="none" strike="noStrike" kern="1200" cap="none" spc="0" normalizeH="0" baseline="0" noProof="0" dirty="0">
                <a:ln>
                  <a:noFill/>
                </a:ln>
                <a:solidFill>
                  <a:schemeClr val="bg1">
                    <a:lumMod val="50000"/>
                  </a:schemeClr>
                </a:solidFill>
                <a:effectLst/>
                <a:uLnTx/>
                <a:uFillTx/>
                <a:latin typeface="Calibri Light" panose="020F0302020204030204"/>
                <a:ea typeface="+mj-ea"/>
                <a:cs typeface="B Nazanin" panose="00000400000000000000" pitchFamily="2" charset="-78"/>
              </a:rPr>
              <a:t>فصل اول- نرم افزار و مهندسی نرم افزار</a:t>
            </a:r>
            <a:br>
              <a:rPr lang="fa-IR" sz="3600" dirty="0">
                <a:solidFill>
                  <a:schemeClr val="bg1">
                    <a:lumMod val="50000"/>
                  </a:schemeClr>
                </a:solidFill>
                <a:cs typeface="B Nazanin" panose="00000400000000000000" pitchFamily="2" charset="-78"/>
              </a:rPr>
            </a:br>
            <a:endParaRPr lang="en-US" sz="3600" dirty="0">
              <a:solidFill>
                <a:schemeClr val="bg1">
                  <a:lumMod val="50000"/>
                </a:schemeClr>
              </a:solidFill>
            </a:endParaRPr>
          </a:p>
        </p:txBody>
      </p:sp>
    </p:spTree>
    <p:extLst>
      <p:ext uri="{BB962C8B-B14F-4D97-AF65-F5344CB8AC3E}">
        <p14:creationId xmlns:p14="http://schemas.microsoft.com/office/powerpoint/2010/main" val="21633519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109CBD2-C642-42DF-A5AE-ABC7F568DF74}"/>
              </a:ext>
            </a:extLst>
          </p:cNvPr>
          <p:cNvSpPr>
            <a:spLocks noGrp="1"/>
          </p:cNvSpPr>
          <p:nvPr>
            <p:ph idx="1"/>
          </p:nvPr>
        </p:nvSpPr>
        <p:spPr>
          <a:xfrm>
            <a:off x="0" y="954434"/>
            <a:ext cx="11353800" cy="2843280"/>
          </a:xfrm>
        </p:spPr>
        <p:txBody>
          <a:bodyPr>
            <a:normAutofit fontScale="25000" lnSpcReduction="20000"/>
          </a:bodyPr>
          <a:lstStyle/>
          <a:p>
            <a:pPr marL="0" indent="0" algn="r" rtl="1">
              <a:lnSpc>
                <a:spcPct val="170000"/>
              </a:lnSpc>
              <a:spcBef>
                <a:spcPts val="0"/>
              </a:spcBef>
              <a:spcAft>
                <a:spcPts val="500"/>
              </a:spcAft>
              <a:buNone/>
            </a:pPr>
            <a:r>
              <a:rPr lang="fa-IR" sz="9600" b="1" i="0" u="none" strike="noStrike" dirty="0">
                <a:effectLst/>
                <a:latin typeface="Times New Roman" panose="02020603050405020304" pitchFamily="18" charset="0"/>
                <a:cs typeface="B Nazanin" panose="00000400000000000000" pitchFamily="2" charset="-78"/>
              </a:rPr>
              <a:t>محصول کار </a:t>
            </a:r>
            <a:r>
              <a:rPr lang="fa-IR" sz="9600" i="0" u="none" strike="noStrike" dirty="0">
                <a:effectLst/>
                <a:latin typeface="Times New Roman" panose="02020603050405020304" pitchFamily="18" charset="0"/>
                <a:cs typeface="B Nazanin" panose="00000400000000000000" pitchFamily="2" charset="-78"/>
              </a:rPr>
              <a:t>چیست؟ </a:t>
            </a:r>
          </a:p>
          <a:p>
            <a:pPr algn="r" rtl="1">
              <a:lnSpc>
                <a:spcPct val="170000"/>
              </a:lnSpc>
              <a:spcBef>
                <a:spcPts val="0"/>
              </a:spcBef>
              <a:spcAft>
                <a:spcPts val="500"/>
              </a:spcAft>
            </a:pPr>
            <a:r>
              <a:rPr lang="fa-IR" sz="9600" i="0" u="none" strike="noStrike" dirty="0">
                <a:effectLst/>
                <a:latin typeface="Times New Roman" panose="02020603050405020304" pitchFamily="18" charset="0"/>
                <a:cs typeface="B Nazanin" panose="00000400000000000000" pitchFamily="2" charset="-78"/>
              </a:rPr>
              <a:t>از دیدگاه </a:t>
            </a:r>
            <a:r>
              <a:rPr lang="fa-IR" sz="9600" b="1" i="0" u="none" strike="noStrike" dirty="0">
                <a:effectLst/>
                <a:latin typeface="Times New Roman" panose="02020603050405020304" pitchFamily="18" charset="0"/>
                <a:cs typeface="B Nazanin" panose="00000400000000000000" pitchFamily="2" charset="-78"/>
              </a:rPr>
              <a:t>مهندس نرم افزار</a:t>
            </a:r>
            <a:r>
              <a:rPr lang="fa-IR" sz="9600" i="0" u="none" strike="noStrike" dirty="0">
                <a:effectLst/>
                <a:latin typeface="Times New Roman" panose="02020603050405020304" pitchFamily="18" charset="0"/>
                <a:cs typeface="B Nazanin" panose="00000400000000000000" pitchFamily="2" charset="-78"/>
              </a:rPr>
              <a:t>:   مجموعه ای از برنامه ها محتوا (داده ها) و سایر محصولات کاری است که از نرم افزار کامپیوتر پشتیبانی میکند </a:t>
            </a:r>
          </a:p>
          <a:p>
            <a:pPr algn="r" rtl="1">
              <a:lnSpc>
                <a:spcPct val="170000"/>
              </a:lnSpc>
              <a:spcBef>
                <a:spcPts val="0"/>
              </a:spcBef>
              <a:spcAft>
                <a:spcPts val="500"/>
              </a:spcAft>
            </a:pPr>
            <a:r>
              <a:rPr lang="fa-IR" sz="9600" i="0" u="none" strike="noStrike" dirty="0">
                <a:effectLst/>
                <a:latin typeface="Times New Roman" panose="02020603050405020304" pitchFamily="18" charset="0"/>
                <a:cs typeface="B Nazanin" panose="00000400000000000000" pitchFamily="2" charset="-78"/>
              </a:rPr>
              <a:t> از دیدگاه</a:t>
            </a:r>
            <a:r>
              <a:rPr lang="fa-IR" sz="9600" b="1" i="0" u="none" strike="noStrike" dirty="0">
                <a:effectLst/>
                <a:latin typeface="Times New Roman" panose="02020603050405020304" pitchFamily="18" charset="0"/>
                <a:cs typeface="B Nazanin" panose="00000400000000000000" pitchFamily="2" charset="-78"/>
              </a:rPr>
              <a:t> کاربر:   </a:t>
            </a:r>
            <a:r>
              <a:rPr lang="fa-IR" sz="9600" i="0" u="none" strike="noStrike" dirty="0">
                <a:effectLst/>
                <a:latin typeface="Times New Roman" panose="02020603050405020304" pitchFamily="18" charset="0"/>
                <a:cs typeface="B Nazanin" panose="00000400000000000000" pitchFamily="2" charset="-78"/>
              </a:rPr>
              <a:t>یک ابزار یا محصول است که دنیای کاربر را تا حدی بهتر میکند</a:t>
            </a:r>
            <a:endParaRPr lang="en-US" sz="3800" dirty="0">
              <a:cs typeface="B Nazanin" panose="00000400000000000000" pitchFamily="2" charset="-78"/>
            </a:endParaRPr>
          </a:p>
        </p:txBody>
      </p:sp>
      <p:sp>
        <p:nvSpPr>
          <p:cNvPr id="4" name="Title 1">
            <a:extLst>
              <a:ext uri="{FF2B5EF4-FFF2-40B4-BE49-F238E27FC236}">
                <a16:creationId xmlns:a16="http://schemas.microsoft.com/office/drawing/2014/main" id="{79B84AF8-D82C-4256-AE10-8331A52F9F49}"/>
              </a:ext>
            </a:extLst>
          </p:cNvPr>
          <p:cNvSpPr>
            <a:spLocks noGrp="1"/>
          </p:cNvSpPr>
          <p:nvPr>
            <p:ph type="title"/>
          </p:nvPr>
        </p:nvSpPr>
        <p:spPr>
          <a:xfrm>
            <a:off x="583096" y="271670"/>
            <a:ext cx="10770704" cy="967409"/>
          </a:xfrm>
        </p:spPr>
        <p:txBody>
          <a:bodyPr>
            <a:normAutofit fontScale="90000"/>
          </a:bodyPr>
          <a:lstStyle/>
          <a:p>
            <a:pPr algn="r" rtl="1"/>
            <a:r>
              <a:rPr lang="fa-IR" sz="4000" dirty="0">
                <a:solidFill>
                  <a:schemeClr val="bg1">
                    <a:lumMod val="50000"/>
                  </a:schemeClr>
                </a:solidFill>
                <a:cs typeface="B Nazanin" panose="00000400000000000000" pitchFamily="2" charset="-78"/>
              </a:rPr>
              <a:t>1-0	مقدمه (ادامه)                                          </a:t>
            </a:r>
            <a:r>
              <a:rPr kumimoji="0" lang="fa-IR" sz="2000" i="0" u="none" strike="noStrike" kern="1200" cap="none" spc="0" normalizeH="0" baseline="0" noProof="0" dirty="0">
                <a:ln>
                  <a:noFill/>
                </a:ln>
                <a:solidFill>
                  <a:schemeClr val="bg1">
                    <a:lumMod val="50000"/>
                  </a:schemeClr>
                </a:solidFill>
                <a:effectLst/>
                <a:uLnTx/>
                <a:uFillTx/>
                <a:latin typeface="Calibri Light" panose="020F0302020204030204"/>
                <a:ea typeface="+mj-ea"/>
                <a:cs typeface="B Nazanin" panose="00000400000000000000" pitchFamily="2" charset="-78"/>
              </a:rPr>
              <a:t>فصل اول- نرم افزار و مهندسی نرم افزار</a:t>
            </a:r>
            <a:br>
              <a:rPr lang="fa-IR" sz="4000" dirty="0">
                <a:cs typeface="B Nazanin" panose="00000400000000000000" pitchFamily="2" charset="-78"/>
              </a:rPr>
            </a:br>
            <a:endParaRPr lang="en-US" sz="4000" dirty="0">
              <a:cs typeface="B Nazanin" panose="00000400000000000000" pitchFamily="2" charset="-78"/>
            </a:endParaRPr>
          </a:p>
        </p:txBody>
      </p:sp>
      <p:sp>
        <p:nvSpPr>
          <p:cNvPr id="6" name="Slide Number Placeholder 5">
            <a:extLst>
              <a:ext uri="{FF2B5EF4-FFF2-40B4-BE49-F238E27FC236}">
                <a16:creationId xmlns:a16="http://schemas.microsoft.com/office/drawing/2014/main" id="{1619FD81-F4FD-4ECC-B85B-0B1D8F2CBE4E}"/>
              </a:ext>
            </a:extLst>
          </p:cNvPr>
          <p:cNvSpPr>
            <a:spLocks noGrp="1"/>
          </p:cNvSpPr>
          <p:nvPr>
            <p:ph type="sldNum" sz="quarter" idx="12"/>
          </p:nvPr>
        </p:nvSpPr>
        <p:spPr/>
        <p:txBody>
          <a:bodyPr/>
          <a:lstStyle/>
          <a:p>
            <a:fld id="{0BD2414D-2E17-4FB4-9E5A-621CC69CA5AB}" type="slidenum">
              <a:rPr lang="en-US" smtClean="0"/>
              <a:t>4</a:t>
            </a:fld>
            <a:endParaRPr lang="en-US"/>
          </a:p>
        </p:txBody>
      </p:sp>
      <p:sp>
        <p:nvSpPr>
          <p:cNvPr id="2" name="TextBox 1">
            <a:extLst>
              <a:ext uri="{FF2B5EF4-FFF2-40B4-BE49-F238E27FC236}">
                <a16:creationId xmlns:a16="http://schemas.microsoft.com/office/drawing/2014/main" id="{67CAB250-31E0-42DC-89B0-EBD6DCD0506A}"/>
              </a:ext>
            </a:extLst>
          </p:cNvPr>
          <p:cNvSpPr txBox="1"/>
          <p:nvPr/>
        </p:nvSpPr>
        <p:spPr>
          <a:xfrm>
            <a:off x="0" y="3972004"/>
            <a:ext cx="11353800" cy="2749471"/>
          </a:xfrm>
          <a:prstGeom prst="rect">
            <a:avLst/>
          </a:prstGeom>
          <a:noFill/>
        </p:spPr>
        <p:txBody>
          <a:bodyPr wrap="square" rtlCol="0">
            <a:spAutoFit/>
          </a:bodyPr>
          <a:lstStyle/>
          <a:p>
            <a:pPr algn="r" rtl="1">
              <a:spcBef>
                <a:spcPts val="0"/>
              </a:spcBef>
              <a:spcAft>
                <a:spcPts val="500"/>
              </a:spcAft>
            </a:pPr>
            <a:r>
              <a:rPr lang="fa-IR" sz="2400" dirty="0">
                <a:latin typeface="Times New Roman" panose="02020603050405020304" pitchFamily="18" charset="0"/>
                <a:cs typeface="B Nazanin" panose="00000400000000000000" pitchFamily="2" charset="-78"/>
              </a:rPr>
              <a:t>نظر </a:t>
            </a:r>
            <a:r>
              <a:rPr lang="fa-IR" sz="2400" b="0" i="0" u="none" strike="noStrike" dirty="0">
                <a:effectLst/>
                <a:latin typeface="Times New Roman" panose="02020603050405020304" pitchFamily="18" charset="0"/>
                <a:cs typeface="B Nazanin" panose="00000400000000000000" pitchFamily="2" charset="-78"/>
              </a:rPr>
              <a:t>یک برنامه </a:t>
            </a:r>
            <a:r>
              <a:rPr lang="fa-IR" sz="2400" b="0" i="0" u="none" strike="noStrike" dirty="0" err="1">
                <a:effectLst/>
                <a:latin typeface="Times New Roman" panose="02020603050405020304" pitchFamily="18" charset="0"/>
                <a:cs typeface="B Nazanin" panose="00000400000000000000" pitchFamily="2" charset="-78"/>
              </a:rPr>
              <a:t>نویس</a:t>
            </a:r>
            <a:r>
              <a:rPr lang="fa-IR" sz="2400" b="0" i="0" u="none" strike="noStrike" dirty="0">
                <a:effectLst/>
                <a:latin typeface="Times New Roman" panose="02020603050405020304" pitchFamily="18" charset="0"/>
                <a:cs typeface="B Nazanin" panose="00000400000000000000" pitchFamily="2" charset="-78"/>
              </a:rPr>
              <a:t> جوان، شاغل در یکی از موفق ترین شرکتهای تولید بازیهای کامپیوتری، در مورد این کتاب: </a:t>
            </a:r>
          </a:p>
          <a:p>
            <a:pPr algn="r" rtl="1">
              <a:spcBef>
                <a:spcPts val="0"/>
              </a:spcBef>
              <a:spcAft>
                <a:spcPts val="500"/>
              </a:spcAft>
            </a:pPr>
            <a:r>
              <a:rPr lang="fa-IR" sz="2400" b="0" i="0" u="none" strike="noStrike" dirty="0">
                <a:effectLst/>
                <a:latin typeface="Times New Roman" panose="02020603050405020304" pitchFamily="18" charset="0"/>
                <a:cs typeface="B Nazanin" panose="00000400000000000000" pitchFamily="2" charset="-78"/>
              </a:rPr>
              <a:t>لازمه ما، اون چیزهایی رو که شما توی کتاب خودت آوردی، مطابق نیازهای خودمون اصلاح کنیم</a:t>
            </a:r>
          </a:p>
          <a:p>
            <a:pPr algn="r" rtl="1">
              <a:lnSpc>
                <a:spcPct val="120000"/>
              </a:lnSpc>
              <a:spcBef>
                <a:spcPts val="0"/>
              </a:spcBef>
              <a:spcAft>
                <a:spcPts val="500"/>
              </a:spcAft>
            </a:pPr>
            <a:r>
              <a:rPr lang="fa-IR" sz="2400" b="0" i="0" u="none" strike="noStrike" dirty="0">
                <a:effectLst/>
                <a:latin typeface="Times New Roman" panose="02020603050405020304" pitchFamily="18" charset="0"/>
                <a:cs typeface="B Nazanin" panose="00000400000000000000" pitchFamily="2" charset="-78"/>
              </a:rPr>
              <a:t> ولی اصل و اساس کار </a:t>
            </a:r>
            <a:r>
              <a:rPr lang="fa-IR" sz="2400" b="0" i="0" u="none" strike="noStrike" dirty="0" err="1">
                <a:effectLst/>
                <a:latin typeface="Times New Roman" panose="02020603050405020304" pitchFamily="18" charset="0"/>
                <a:cs typeface="B Nazanin" panose="00000400000000000000" pitchFamily="2" charset="-78"/>
              </a:rPr>
              <a:t>همونه</a:t>
            </a:r>
            <a:r>
              <a:rPr lang="fa-IR" sz="2400" b="0" i="0" u="none" strike="noStrike" dirty="0">
                <a:effectLst/>
                <a:latin typeface="Times New Roman" panose="02020603050405020304" pitchFamily="18" charset="0"/>
                <a:cs typeface="B Nazanin" panose="00000400000000000000" pitchFamily="2" charset="-78"/>
              </a:rPr>
              <a:t>، ما </a:t>
            </a:r>
            <a:r>
              <a:rPr lang="fa-IR" sz="2400" b="0" i="0" u="none" strike="noStrike" dirty="0" err="1">
                <a:effectLst/>
                <a:latin typeface="Times New Roman" panose="02020603050405020304" pitchFamily="18" charset="0"/>
                <a:cs typeface="B Nazanin" panose="00000400000000000000" pitchFamily="2" charset="-78"/>
              </a:rPr>
              <a:t>قراره</a:t>
            </a:r>
            <a:r>
              <a:rPr lang="fa-IR" sz="2400" b="0" i="0" u="none" strike="noStrike" dirty="0">
                <a:effectLst/>
                <a:latin typeface="Times New Roman" panose="02020603050405020304" pitchFamily="18" charset="0"/>
                <a:cs typeface="B Nazanin" panose="00000400000000000000" pitchFamily="2" charset="-78"/>
              </a:rPr>
              <a:t> به </a:t>
            </a:r>
            <a:r>
              <a:rPr lang="fa-IR" sz="2400" b="1" i="0" u="none" strike="noStrike" dirty="0">
                <a:effectLst/>
                <a:latin typeface="Times New Roman" panose="02020603050405020304" pitchFamily="18" charset="0"/>
                <a:cs typeface="B Nazanin" panose="00000400000000000000" pitchFamily="2" charset="-78"/>
              </a:rPr>
              <a:t>محصول با کیفیت </a:t>
            </a:r>
            <a:r>
              <a:rPr lang="fa-IR" sz="2400" b="0" i="0" u="none" strike="noStrike" dirty="0">
                <a:effectLst/>
                <a:latin typeface="Times New Roman" panose="02020603050405020304" pitchFamily="18" charset="0"/>
                <a:cs typeface="B Nazanin" panose="00000400000000000000" pitchFamily="2" charset="-78"/>
              </a:rPr>
              <a:t>تولید کنیم </a:t>
            </a:r>
          </a:p>
          <a:p>
            <a:pPr algn="r" rtl="1">
              <a:lnSpc>
                <a:spcPct val="120000"/>
              </a:lnSpc>
              <a:spcBef>
                <a:spcPts val="0"/>
              </a:spcBef>
              <a:spcAft>
                <a:spcPts val="500"/>
              </a:spcAft>
            </a:pPr>
            <a:r>
              <a:rPr lang="fa-IR" sz="2400" b="0" i="0" u="none" strike="noStrike" dirty="0">
                <a:effectLst/>
                <a:latin typeface="Times New Roman" panose="02020603050405020304" pitchFamily="18" charset="0"/>
                <a:cs typeface="B Nazanin" panose="00000400000000000000" pitchFamily="2" charset="-78"/>
              </a:rPr>
              <a:t>و تنها راه برای رسیدن به این هدف طوری که </a:t>
            </a:r>
            <a:r>
              <a:rPr lang="fa-IR" sz="2400" b="1" i="0" u="none" strike="noStrike" dirty="0">
                <a:effectLst/>
                <a:latin typeface="Times New Roman" panose="02020603050405020304" pitchFamily="18" charset="0"/>
                <a:cs typeface="B Nazanin" panose="00000400000000000000" pitchFamily="2" charset="-78"/>
              </a:rPr>
              <a:t>قابل تکرار </a:t>
            </a:r>
            <a:r>
              <a:rPr lang="fa-IR" sz="2400" b="0" i="0" u="none" strike="noStrike" dirty="0">
                <a:effectLst/>
                <a:latin typeface="Times New Roman" panose="02020603050405020304" pitchFamily="18" charset="0"/>
                <a:cs typeface="B Nazanin" panose="00000400000000000000" pitchFamily="2" charset="-78"/>
              </a:rPr>
              <a:t>باشه اینه که </a:t>
            </a:r>
            <a:r>
              <a:rPr lang="fa-IR" sz="2400" b="0" i="0" u="none" strike="noStrike" dirty="0" err="1">
                <a:effectLst/>
                <a:latin typeface="Times New Roman" panose="02020603050405020304" pitchFamily="18" charset="0"/>
                <a:cs typeface="B Nazanin" panose="00000400000000000000" pitchFamily="2" charset="-78"/>
              </a:rPr>
              <a:t>واسه</a:t>
            </a:r>
            <a:r>
              <a:rPr lang="fa-IR" sz="2400" b="0" i="0" u="none" strike="noStrike" dirty="0">
                <a:effectLst/>
                <a:latin typeface="Times New Roman" panose="02020603050405020304" pitchFamily="18" charset="0"/>
                <a:cs typeface="B Nazanin" panose="00000400000000000000" pitchFamily="2" charset="-78"/>
              </a:rPr>
              <a:t> خودمون </a:t>
            </a:r>
            <a:r>
              <a:rPr lang="fa-IR" sz="2400" b="0" i="0" u="none" strike="noStrike" dirty="0" err="1">
                <a:effectLst/>
                <a:latin typeface="Times New Roman" panose="02020603050405020304" pitchFamily="18" charset="0"/>
                <a:cs typeface="B Nazanin" panose="00000400000000000000" pitchFamily="2" charset="-78"/>
              </a:rPr>
              <a:t>یه</a:t>
            </a:r>
            <a:r>
              <a:rPr lang="fa-IR" sz="2400" b="0" i="0" u="none" strike="noStrike" dirty="0">
                <a:effectLst/>
                <a:latin typeface="Times New Roman" panose="02020603050405020304" pitchFamily="18" charset="0"/>
                <a:cs typeface="B Nazanin" panose="00000400000000000000" pitchFamily="2" charset="-78"/>
              </a:rPr>
              <a:t> زیر مجموعه از </a:t>
            </a:r>
            <a:r>
              <a:rPr lang="fa-IR" sz="2400" b="1" i="0" u="none" strike="noStrike" dirty="0">
                <a:effectLst/>
                <a:latin typeface="Times New Roman" panose="02020603050405020304" pitchFamily="18" charset="0"/>
                <a:cs typeface="B Nazanin" panose="00000400000000000000" pitchFamily="2" charset="-78"/>
              </a:rPr>
              <a:t>تکنیکهای مهندسی نرم افزار </a:t>
            </a:r>
            <a:r>
              <a:rPr lang="fa-IR" sz="2400" b="0" i="0" u="none" strike="noStrike" dirty="0">
                <a:effectLst/>
                <a:latin typeface="Times New Roman" panose="02020603050405020304" pitchFamily="18" charset="0"/>
                <a:cs typeface="B Nazanin" panose="00000400000000000000" pitchFamily="2" charset="-78"/>
              </a:rPr>
              <a:t>داشته باشیم</a:t>
            </a:r>
            <a:endParaRPr lang="fa-IR" sz="2400" b="0" dirty="0">
              <a:effectLst/>
              <a:cs typeface="B Nazanin" panose="00000400000000000000" pitchFamily="2" charset="-78"/>
            </a:endParaRPr>
          </a:p>
          <a:p>
            <a:pPr marL="0" indent="0" algn="r" rtl="1">
              <a:lnSpc>
                <a:spcPct val="120000"/>
              </a:lnSpc>
              <a:buNone/>
            </a:pPr>
            <a:r>
              <a:rPr lang="fa-IR" sz="1800" dirty="0">
                <a:latin typeface="Times New Roman" panose="02020603050405020304" pitchFamily="18" charset="0"/>
                <a:cs typeface="B Nazanin" panose="00000400000000000000" pitchFamily="2" charset="-78"/>
              </a:rPr>
              <a:t>او مسئولیت کنترل عملکرد هوش مصنوعی در بازی ای را بر عهده داشت که بیش از سه میلیون خط برنامه را شامل میشد.</a:t>
            </a:r>
            <a:endParaRPr lang="en-US" dirty="0"/>
          </a:p>
        </p:txBody>
      </p:sp>
    </p:spTree>
    <p:extLst>
      <p:ext uri="{BB962C8B-B14F-4D97-AF65-F5344CB8AC3E}">
        <p14:creationId xmlns:p14="http://schemas.microsoft.com/office/powerpoint/2010/main" val="66338114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F6841CC-FBB9-4F1C-8EEA-B4E0A34D4100}"/>
              </a:ext>
            </a:extLst>
          </p:cNvPr>
          <p:cNvSpPr>
            <a:spLocks noGrp="1"/>
          </p:cNvSpPr>
          <p:nvPr>
            <p:ph idx="1"/>
          </p:nvPr>
        </p:nvSpPr>
        <p:spPr>
          <a:xfrm>
            <a:off x="106017" y="929722"/>
            <a:ext cx="11115262" cy="5928277"/>
          </a:xfrm>
        </p:spPr>
        <p:txBody>
          <a:bodyPr>
            <a:noAutofit/>
          </a:bodyPr>
          <a:lstStyle/>
          <a:p>
            <a:pPr algn="r" rtl="1">
              <a:lnSpc>
                <a:spcPts val="3500"/>
              </a:lnSpc>
              <a:spcBef>
                <a:spcPts val="0"/>
              </a:spcBef>
              <a:spcAft>
                <a:spcPts val="500"/>
              </a:spcAft>
              <a:buFont typeface="Courier New" panose="02070309020205020404" pitchFamily="49" charset="0"/>
              <a:buChar char="o"/>
            </a:pPr>
            <a:r>
              <a:rPr lang="fa-IR" sz="2400" dirty="0">
                <a:latin typeface="Times New Roman" panose="02020603050405020304" pitchFamily="18" charset="0"/>
                <a:cs typeface="B Nazanin" panose="00000400000000000000" pitchFamily="2" charset="-78"/>
              </a:rPr>
              <a:t>اصل پنجم: </a:t>
            </a:r>
            <a:r>
              <a:rPr lang="fa-IR" sz="2400" b="1" dirty="0">
                <a:latin typeface="Times New Roman" panose="02020603050405020304" pitchFamily="18" charset="0"/>
                <a:cs typeface="B Nazanin" panose="00000400000000000000" pitchFamily="2" charset="-78"/>
              </a:rPr>
              <a:t>آینده نگری </a:t>
            </a:r>
            <a:r>
              <a:rPr lang="fa-IR" sz="2400" dirty="0">
                <a:latin typeface="Times New Roman" panose="02020603050405020304" pitchFamily="18" charset="0"/>
                <a:cs typeface="B Nazanin" panose="00000400000000000000" pitchFamily="2" charset="-78"/>
              </a:rPr>
              <a:t>(</a:t>
            </a:r>
            <a:r>
              <a:rPr lang="fa-IR" sz="2400" dirty="0" err="1">
                <a:latin typeface="Times New Roman" panose="02020603050405020304" pitchFamily="18" charset="0"/>
                <a:cs typeface="B Nazanin" panose="00000400000000000000" pitchFamily="2" charset="-78"/>
              </a:rPr>
              <a:t>بازبودن</a:t>
            </a:r>
            <a:r>
              <a:rPr lang="fa-IR" sz="2400" dirty="0">
                <a:latin typeface="Times New Roman" panose="02020603050405020304" pitchFamily="18" charset="0"/>
                <a:cs typeface="B Nazanin" panose="00000400000000000000" pitchFamily="2" charset="-78"/>
              </a:rPr>
              <a:t> نسبت به آینده)</a:t>
            </a:r>
          </a:p>
          <a:p>
            <a:pPr algn="r" rtl="1">
              <a:lnSpc>
                <a:spcPts val="3500"/>
              </a:lnSpc>
              <a:spcBef>
                <a:spcPts val="0"/>
              </a:spcBef>
              <a:spcAft>
                <a:spcPts val="500"/>
              </a:spcAft>
            </a:pPr>
            <a:r>
              <a:rPr lang="fa-IR" sz="2400" dirty="0">
                <a:latin typeface="Times New Roman" panose="02020603050405020304" pitchFamily="18" charset="0"/>
                <a:cs typeface="B Nazanin" panose="00000400000000000000" pitchFamily="2" charset="-78"/>
              </a:rPr>
              <a:t>سیستمی با طول عمر بالا از ارزش بیشتری برخوردار است. </a:t>
            </a:r>
          </a:p>
          <a:p>
            <a:pPr algn="r" rtl="1">
              <a:lnSpc>
                <a:spcPts val="3500"/>
              </a:lnSpc>
              <a:spcBef>
                <a:spcPts val="0"/>
              </a:spcBef>
              <a:spcAft>
                <a:spcPts val="500"/>
              </a:spcAft>
            </a:pPr>
            <a:r>
              <a:rPr lang="fa-IR" sz="2400" dirty="0">
                <a:latin typeface="Times New Roman" panose="02020603050405020304" pitchFamily="18" charset="0"/>
                <a:cs typeface="B Nazanin" panose="00000400000000000000" pitchFamily="2" charset="-78"/>
              </a:rPr>
              <a:t>در محیط های کامپیوتری امروزی که مشخصات به طور لحظه ای تغییر میکنند، طول عمر نرم افزارها به جای سال، برحسب </a:t>
            </a:r>
            <a:r>
              <a:rPr lang="fa-IR" sz="2400" b="1" dirty="0">
                <a:latin typeface="Times New Roman" panose="02020603050405020304" pitchFamily="18" charset="0"/>
                <a:cs typeface="B Nazanin" panose="00000400000000000000" pitchFamily="2" charset="-78"/>
              </a:rPr>
              <a:t>ماه</a:t>
            </a:r>
            <a:r>
              <a:rPr lang="fa-IR" sz="2400" dirty="0">
                <a:latin typeface="Times New Roman" panose="02020603050405020304" pitchFamily="18" charset="0"/>
                <a:cs typeface="B Nazanin" panose="00000400000000000000" pitchFamily="2" charset="-78"/>
              </a:rPr>
              <a:t> سنجیده میشود</a:t>
            </a:r>
          </a:p>
          <a:p>
            <a:pPr algn="r" rtl="1">
              <a:lnSpc>
                <a:spcPts val="3500"/>
              </a:lnSpc>
              <a:spcBef>
                <a:spcPts val="0"/>
              </a:spcBef>
              <a:spcAft>
                <a:spcPts val="500"/>
              </a:spcAft>
            </a:pPr>
            <a:r>
              <a:rPr lang="fa-IR" sz="2400" b="1" dirty="0">
                <a:latin typeface="Times New Roman" panose="02020603050405020304" pitchFamily="18" charset="0"/>
                <a:cs typeface="B Nazanin" panose="00000400000000000000" pitchFamily="2" charset="-78"/>
              </a:rPr>
              <a:t> </a:t>
            </a:r>
            <a:r>
              <a:rPr lang="fa-IR" sz="2400" dirty="0">
                <a:latin typeface="Times New Roman" panose="02020603050405020304" pitchFamily="18" charset="0"/>
                <a:cs typeface="B Nazanin" panose="00000400000000000000" pitchFamily="2" charset="-78"/>
              </a:rPr>
              <a:t>ولی سیستم های "</a:t>
            </a:r>
            <a:r>
              <a:rPr lang="fa-IR" sz="2400" b="1" dirty="0">
                <a:latin typeface="Times New Roman" panose="02020603050405020304" pitchFamily="18" charset="0"/>
                <a:cs typeface="B Nazanin" panose="00000400000000000000" pitchFamily="2" charset="-78"/>
              </a:rPr>
              <a:t>صنعتی</a:t>
            </a:r>
            <a:r>
              <a:rPr lang="fa-IR" sz="2400" dirty="0">
                <a:latin typeface="Times New Roman" panose="02020603050405020304" pitchFamily="18" charset="0"/>
                <a:cs typeface="B Nazanin" panose="00000400000000000000" pitchFamily="2" charset="-78"/>
              </a:rPr>
              <a:t> پرقدرت باید بیش از اینها دوام بیاورند</a:t>
            </a:r>
          </a:p>
          <a:p>
            <a:pPr algn="r" rtl="1">
              <a:lnSpc>
                <a:spcPts val="3500"/>
              </a:lnSpc>
              <a:spcBef>
                <a:spcPts val="0"/>
              </a:spcBef>
              <a:spcAft>
                <a:spcPts val="500"/>
              </a:spcAft>
            </a:pPr>
            <a:r>
              <a:rPr lang="fa-IR" sz="2400" dirty="0">
                <a:latin typeface="Times New Roman" panose="02020603050405020304" pitchFamily="18" charset="0"/>
                <a:cs typeface="B Nazanin" panose="00000400000000000000" pitchFamily="2" charset="-78"/>
              </a:rPr>
              <a:t> برای انجام موفقیت آمیز این کار، سیستم ها باید </a:t>
            </a:r>
            <a:r>
              <a:rPr lang="fa-IR" sz="2400" b="1" dirty="0">
                <a:latin typeface="Times New Roman" panose="02020603050405020304" pitchFamily="18" charset="0"/>
                <a:cs typeface="B Nazanin" panose="00000400000000000000" pitchFamily="2" charset="-78"/>
              </a:rPr>
              <a:t>آمادگی انطباق بر این تغییرات </a:t>
            </a:r>
            <a:r>
              <a:rPr lang="fa-IR" sz="2400" dirty="0">
                <a:latin typeface="Times New Roman" panose="02020603050405020304" pitchFamily="18" charset="0"/>
                <a:cs typeface="B Nazanin" panose="00000400000000000000" pitchFamily="2" charset="-78"/>
              </a:rPr>
              <a:t>و سایر تغییرات را داشته باشند.</a:t>
            </a:r>
          </a:p>
          <a:p>
            <a:pPr algn="r" rtl="1">
              <a:lnSpc>
                <a:spcPts val="3500"/>
              </a:lnSpc>
              <a:spcBef>
                <a:spcPts val="0"/>
              </a:spcBef>
              <a:spcAft>
                <a:spcPts val="500"/>
              </a:spcAft>
            </a:pPr>
            <a:r>
              <a:rPr lang="fa-IR" sz="2400" dirty="0">
                <a:latin typeface="Times New Roman" panose="02020603050405020304" pitchFamily="18" charset="0"/>
                <a:cs typeface="B Nazanin" panose="00000400000000000000" pitchFamily="2" charset="-78"/>
              </a:rPr>
              <a:t> سیستم </a:t>
            </a:r>
            <a:r>
              <a:rPr lang="fa-IR" sz="2400" dirty="0" err="1">
                <a:latin typeface="Times New Roman" panose="02020603050405020304" pitchFamily="18" charset="0"/>
                <a:cs typeface="B Nazanin" panose="00000400000000000000" pitchFamily="2" charset="-78"/>
              </a:rPr>
              <a:t>هایی</a:t>
            </a:r>
            <a:r>
              <a:rPr lang="fa-IR" sz="2400" dirty="0">
                <a:latin typeface="Times New Roman" panose="02020603050405020304" pitchFamily="18" charset="0"/>
                <a:cs typeface="B Nazanin" panose="00000400000000000000" pitchFamily="2" charset="-78"/>
              </a:rPr>
              <a:t> که این ویژگی را با موفقیت ارائه میدهند از ابتدا با این ویژگی طراحی </a:t>
            </a:r>
            <a:r>
              <a:rPr lang="fa-IR" sz="2400" dirty="0" err="1">
                <a:latin typeface="Times New Roman" panose="02020603050405020304" pitchFamily="18" charset="0"/>
                <a:cs typeface="B Nazanin" panose="00000400000000000000" pitchFamily="2" charset="-78"/>
              </a:rPr>
              <a:t>می.شوند</a:t>
            </a:r>
            <a:r>
              <a:rPr lang="fa-IR" sz="2400" dirty="0">
                <a:latin typeface="Times New Roman" panose="02020603050405020304" pitchFamily="18" charset="0"/>
                <a:cs typeface="B Nazanin" panose="00000400000000000000" pitchFamily="2" charset="-78"/>
              </a:rPr>
              <a:t> </a:t>
            </a:r>
          </a:p>
          <a:p>
            <a:pPr algn="r" rtl="1">
              <a:lnSpc>
                <a:spcPts val="3500"/>
              </a:lnSpc>
              <a:spcBef>
                <a:spcPts val="0"/>
              </a:spcBef>
              <a:spcAft>
                <a:spcPts val="500"/>
              </a:spcAft>
            </a:pPr>
            <a:r>
              <a:rPr lang="fa-IR" sz="2400" dirty="0">
                <a:latin typeface="Times New Roman" panose="02020603050405020304" pitchFamily="18" charset="0"/>
                <a:cs typeface="B Nazanin" panose="00000400000000000000" pitchFamily="2" charset="-78"/>
              </a:rPr>
              <a:t>همواره از خود بپرسید اگر فلان" مورد پیش ،آید چه خواهد شد؟ </a:t>
            </a:r>
          </a:p>
          <a:p>
            <a:pPr algn="r" rtl="1">
              <a:lnSpc>
                <a:spcPts val="3500"/>
              </a:lnSpc>
              <a:spcBef>
                <a:spcPts val="0"/>
              </a:spcBef>
              <a:spcAft>
                <a:spcPts val="500"/>
              </a:spcAft>
            </a:pPr>
            <a:r>
              <a:rPr lang="fa-IR" sz="2400" b="1" dirty="0">
                <a:latin typeface="Times New Roman" panose="02020603050405020304" pitchFamily="18" charset="0"/>
                <a:cs typeface="B Nazanin" panose="00000400000000000000" pitchFamily="2" charset="-78"/>
              </a:rPr>
              <a:t>با ایجاد سیستمی که مسأله ی کلی را و نه فقط موردی خاص را حل میکند خود را برای همه ی پاسخ های ممکن آماده کنید </a:t>
            </a:r>
            <a:r>
              <a:rPr lang="fa-IR" sz="2400" dirty="0">
                <a:latin typeface="Times New Roman" panose="02020603050405020304" pitchFamily="18" charset="0"/>
                <a:cs typeface="B Nazanin" panose="00000400000000000000" pitchFamily="2" charset="-78"/>
              </a:rPr>
              <a:t>. </a:t>
            </a:r>
          </a:p>
          <a:p>
            <a:pPr algn="r" rtl="1">
              <a:lnSpc>
                <a:spcPts val="3500"/>
              </a:lnSpc>
              <a:spcBef>
                <a:spcPts val="0"/>
              </a:spcBef>
              <a:spcAft>
                <a:spcPts val="500"/>
              </a:spcAft>
            </a:pPr>
            <a:r>
              <a:rPr lang="fa-IR" sz="2400" dirty="0">
                <a:latin typeface="Times New Roman" panose="02020603050405020304" pitchFamily="18" charset="0"/>
                <a:cs typeface="B Nazanin" panose="00000400000000000000" pitchFamily="2" charset="-78"/>
              </a:rPr>
              <a:t>به این ترتیب امکان </a:t>
            </a:r>
            <a:r>
              <a:rPr lang="fa-IR" sz="2400" b="1" dirty="0">
                <a:latin typeface="Times New Roman" panose="02020603050405020304" pitchFamily="18" charset="0"/>
                <a:cs typeface="B Nazanin" panose="00000400000000000000" pitchFamily="2" charset="-78"/>
              </a:rPr>
              <a:t>استفاده مجدد </a:t>
            </a:r>
            <a:r>
              <a:rPr lang="fa-IR" sz="2400" dirty="0">
                <a:latin typeface="Times New Roman" panose="02020603050405020304" pitchFamily="18" charset="0"/>
                <a:cs typeface="B Nazanin" panose="00000400000000000000" pitchFamily="2" charset="-78"/>
              </a:rPr>
              <a:t>از کل سیستم بسیار بالا خواهد بود.</a:t>
            </a:r>
            <a:endParaRPr lang="en-US" sz="2400" dirty="0">
              <a:latin typeface="Times New Roman" panose="02020603050405020304" pitchFamily="18" charset="0"/>
              <a:cs typeface="B Nazanin" panose="00000400000000000000" pitchFamily="2" charset="-78"/>
            </a:endParaRPr>
          </a:p>
        </p:txBody>
      </p:sp>
      <p:sp>
        <p:nvSpPr>
          <p:cNvPr id="4" name="Slide Number Placeholder 3">
            <a:extLst>
              <a:ext uri="{FF2B5EF4-FFF2-40B4-BE49-F238E27FC236}">
                <a16:creationId xmlns:a16="http://schemas.microsoft.com/office/drawing/2014/main" id="{45654033-C526-4083-8F12-9EF767622286}"/>
              </a:ext>
            </a:extLst>
          </p:cNvPr>
          <p:cNvSpPr>
            <a:spLocks noGrp="1"/>
          </p:cNvSpPr>
          <p:nvPr>
            <p:ph type="sldNum" sz="quarter" idx="12"/>
          </p:nvPr>
        </p:nvSpPr>
        <p:spPr/>
        <p:txBody>
          <a:bodyPr/>
          <a:lstStyle/>
          <a:p>
            <a:fld id="{0BD2414D-2E17-4FB4-9E5A-621CC69CA5AB}" type="slidenum">
              <a:rPr lang="en-US" smtClean="0"/>
              <a:t>40</a:t>
            </a:fld>
            <a:endParaRPr lang="en-US"/>
          </a:p>
        </p:txBody>
      </p:sp>
      <p:sp>
        <p:nvSpPr>
          <p:cNvPr id="5" name="Title 1">
            <a:extLst>
              <a:ext uri="{FF2B5EF4-FFF2-40B4-BE49-F238E27FC236}">
                <a16:creationId xmlns:a16="http://schemas.microsoft.com/office/drawing/2014/main" id="{E4E62253-4700-4576-AA2D-0FC12D2F38FB}"/>
              </a:ext>
            </a:extLst>
          </p:cNvPr>
          <p:cNvSpPr>
            <a:spLocks noGrp="1"/>
          </p:cNvSpPr>
          <p:nvPr>
            <p:ph type="title"/>
          </p:nvPr>
        </p:nvSpPr>
        <p:spPr>
          <a:xfrm>
            <a:off x="838200" y="0"/>
            <a:ext cx="10515600" cy="1325563"/>
          </a:xfrm>
        </p:spPr>
        <p:txBody>
          <a:bodyPr>
            <a:normAutofit fontScale="90000"/>
          </a:bodyPr>
          <a:lstStyle/>
          <a:p>
            <a:pPr algn="r" rtl="1"/>
            <a:r>
              <a:rPr lang="fa-IR" sz="3600" dirty="0">
                <a:solidFill>
                  <a:schemeClr val="bg1">
                    <a:lumMod val="50000"/>
                  </a:schemeClr>
                </a:solidFill>
                <a:cs typeface="B Nazanin" panose="00000400000000000000" pitchFamily="2" charset="-78"/>
              </a:rPr>
              <a:t>1-4	</a:t>
            </a:r>
            <a:r>
              <a:rPr lang="fa-IR" sz="4000" dirty="0">
                <a:solidFill>
                  <a:schemeClr val="bg1">
                    <a:lumMod val="50000"/>
                  </a:schemeClr>
                </a:solidFill>
                <a:cs typeface="B Nazanin" panose="00000400000000000000" pitchFamily="2" charset="-78"/>
              </a:rPr>
              <a:t>مهندسی نرم افزار در عمل (ادامه)                 </a:t>
            </a:r>
            <a:r>
              <a:rPr kumimoji="0" lang="fa-IR" sz="2000" i="0" u="none" strike="noStrike" kern="1200" cap="none" spc="0" normalizeH="0" baseline="0" noProof="0" dirty="0">
                <a:ln>
                  <a:noFill/>
                </a:ln>
                <a:solidFill>
                  <a:schemeClr val="bg1">
                    <a:lumMod val="50000"/>
                  </a:schemeClr>
                </a:solidFill>
                <a:effectLst/>
                <a:uLnTx/>
                <a:uFillTx/>
                <a:latin typeface="Calibri Light" panose="020F0302020204030204"/>
                <a:ea typeface="+mj-ea"/>
                <a:cs typeface="B Nazanin" panose="00000400000000000000" pitchFamily="2" charset="-78"/>
              </a:rPr>
              <a:t>فصل اول- نرم افزار و مهندسی نرم افزار</a:t>
            </a:r>
            <a:br>
              <a:rPr lang="fa-IR" sz="3600" dirty="0">
                <a:solidFill>
                  <a:schemeClr val="bg1">
                    <a:lumMod val="50000"/>
                  </a:schemeClr>
                </a:solidFill>
                <a:cs typeface="B Nazanin" panose="00000400000000000000" pitchFamily="2" charset="-78"/>
              </a:rPr>
            </a:br>
            <a:endParaRPr lang="en-US" sz="3600" dirty="0">
              <a:solidFill>
                <a:schemeClr val="bg1">
                  <a:lumMod val="50000"/>
                </a:schemeClr>
              </a:solidFill>
            </a:endParaRPr>
          </a:p>
        </p:txBody>
      </p:sp>
    </p:spTree>
    <p:extLst>
      <p:ext uri="{BB962C8B-B14F-4D97-AF65-F5344CB8AC3E}">
        <p14:creationId xmlns:p14="http://schemas.microsoft.com/office/powerpoint/2010/main" val="110046647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F6841CC-FBB9-4F1C-8EEA-B4E0A34D4100}"/>
              </a:ext>
            </a:extLst>
          </p:cNvPr>
          <p:cNvSpPr>
            <a:spLocks noGrp="1"/>
          </p:cNvSpPr>
          <p:nvPr>
            <p:ph idx="1"/>
          </p:nvPr>
        </p:nvSpPr>
        <p:spPr>
          <a:xfrm>
            <a:off x="384314" y="1027906"/>
            <a:ext cx="10833652" cy="4351338"/>
          </a:xfrm>
        </p:spPr>
        <p:txBody>
          <a:bodyPr>
            <a:noAutofit/>
          </a:bodyPr>
          <a:lstStyle/>
          <a:p>
            <a:pPr>
              <a:lnSpc>
                <a:spcPct val="150000"/>
              </a:lnSpc>
            </a:pPr>
            <a:endParaRPr lang="fa-IR" sz="2400" dirty="0">
              <a:latin typeface="Times New Roman" panose="02020603050405020304" pitchFamily="18" charset="0"/>
              <a:cs typeface="B Nazanin" panose="00000400000000000000" pitchFamily="2" charset="-78"/>
            </a:endParaRPr>
          </a:p>
          <a:p>
            <a:pPr algn="r" rtl="1">
              <a:lnSpc>
                <a:spcPct val="150000"/>
              </a:lnSpc>
              <a:spcBef>
                <a:spcPts val="0"/>
              </a:spcBef>
              <a:spcAft>
                <a:spcPts val="500"/>
              </a:spcAft>
              <a:buFont typeface="Courier New" panose="02070309020205020404" pitchFamily="49" charset="0"/>
              <a:buChar char="o"/>
            </a:pPr>
            <a:r>
              <a:rPr lang="fa-IR" sz="2400" dirty="0">
                <a:latin typeface="Times New Roman" panose="02020603050405020304" pitchFamily="18" charset="0"/>
                <a:cs typeface="B Nazanin" panose="00000400000000000000" pitchFamily="2" charset="-78"/>
              </a:rPr>
              <a:t>اصل ششم:  </a:t>
            </a:r>
            <a:r>
              <a:rPr lang="fa-IR" sz="2400" b="1" dirty="0">
                <a:latin typeface="Times New Roman" panose="02020603050405020304" pitchFamily="18" charset="0"/>
                <a:cs typeface="B Nazanin" panose="00000400000000000000" pitchFamily="2" charset="-78"/>
              </a:rPr>
              <a:t>برنامه ریزی پیشاپیش برای استفاده ی مجدد</a:t>
            </a:r>
          </a:p>
          <a:p>
            <a:pPr algn="r" rtl="1">
              <a:lnSpc>
                <a:spcPct val="150000"/>
              </a:lnSpc>
              <a:spcBef>
                <a:spcPts val="0"/>
              </a:spcBef>
              <a:spcAft>
                <a:spcPts val="500"/>
              </a:spcAft>
            </a:pPr>
            <a:r>
              <a:rPr lang="fa-IR" sz="2400" dirty="0">
                <a:latin typeface="Times New Roman" panose="02020603050405020304" pitchFamily="18" charset="0"/>
                <a:cs typeface="B Nazanin" panose="00000400000000000000" pitchFamily="2" charset="-78"/>
              </a:rPr>
              <a:t>استفاده ی مجدد باعث </a:t>
            </a:r>
            <a:r>
              <a:rPr lang="fa-IR" sz="2400" b="1" dirty="0">
                <a:latin typeface="Times New Roman" panose="02020603050405020304" pitchFamily="18" charset="0"/>
                <a:cs typeface="B Nazanin" panose="00000400000000000000" pitchFamily="2" charset="-78"/>
              </a:rPr>
              <a:t>صرفه جویی در زمان و کار </a:t>
            </a:r>
            <a:r>
              <a:rPr lang="fa-IR" sz="2400" dirty="0">
                <a:latin typeface="Times New Roman" panose="02020603050405020304" pitchFamily="18" charset="0"/>
                <a:cs typeface="B Nazanin" panose="00000400000000000000" pitchFamily="2" charset="-78"/>
              </a:rPr>
              <a:t>میشود</a:t>
            </a:r>
          </a:p>
          <a:p>
            <a:pPr algn="r" rtl="1">
              <a:lnSpc>
                <a:spcPct val="150000"/>
              </a:lnSpc>
              <a:spcBef>
                <a:spcPts val="0"/>
              </a:spcBef>
              <a:spcAft>
                <a:spcPts val="500"/>
              </a:spcAft>
            </a:pPr>
            <a:r>
              <a:rPr lang="fa-IR" sz="2400" b="1" dirty="0">
                <a:latin typeface="Times New Roman" panose="02020603050405020304" pitchFamily="18" charset="0"/>
                <a:cs typeface="B Nazanin" panose="00000400000000000000" pitchFamily="2" charset="-78"/>
              </a:rPr>
              <a:t>استفاده مجدد از کدها و طراحی ها </a:t>
            </a:r>
            <a:r>
              <a:rPr lang="fa-IR" sz="2400" dirty="0">
                <a:latin typeface="Times New Roman" panose="02020603050405020304" pitchFamily="18" charset="0"/>
                <a:cs typeface="B Nazanin" panose="00000400000000000000" pitchFamily="2" charset="-78"/>
              </a:rPr>
              <a:t>به عنوان مزیت اصلی فناوریهای شی گرا مطرح شده است.</a:t>
            </a:r>
          </a:p>
          <a:p>
            <a:pPr algn="r" rtl="1">
              <a:lnSpc>
                <a:spcPct val="150000"/>
              </a:lnSpc>
              <a:spcBef>
                <a:spcPts val="0"/>
              </a:spcBef>
              <a:spcAft>
                <a:spcPts val="500"/>
              </a:spcAft>
            </a:pPr>
            <a:r>
              <a:rPr lang="fa-IR" sz="2400" dirty="0">
                <a:latin typeface="Times New Roman" panose="02020603050405020304" pitchFamily="18" charset="0"/>
                <a:cs typeface="B Nazanin" panose="00000400000000000000" pitchFamily="2" charset="-78"/>
              </a:rPr>
              <a:t>برنامه ریزی پیشاپیش برای </a:t>
            </a:r>
            <a:r>
              <a:rPr lang="fa-IR" sz="2400" b="1" dirty="0">
                <a:latin typeface="Times New Roman" panose="02020603050405020304" pitchFamily="18" charset="0"/>
                <a:cs typeface="B Nazanin" panose="00000400000000000000" pitchFamily="2" charset="-78"/>
              </a:rPr>
              <a:t>استفاده ی مجدد</a:t>
            </a:r>
            <a:r>
              <a:rPr lang="fa-IR" sz="2400" dirty="0">
                <a:latin typeface="Times New Roman" panose="02020603050405020304" pitchFamily="18" charset="0"/>
                <a:cs typeface="B Nazanin" panose="00000400000000000000" pitchFamily="2" charset="-78"/>
              </a:rPr>
              <a:t>،</a:t>
            </a:r>
            <a:r>
              <a:rPr lang="fa-IR" sz="2400" b="1" dirty="0">
                <a:latin typeface="Times New Roman" panose="02020603050405020304" pitchFamily="18" charset="0"/>
                <a:cs typeface="B Nazanin" panose="00000400000000000000" pitchFamily="2" charset="-78"/>
              </a:rPr>
              <a:t> </a:t>
            </a:r>
            <a:r>
              <a:rPr lang="fa-IR" sz="2400" dirty="0">
                <a:latin typeface="Times New Roman" panose="02020603050405020304" pitchFamily="18" charset="0"/>
                <a:cs typeface="B Nazanin" panose="00000400000000000000" pitchFamily="2" charset="-78"/>
              </a:rPr>
              <a:t>باعث </a:t>
            </a:r>
            <a:r>
              <a:rPr lang="fa-IR" sz="2400" b="1" dirty="0">
                <a:latin typeface="Times New Roman" panose="02020603050405020304" pitchFamily="18" charset="0"/>
                <a:cs typeface="B Nazanin" panose="00000400000000000000" pitchFamily="2" charset="-78"/>
              </a:rPr>
              <a:t>کاهش هزینه ها </a:t>
            </a:r>
            <a:r>
              <a:rPr lang="fa-IR" sz="2400" dirty="0">
                <a:latin typeface="Times New Roman" panose="02020603050405020304" pitchFamily="18" charset="0"/>
                <a:cs typeface="B Nazanin" panose="00000400000000000000" pitchFamily="2" charset="-78"/>
              </a:rPr>
              <a:t>و</a:t>
            </a:r>
            <a:r>
              <a:rPr lang="fa-IR" sz="2400" b="1" dirty="0">
                <a:latin typeface="Times New Roman" panose="02020603050405020304" pitchFamily="18" charset="0"/>
                <a:cs typeface="B Nazanin" panose="00000400000000000000" pitchFamily="2" charset="-78"/>
              </a:rPr>
              <a:t> افزایش ارزش </a:t>
            </a:r>
            <a:r>
              <a:rPr lang="fa-IR" sz="2400" dirty="0" err="1">
                <a:latin typeface="Times New Roman" panose="02020603050405020304" pitchFamily="18" charset="0"/>
                <a:cs typeface="B Nazanin" panose="00000400000000000000" pitchFamily="2" charset="-78"/>
              </a:rPr>
              <a:t>مولفه</a:t>
            </a:r>
            <a:r>
              <a:rPr lang="fa-IR" sz="2400" dirty="0">
                <a:latin typeface="Times New Roman" panose="02020603050405020304" pitchFamily="18" charset="0"/>
                <a:cs typeface="B Nazanin" panose="00000400000000000000" pitchFamily="2" charset="-78"/>
              </a:rPr>
              <a:t> های قابل استفاده ی مجدد و نیز سیستمی میشود که این </a:t>
            </a:r>
            <a:r>
              <a:rPr lang="fa-IR" sz="2400" dirty="0" err="1">
                <a:latin typeface="Times New Roman" panose="02020603050405020304" pitchFamily="18" charset="0"/>
                <a:cs typeface="B Nazanin" panose="00000400000000000000" pitchFamily="2" charset="-78"/>
              </a:rPr>
              <a:t>مولفه</a:t>
            </a:r>
            <a:r>
              <a:rPr lang="fa-IR" sz="2400" dirty="0">
                <a:latin typeface="Times New Roman" panose="02020603050405020304" pitchFamily="18" charset="0"/>
                <a:cs typeface="B Nazanin" panose="00000400000000000000" pitchFamily="2" charset="-78"/>
              </a:rPr>
              <a:t> ها در آن به کار برده میشوند.</a:t>
            </a:r>
            <a:endParaRPr lang="en-US" sz="2400" dirty="0">
              <a:latin typeface="Times New Roman" panose="02020603050405020304" pitchFamily="18" charset="0"/>
              <a:cs typeface="B Nazanin" panose="00000400000000000000" pitchFamily="2" charset="-78"/>
            </a:endParaRPr>
          </a:p>
        </p:txBody>
      </p:sp>
      <p:sp>
        <p:nvSpPr>
          <p:cNvPr id="4" name="Slide Number Placeholder 3">
            <a:extLst>
              <a:ext uri="{FF2B5EF4-FFF2-40B4-BE49-F238E27FC236}">
                <a16:creationId xmlns:a16="http://schemas.microsoft.com/office/drawing/2014/main" id="{45654033-C526-4083-8F12-9EF767622286}"/>
              </a:ext>
            </a:extLst>
          </p:cNvPr>
          <p:cNvSpPr>
            <a:spLocks noGrp="1"/>
          </p:cNvSpPr>
          <p:nvPr>
            <p:ph type="sldNum" sz="quarter" idx="12"/>
          </p:nvPr>
        </p:nvSpPr>
        <p:spPr/>
        <p:txBody>
          <a:bodyPr/>
          <a:lstStyle/>
          <a:p>
            <a:fld id="{0BD2414D-2E17-4FB4-9E5A-621CC69CA5AB}" type="slidenum">
              <a:rPr lang="en-US" smtClean="0"/>
              <a:t>41</a:t>
            </a:fld>
            <a:endParaRPr lang="en-US"/>
          </a:p>
        </p:txBody>
      </p:sp>
      <p:sp>
        <p:nvSpPr>
          <p:cNvPr id="5" name="Title 1">
            <a:extLst>
              <a:ext uri="{FF2B5EF4-FFF2-40B4-BE49-F238E27FC236}">
                <a16:creationId xmlns:a16="http://schemas.microsoft.com/office/drawing/2014/main" id="{E4E62253-4700-4576-AA2D-0FC12D2F38FB}"/>
              </a:ext>
            </a:extLst>
          </p:cNvPr>
          <p:cNvSpPr>
            <a:spLocks noGrp="1"/>
          </p:cNvSpPr>
          <p:nvPr>
            <p:ph type="title"/>
          </p:nvPr>
        </p:nvSpPr>
        <p:spPr>
          <a:xfrm>
            <a:off x="838200" y="365125"/>
            <a:ext cx="10515600" cy="1325563"/>
          </a:xfrm>
        </p:spPr>
        <p:txBody>
          <a:bodyPr>
            <a:normAutofit fontScale="90000"/>
          </a:bodyPr>
          <a:lstStyle/>
          <a:p>
            <a:pPr algn="r" rtl="1"/>
            <a:r>
              <a:rPr lang="fa-IR" sz="3600" dirty="0">
                <a:solidFill>
                  <a:schemeClr val="bg1">
                    <a:lumMod val="50000"/>
                  </a:schemeClr>
                </a:solidFill>
                <a:cs typeface="B Nazanin" panose="00000400000000000000" pitchFamily="2" charset="-78"/>
              </a:rPr>
              <a:t>1-4	</a:t>
            </a:r>
            <a:r>
              <a:rPr lang="fa-IR" sz="4000" dirty="0">
                <a:solidFill>
                  <a:schemeClr val="bg1">
                    <a:lumMod val="50000"/>
                  </a:schemeClr>
                </a:solidFill>
                <a:cs typeface="B Nazanin" panose="00000400000000000000" pitchFamily="2" charset="-78"/>
              </a:rPr>
              <a:t>مهندسی نرم افزار در عمل (ادامه)                 </a:t>
            </a:r>
            <a:r>
              <a:rPr kumimoji="0" lang="fa-IR" sz="2000" i="0" u="none" strike="noStrike" kern="1200" cap="none" spc="0" normalizeH="0" baseline="0" noProof="0" dirty="0">
                <a:ln>
                  <a:noFill/>
                </a:ln>
                <a:solidFill>
                  <a:schemeClr val="bg1">
                    <a:lumMod val="50000"/>
                  </a:schemeClr>
                </a:solidFill>
                <a:effectLst/>
                <a:uLnTx/>
                <a:uFillTx/>
                <a:latin typeface="Calibri Light" panose="020F0302020204030204"/>
                <a:ea typeface="+mj-ea"/>
                <a:cs typeface="B Nazanin" panose="00000400000000000000" pitchFamily="2" charset="-78"/>
              </a:rPr>
              <a:t>فصل اول- نرم افزار و مهندسی نرم افزار</a:t>
            </a:r>
            <a:br>
              <a:rPr lang="fa-IR" sz="3600" dirty="0">
                <a:solidFill>
                  <a:schemeClr val="bg1">
                    <a:lumMod val="50000"/>
                  </a:schemeClr>
                </a:solidFill>
                <a:cs typeface="B Nazanin" panose="00000400000000000000" pitchFamily="2" charset="-78"/>
              </a:rPr>
            </a:br>
            <a:endParaRPr lang="en-US" sz="3600" dirty="0">
              <a:solidFill>
                <a:schemeClr val="bg1">
                  <a:lumMod val="50000"/>
                </a:schemeClr>
              </a:solidFill>
            </a:endParaRPr>
          </a:p>
        </p:txBody>
      </p:sp>
    </p:spTree>
    <p:extLst>
      <p:ext uri="{BB962C8B-B14F-4D97-AF65-F5344CB8AC3E}">
        <p14:creationId xmlns:p14="http://schemas.microsoft.com/office/powerpoint/2010/main" val="166358427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F6841CC-FBB9-4F1C-8EEA-B4E0A34D4100}"/>
              </a:ext>
            </a:extLst>
          </p:cNvPr>
          <p:cNvSpPr>
            <a:spLocks noGrp="1"/>
          </p:cNvSpPr>
          <p:nvPr>
            <p:ph idx="1"/>
          </p:nvPr>
        </p:nvSpPr>
        <p:spPr>
          <a:xfrm>
            <a:off x="0" y="1253331"/>
            <a:ext cx="11141765" cy="4351338"/>
          </a:xfrm>
        </p:spPr>
        <p:txBody>
          <a:bodyPr>
            <a:noAutofit/>
          </a:bodyPr>
          <a:lstStyle/>
          <a:p>
            <a:pPr algn="r" rtl="1">
              <a:spcBef>
                <a:spcPts val="0"/>
              </a:spcBef>
              <a:spcAft>
                <a:spcPts val="500"/>
              </a:spcAft>
            </a:pPr>
            <a:endParaRPr lang="fa-IR" sz="2400" dirty="0">
              <a:latin typeface="Times New Roman" panose="02020603050405020304" pitchFamily="18" charset="0"/>
              <a:cs typeface="B Nazanin" panose="00000400000000000000" pitchFamily="2" charset="-78"/>
            </a:endParaRPr>
          </a:p>
          <a:p>
            <a:pPr algn="r" rtl="1">
              <a:lnSpc>
                <a:spcPct val="150000"/>
              </a:lnSpc>
              <a:spcBef>
                <a:spcPts val="0"/>
              </a:spcBef>
              <a:spcAft>
                <a:spcPts val="500"/>
              </a:spcAft>
              <a:buFont typeface="Courier New" panose="02070309020205020404" pitchFamily="49" charset="0"/>
              <a:buChar char="o"/>
            </a:pPr>
            <a:r>
              <a:rPr lang="fa-IR" sz="2400" dirty="0">
                <a:latin typeface="Times New Roman" panose="02020603050405020304" pitchFamily="18" charset="0"/>
                <a:cs typeface="B Nazanin" panose="00000400000000000000" pitchFamily="2" charset="-78"/>
              </a:rPr>
              <a:t>اصل هفتم: </a:t>
            </a:r>
            <a:r>
              <a:rPr lang="fa-IR" sz="2400" b="1" dirty="0">
                <a:latin typeface="Times New Roman" panose="02020603050405020304" pitchFamily="18" charset="0"/>
                <a:cs typeface="B Nazanin" panose="00000400000000000000" pitchFamily="2" charset="-78"/>
              </a:rPr>
              <a:t>تفکر</a:t>
            </a:r>
          </a:p>
          <a:p>
            <a:pPr algn="r" rtl="1">
              <a:lnSpc>
                <a:spcPct val="150000"/>
              </a:lnSpc>
              <a:spcBef>
                <a:spcPts val="0"/>
              </a:spcBef>
              <a:spcAft>
                <a:spcPts val="500"/>
              </a:spcAft>
            </a:pPr>
            <a:r>
              <a:rPr lang="fa-IR" sz="2400" b="1" dirty="0">
                <a:latin typeface="Times New Roman" panose="02020603050405020304" pitchFamily="18" charset="0"/>
                <a:cs typeface="B Nazanin" panose="00000400000000000000" pitchFamily="2" charset="-78"/>
              </a:rPr>
              <a:t>هنگامی که درباره چیزی فکر میکنید، احتمال این که آن را درست انجام دهید بیشتر میشود.</a:t>
            </a:r>
          </a:p>
          <a:p>
            <a:pPr algn="r" rtl="1">
              <a:lnSpc>
                <a:spcPct val="150000"/>
              </a:lnSpc>
              <a:spcBef>
                <a:spcPts val="0"/>
              </a:spcBef>
              <a:spcAft>
                <a:spcPts val="500"/>
              </a:spcAft>
            </a:pPr>
            <a:r>
              <a:rPr lang="fa-IR" sz="2400" dirty="0">
                <a:latin typeface="Times New Roman" panose="02020603050405020304" pitchFamily="18" charset="0"/>
                <a:cs typeface="B Nazanin" panose="00000400000000000000" pitchFamily="2" charset="-78"/>
              </a:rPr>
              <a:t>یک اثر جانبی تفکر این است که </a:t>
            </a:r>
            <a:r>
              <a:rPr lang="fa-IR" sz="2400" b="1" dirty="0">
                <a:latin typeface="Times New Roman" panose="02020603050405020304" pitchFamily="18" charset="0"/>
                <a:cs typeface="B Nazanin" panose="00000400000000000000" pitchFamily="2" charset="-78"/>
              </a:rPr>
              <a:t>پی میبرید هنگامی که چیزی را </a:t>
            </a:r>
            <a:r>
              <a:rPr lang="fa-IR" sz="2400" b="1" dirty="0" err="1">
                <a:latin typeface="Times New Roman" panose="02020603050405020304" pitchFamily="18" charset="0"/>
                <a:cs typeface="B Nazanin" panose="00000400000000000000" pitchFamily="2" charset="-78"/>
              </a:rPr>
              <a:t>نمی</a:t>
            </a:r>
            <a:r>
              <a:rPr lang="fa-IR" sz="2400" b="1" dirty="0">
                <a:latin typeface="Times New Roman" panose="02020603050405020304" pitchFamily="18" charset="0"/>
                <a:cs typeface="B Nazanin" panose="00000400000000000000" pitchFamily="2" charset="-78"/>
              </a:rPr>
              <a:t> دانید در کدام نقطه می توانید در جستجوی پاسخ باشید.</a:t>
            </a:r>
          </a:p>
          <a:p>
            <a:pPr algn="r" rtl="1">
              <a:lnSpc>
                <a:spcPct val="150000"/>
              </a:lnSpc>
              <a:spcBef>
                <a:spcPts val="0"/>
              </a:spcBef>
              <a:spcAft>
                <a:spcPts val="500"/>
              </a:spcAft>
            </a:pPr>
            <a:r>
              <a:rPr lang="fa-IR" sz="2400" dirty="0">
                <a:latin typeface="Times New Roman" panose="02020603050405020304" pitchFamily="18" charset="0"/>
                <a:cs typeface="B Nazanin" panose="00000400000000000000" pitchFamily="2" charset="-78"/>
              </a:rPr>
              <a:t> با تفکر روشن درباره سیستم ارزش آن بالا میرود.</a:t>
            </a:r>
          </a:p>
          <a:p>
            <a:pPr algn="r" rtl="1">
              <a:lnSpc>
                <a:spcPct val="150000"/>
              </a:lnSpc>
              <a:spcBef>
                <a:spcPts val="0"/>
              </a:spcBef>
              <a:spcAft>
                <a:spcPts val="500"/>
              </a:spcAft>
            </a:pPr>
            <a:r>
              <a:rPr lang="fa-IR" sz="2400" dirty="0">
                <a:latin typeface="Times New Roman" panose="02020603050405020304" pitchFamily="18" charset="0"/>
                <a:cs typeface="B Nazanin" panose="00000400000000000000" pitchFamily="2" charset="-78"/>
              </a:rPr>
              <a:t> به کارگیری شش اصل نخست نیاز به تفکر عمیق دارد و در این صورت، فایده بسیاری از آن عاید خواهد شد.</a:t>
            </a:r>
            <a:endParaRPr lang="en-US" sz="2400" dirty="0">
              <a:latin typeface="Times New Roman" panose="02020603050405020304" pitchFamily="18" charset="0"/>
              <a:cs typeface="B Nazanin" panose="00000400000000000000" pitchFamily="2" charset="-78"/>
            </a:endParaRPr>
          </a:p>
        </p:txBody>
      </p:sp>
      <p:sp>
        <p:nvSpPr>
          <p:cNvPr id="4" name="Slide Number Placeholder 3">
            <a:extLst>
              <a:ext uri="{FF2B5EF4-FFF2-40B4-BE49-F238E27FC236}">
                <a16:creationId xmlns:a16="http://schemas.microsoft.com/office/drawing/2014/main" id="{45654033-C526-4083-8F12-9EF767622286}"/>
              </a:ext>
            </a:extLst>
          </p:cNvPr>
          <p:cNvSpPr>
            <a:spLocks noGrp="1"/>
          </p:cNvSpPr>
          <p:nvPr>
            <p:ph type="sldNum" sz="quarter" idx="12"/>
          </p:nvPr>
        </p:nvSpPr>
        <p:spPr/>
        <p:txBody>
          <a:bodyPr/>
          <a:lstStyle/>
          <a:p>
            <a:fld id="{0BD2414D-2E17-4FB4-9E5A-621CC69CA5AB}" type="slidenum">
              <a:rPr lang="en-US" smtClean="0"/>
              <a:t>42</a:t>
            </a:fld>
            <a:endParaRPr lang="en-US"/>
          </a:p>
        </p:txBody>
      </p:sp>
      <p:sp>
        <p:nvSpPr>
          <p:cNvPr id="5" name="Title 1">
            <a:extLst>
              <a:ext uri="{FF2B5EF4-FFF2-40B4-BE49-F238E27FC236}">
                <a16:creationId xmlns:a16="http://schemas.microsoft.com/office/drawing/2014/main" id="{E4E62253-4700-4576-AA2D-0FC12D2F38FB}"/>
              </a:ext>
            </a:extLst>
          </p:cNvPr>
          <p:cNvSpPr>
            <a:spLocks noGrp="1"/>
          </p:cNvSpPr>
          <p:nvPr>
            <p:ph type="title"/>
          </p:nvPr>
        </p:nvSpPr>
        <p:spPr>
          <a:xfrm>
            <a:off x="838200" y="365125"/>
            <a:ext cx="10515600" cy="1325563"/>
          </a:xfrm>
        </p:spPr>
        <p:txBody>
          <a:bodyPr>
            <a:normAutofit fontScale="90000"/>
          </a:bodyPr>
          <a:lstStyle/>
          <a:p>
            <a:pPr algn="r" rtl="1"/>
            <a:r>
              <a:rPr lang="fa-IR" sz="3600" dirty="0">
                <a:solidFill>
                  <a:schemeClr val="bg1">
                    <a:lumMod val="50000"/>
                  </a:schemeClr>
                </a:solidFill>
                <a:cs typeface="B Nazanin" panose="00000400000000000000" pitchFamily="2" charset="-78"/>
              </a:rPr>
              <a:t>1-4	</a:t>
            </a:r>
            <a:r>
              <a:rPr lang="fa-IR" sz="4000" dirty="0">
                <a:solidFill>
                  <a:schemeClr val="bg1">
                    <a:lumMod val="50000"/>
                  </a:schemeClr>
                </a:solidFill>
                <a:cs typeface="B Nazanin" panose="00000400000000000000" pitchFamily="2" charset="-78"/>
              </a:rPr>
              <a:t>مهندسی نرم افزار در عمل (ادامه)                 </a:t>
            </a:r>
            <a:r>
              <a:rPr kumimoji="0" lang="fa-IR" sz="2000" i="0" u="none" strike="noStrike" kern="1200" cap="none" spc="0" normalizeH="0" baseline="0" noProof="0" dirty="0">
                <a:ln>
                  <a:noFill/>
                </a:ln>
                <a:solidFill>
                  <a:schemeClr val="bg1">
                    <a:lumMod val="50000"/>
                  </a:schemeClr>
                </a:solidFill>
                <a:effectLst/>
                <a:uLnTx/>
                <a:uFillTx/>
                <a:latin typeface="Calibri Light" panose="020F0302020204030204"/>
                <a:ea typeface="+mj-ea"/>
                <a:cs typeface="B Nazanin" panose="00000400000000000000" pitchFamily="2" charset="-78"/>
              </a:rPr>
              <a:t>فصل اول- نرم افزار و مهندسی نرم افزار</a:t>
            </a:r>
            <a:br>
              <a:rPr lang="fa-IR" sz="3600" dirty="0">
                <a:solidFill>
                  <a:schemeClr val="bg1">
                    <a:lumMod val="50000"/>
                  </a:schemeClr>
                </a:solidFill>
                <a:cs typeface="B Nazanin" panose="00000400000000000000" pitchFamily="2" charset="-78"/>
              </a:rPr>
            </a:br>
            <a:endParaRPr lang="en-US" sz="3600" dirty="0">
              <a:solidFill>
                <a:schemeClr val="bg1">
                  <a:lumMod val="50000"/>
                </a:schemeClr>
              </a:solidFill>
            </a:endParaRPr>
          </a:p>
        </p:txBody>
      </p:sp>
    </p:spTree>
    <p:extLst>
      <p:ext uri="{BB962C8B-B14F-4D97-AF65-F5344CB8AC3E}">
        <p14:creationId xmlns:p14="http://schemas.microsoft.com/office/powerpoint/2010/main" val="145458111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0E7EB0-DBA9-4571-A19A-1AAC6C2AA4E8}"/>
              </a:ext>
            </a:extLst>
          </p:cNvPr>
          <p:cNvSpPr>
            <a:spLocks noGrp="1"/>
          </p:cNvSpPr>
          <p:nvPr>
            <p:ph type="title"/>
          </p:nvPr>
        </p:nvSpPr>
        <p:spPr/>
        <p:txBody>
          <a:bodyPr/>
          <a:lstStyle/>
          <a:p>
            <a:pPr algn="r" rtl="1"/>
            <a:r>
              <a:rPr kumimoji="0" lang="fa-IR" sz="3600" b="1" i="0" u="none" strike="noStrike" kern="1200" cap="none" spc="0" normalizeH="0" baseline="0" noProof="0" dirty="0">
                <a:ln>
                  <a:noFill/>
                </a:ln>
                <a:solidFill>
                  <a:prstClr val="black"/>
                </a:solidFill>
                <a:effectLst/>
                <a:uLnTx/>
                <a:uFillTx/>
                <a:latin typeface="Calibri Light" panose="020F0302020204030204"/>
                <a:ea typeface="+mj-ea"/>
                <a:cs typeface="B Nazanin" panose="00000400000000000000" pitchFamily="2" charset="-78"/>
              </a:rPr>
              <a:t>فصل اول- نرم افزار و مهندسی نرم افزار</a:t>
            </a:r>
            <a:endParaRPr lang="en-US" dirty="0"/>
          </a:p>
        </p:txBody>
      </p:sp>
      <p:sp>
        <p:nvSpPr>
          <p:cNvPr id="3" name="Content Placeholder 2">
            <a:extLst>
              <a:ext uri="{FF2B5EF4-FFF2-40B4-BE49-F238E27FC236}">
                <a16:creationId xmlns:a16="http://schemas.microsoft.com/office/drawing/2014/main" id="{E97AD1F2-F982-4ECA-99F9-8055E135DB9E}"/>
              </a:ext>
            </a:extLst>
          </p:cNvPr>
          <p:cNvSpPr>
            <a:spLocks noGrp="1"/>
          </p:cNvSpPr>
          <p:nvPr>
            <p:ph idx="1"/>
          </p:nvPr>
        </p:nvSpPr>
        <p:spPr>
          <a:xfrm>
            <a:off x="838200" y="1825625"/>
            <a:ext cx="8835887" cy="4351338"/>
          </a:xfrm>
        </p:spPr>
        <p:txBody>
          <a:bodyPr>
            <a:normAutofit/>
          </a:bodyPr>
          <a:lstStyle/>
          <a:p>
            <a:pPr marL="0" indent="0" algn="r" rtl="1">
              <a:lnSpc>
                <a:spcPct val="100000"/>
              </a:lnSpc>
              <a:buNone/>
            </a:pPr>
            <a:r>
              <a:rPr lang="fa-IR" b="1" dirty="0">
                <a:solidFill>
                  <a:schemeClr val="bg1">
                    <a:lumMod val="75000"/>
                  </a:schemeClr>
                </a:solidFill>
                <a:cs typeface="B Nazanin" panose="00000400000000000000" pitchFamily="2" charset="-78"/>
              </a:rPr>
              <a:t>1-0	مقدمه</a:t>
            </a:r>
          </a:p>
          <a:p>
            <a:pPr marL="0" indent="0" algn="r" rtl="1">
              <a:lnSpc>
                <a:spcPct val="100000"/>
              </a:lnSpc>
              <a:buNone/>
            </a:pPr>
            <a:r>
              <a:rPr lang="fa-IR" b="1" dirty="0">
                <a:solidFill>
                  <a:schemeClr val="bg1">
                    <a:lumMod val="75000"/>
                  </a:schemeClr>
                </a:solidFill>
                <a:cs typeface="B Nazanin" panose="00000400000000000000" pitchFamily="2" charset="-78"/>
              </a:rPr>
              <a:t>1-1	ماهیت نرم افزار</a:t>
            </a:r>
          </a:p>
          <a:p>
            <a:pPr marL="0" indent="0" algn="r" rtl="1">
              <a:lnSpc>
                <a:spcPct val="100000"/>
              </a:lnSpc>
              <a:buNone/>
            </a:pPr>
            <a:r>
              <a:rPr lang="fa-IR" b="1" dirty="0">
                <a:solidFill>
                  <a:schemeClr val="bg1">
                    <a:lumMod val="75000"/>
                  </a:schemeClr>
                </a:solidFill>
                <a:cs typeface="B Nazanin" panose="00000400000000000000" pitchFamily="2" charset="-78"/>
              </a:rPr>
              <a:t>1-2	مهندسی نرم افزار</a:t>
            </a:r>
          </a:p>
          <a:p>
            <a:pPr marL="0" indent="0" algn="r" rtl="1">
              <a:lnSpc>
                <a:spcPct val="100000"/>
              </a:lnSpc>
              <a:buNone/>
            </a:pPr>
            <a:r>
              <a:rPr lang="fa-IR" b="1" dirty="0">
                <a:solidFill>
                  <a:schemeClr val="bg1">
                    <a:lumMod val="75000"/>
                  </a:schemeClr>
                </a:solidFill>
                <a:cs typeface="B Nazanin" panose="00000400000000000000" pitchFamily="2" charset="-78"/>
              </a:rPr>
              <a:t>1-3	فرآیند نرم افزار</a:t>
            </a:r>
          </a:p>
          <a:p>
            <a:pPr marL="0" indent="0" algn="r" rtl="1">
              <a:lnSpc>
                <a:spcPct val="100000"/>
              </a:lnSpc>
              <a:buNone/>
            </a:pPr>
            <a:r>
              <a:rPr lang="fa-IR" b="1" dirty="0">
                <a:solidFill>
                  <a:schemeClr val="bg1">
                    <a:lumMod val="75000"/>
                  </a:schemeClr>
                </a:solidFill>
                <a:cs typeface="B Nazanin" panose="00000400000000000000" pitchFamily="2" charset="-78"/>
              </a:rPr>
              <a:t>1-4	مهندسی نرم افزار در عمل</a:t>
            </a:r>
          </a:p>
          <a:p>
            <a:pPr marL="0" indent="0" algn="r" rtl="1">
              <a:lnSpc>
                <a:spcPct val="100000"/>
              </a:lnSpc>
              <a:buNone/>
            </a:pPr>
            <a:r>
              <a:rPr lang="fa-IR" b="1" dirty="0">
                <a:cs typeface="B Nazanin" panose="00000400000000000000" pitchFamily="2" charset="-78"/>
              </a:rPr>
              <a:t>1-5 	شروع به کار</a:t>
            </a:r>
            <a:endParaRPr lang="en-US" b="1" dirty="0">
              <a:cs typeface="B Nazanin" panose="00000400000000000000" pitchFamily="2" charset="-78"/>
            </a:endParaRPr>
          </a:p>
          <a:p>
            <a:pPr algn="r" rtl="1">
              <a:lnSpc>
                <a:spcPct val="100000"/>
              </a:lnSpc>
            </a:pPr>
            <a:endParaRPr lang="fa-IR" b="1" dirty="0">
              <a:cs typeface="B Nazanin" panose="00000400000000000000" pitchFamily="2" charset="-78"/>
            </a:endParaRPr>
          </a:p>
          <a:p>
            <a:pPr algn="r" rtl="1">
              <a:lnSpc>
                <a:spcPct val="100000"/>
              </a:lnSpc>
            </a:pPr>
            <a:endParaRPr lang="fa-IR" b="1" dirty="0">
              <a:cs typeface="B Nazanin" panose="00000400000000000000" pitchFamily="2" charset="-78"/>
            </a:endParaRPr>
          </a:p>
        </p:txBody>
      </p:sp>
      <p:sp>
        <p:nvSpPr>
          <p:cNvPr id="6" name="Slide Number Placeholder 5">
            <a:extLst>
              <a:ext uri="{FF2B5EF4-FFF2-40B4-BE49-F238E27FC236}">
                <a16:creationId xmlns:a16="http://schemas.microsoft.com/office/drawing/2014/main" id="{1518FC35-24F3-4F5D-80FF-861BF0D28E24}"/>
              </a:ext>
            </a:extLst>
          </p:cNvPr>
          <p:cNvSpPr>
            <a:spLocks noGrp="1"/>
          </p:cNvSpPr>
          <p:nvPr>
            <p:ph type="sldNum" sz="quarter" idx="12"/>
          </p:nvPr>
        </p:nvSpPr>
        <p:spPr/>
        <p:txBody>
          <a:bodyPr/>
          <a:lstStyle/>
          <a:p>
            <a:fld id="{0BD2414D-2E17-4FB4-9E5A-621CC69CA5AB}" type="slidenum">
              <a:rPr lang="en-US" smtClean="0"/>
              <a:t>43</a:t>
            </a:fld>
            <a:endParaRPr lang="en-US"/>
          </a:p>
        </p:txBody>
      </p:sp>
    </p:spTree>
    <p:extLst>
      <p:ext uri="{BB962C8B-B14F-4D97-AF65-F5344CB8AC3E}">
        <p14:creationId xmlns:p14="http://schemas.microsoft.com/office/powerpoint/2010/main" val="350565729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1FABE-573D-472F-AAAA-1FBB4EF9A5C2}"/>
              </a:ext>
            </a:extLst>
          </p:cNvPr>
          <p:cNvSpPr>
            <a:spLocks noGrp="1"/>
          </p:cNvSpPr>
          <p:nvPr>
            <p:ph type="title"/>
          </p:nvPr>
        </p:nvSpPr>
        <p:spPr>
          <a:xfrm>
            <a:off x="838200" y="245856"/>
            <a:ext cx="10515600" cy="1325563"/>
          </a:xfrm>
        </p:spPr>
        <p:txBody>
          <a:bodyPr>
            <a:normAutofit fontScale="90000"/>
          </a:bodyPr>
          <a:lstStyle/>
          <a:p>
            <a:pPr algn="r" rtl="1"/>
            <a:r>
              <a:rPr lang="fa-IR" sz="4000" b="1" dirty="0">
                <a:cs typeface="B Nazanin" panose="00000400000000000000" pitchFamily="2" charset="-78"/>
              </a:rPr>
              <a:t> 1-5 	شروع به کار                                            </a:t>
            </a:r>
            <a:r>
              <a:rPr kumimoji="0" lang="fa-IR" sz="2000" b="1" i="0" u="none" strike="noStrike" kern="1200" cap="none" spc="0" normalizeH="0" baseline="0" noProof="0" dirty="0">
                <a:ln>
                  <a:noFill/>
                </a:ln>
                <a:solidFill>
                  <a:schemeClr val="bg1">
                    <a:lumMod val="50000"/>
                  </a:schemeClr>
                </a:solidFill>
                <a:effectLst/>
                <a:uLnTx/>
                <a:uFillTx/>
                <a:latin typeface="Calibri Light" panose="020F0302020204030204"/>
                <a:ea typeface="+mj-ea"/>
                <a:cs typeface="B Nazanin" panose="00000400000000000000" pitchFamily="2" charset="-78"/>
              </a:rPr>
              <a:t>فصل اول- نرم افزار و مهندسی نرم افزار</a:t>
            </a:r>
            <a:br>
              <a:rPr lang="en-US" sz="3600" b="1" dirty="0">
                <a:cs typeface="B Nazanin" panose="00000400000000000000" pitchFamily="2" charset="-78"/>
              </a:rPr>
            </a:br>
            <a:endParaRPr lang="en-US" sz="3600" dirty="0"/>
          </a:p>
        </p:txBody>
      </p:sp>
      <p:sp>
        <p:nvSpPr>
          <p:cNvPr id="3" name="Content Placeholder 2">
            <a:extLst>
              <a:ext uri="{FF2B5EF4-FFF2-40B4-BE49-F238E27FC236}">
                <a16:creationId xmlns:a16="http://schemas.microsoft.com/office/drawing/2014/main" id="{4F178F62-C953-4E26-96E7-197C71868576}"/>
              </a:ext>
            </a:extLst>
          </p:cNvPr>
          <p:cNvSpPr>
            <a:spLocks noGrp="1"/>
          </p:cNvSpPr>
          <p:nvPr>
            <p:ph idx="1"/>
          </p:nvPr>
        </p:nvSpPr>
        <p:spPr>
          <a:xfrm>
            <a:off x="0" y="1753428"/>
            <a:ext cx="11353800" cy="4177610"/>
          </a:xfrm>
        </p:spPr>
        <p:txBody>
          <a:bodyPr>
            <a:noAutofit/>
          </a:bodyPr>
          <a:lstStyle/>
          <a:p>
            <a:pPr algn="r" rtl="1"/>
            <a:r>
              <a:rPr lang="fa-IR" sz="2400" dirty="0">
                <a:latin typeface="Times New Roman" panose="02020603050405020304" pitchFamily="18" charset="0"/>
                <a:cs typeface="B Nazanin" panose="00000400000000000000" pitchFamily="2" charset="-78"/>
              </a:rPr>
              <a:t>هر پروژه ی نرم افزاری با یک </a:t>
            </a:r>
            <a:r>
              <a:rPr lang="fa-IR" sz="2400" b="1" dirty="0">
                <a:latin typeface="Times New Roman" panose="02020603050405020304" pitchFamily="18" charset="0"/>
                <a:cs typeface="B Nazanin" panose="00000400000000000000" pitchFamily="2" charset="-78"/>
              </a:rPr>
              <a:t>نیاز تجاری </a:t>
            </a:r>
            <a:r>
              <a:rPr lang="fa-IR" sz="2400" dirty="0">
                <a:latin typeface="Times New Roman" panose="02020603050405020304" pitchFamily="18" charset="0"/>
                <a:cs typeface="B Nazanin" panose="00000400000000000000" pitchFamily="2" charset="-78"/>
              </a:rPr>
              <a:t>شروع میشود</a:t>
            </a:r>
          </a:p>
          <a:p>
            <a:pPr algn="r" rtl="1"/>
            <a:r>
              <a:rPr lang="fa-IR" sz="2400" dirty="0">
                <a:latin typeface="Times New Roman" panose="02020603050405020304" pitchFamily="18" charset="0"/>
                <a:cs typeface="B Nazanin" panose="00000400000000000000" pitchFamily="2" charset="-78"/>
              </a:rPr>
              <a:t>در این مکالمه، به استثنای یک ارجاع گذرا، به ندرت ذکری از نرم </a:t>
            </a:r>
            <a:r>
              <a:rPr lang="fa-IR" sz="2400" b="1" dirty="0">
                <a:latin typeface="Times New Roman" panose="02020603050405020304" pitchFamily="18" charset="0"/>
                <a:cs typeface="B Nazanin" panose="00000400000000000000" pitchFamily="2" charset="-78"/>
              </a:rPr>
              <a:t>افزار</a:t>
            </a:r>
            <a:r>
              <a:rPr lang="fa-IR" sz="2400" dirty="0">
                <a:latin typeface="Times New Roman" panose="02020603050405020304" pitchFamily="18" charset="0"/>
                <a:cs typeface="B Nazanin" panose="00000400000000000000" pitchFamily="2" charset="-78"/>
              </a:rPr>
              <a:t> به میان آمد </a:t>
            </a:r>
          </a:p>
          <a:p>
            <a:pPr algn="r" rtl="1"/>
            <a:r>
              <a:rPr lang="fa-IR" sz="2400" dirty="0">
                <a:latin typeface="Times New Roman" panose="02020603050405020304" pitchFamily="18" charset="0"/>
                <a:cs typeface="B Nazanin" panose="00000400000000000000" pitchFamily="2" charset="-78"/>
              </a:rPr>
              <a:t>با این حال، این </a:t>
            </a:r>
            <a:r>
              <a:rPr lang="fa-IR" sz="2400" b="1" dirty="0">
                <a:latin typeface="Times New Roman" panose="02020603050405020304" pitchFamily="18" charset="0"/>
                <a:cs typeface="B Nazanin" panose="00000400000000000000" pitchFamily="2" charset="-78"/>
              </a:rPr>
              <a:t>نرم افزار </a:t>
            </a:r>
            <a:r>
              <a:rPr lang="fa-IR" sz="2400" dirty="0">
                <a:latin typeface="Times New Roman" panose="02020603050405020304" pitchFamily="18" charset="0"/>
                <a:cs typeface="B Nazanin" panose="00000400000000000000" pitchFamily="2" charset="-78"/>
              </a:rPr>
              <a:t>است که باعث ایجاد خط تولید محصول </a:t>
            </a:r>
            <a:r>
              <a:rPr lang="en-US" sz="2000" dirty="0" err="1">
                <a:latin typeface="Times New Roman" panose="02020603050405020304" pitchFamily="18" charset="0"/>
                <a:cs typeface="B Nazanin" panose="00000400000000000000" pitchFamily="2" charset="-78"/>
              </a:rPr>
              <a:t>SafeHome</a:t>
            </a:r>
            <a:r>
              <a:rPr lang="en-US" sz="2400" dirty="0">
                <a:latin typeface="Times New Roman" panose="02020603050405020304" pitchFamily="18" charset="0"/>
                <a:cs typeface="B Nazanin" panose="00000400000000000000" pitchFamily="2" charset="-78"/>
              </a:rPr>
              <a:t>"</a:t>
            </a:r>
            <a:r>
              <a:rPr lang="fa-IR" sz="2400" dirty="0">
                <a:latin typeface="Times New Roman" panose="02020603050405020304" pitchFamily="18" charset="0"/>
                <a:cs typeface="B Nazanin" panose="00000400000000000000" pitchFamily="2" charset="-78"/>
              </a:rPr>
              <a:t> یا به شکست انجامیدن آن میشود.</a:t>
            </a:r>
          </a:p>
          <a:p>
            <a:pPr algn="r" rtl="1"/>
            <a:endParaRPr lang="fa-IR" sz="2400" dirty="0">
              <a:latin typeface="Times New Roman" panose="02020603050405020304" pitchFamily="18" charset="0"/>
              <a:cs typeface="B Nazanin" panose="00000400000000000000" pitchFamily="2" charset="-78"/>
            </a:endParaRPr>
          </a:p>
          <a:p>
            <a:pPr algn="r" rtl="1"/>
            <a:endParaRPr lang="fa-IR" sz="2400" dirty="0">
              <a:latin typeface="Times New Roman" panose="02020603050405020304" pitchFamily="18" charset="0"/>
              <a:cs typeface="B Nazanin" panose="00000400000000000000" pitchFamily="2" charset="-78"/>
            </a:endParaRPr>
          </a:p>
          <a:p>
            <a:pPr algn="r" rtl="1">
              <a:spcBef>
                <a:spcPts val="0"/>
              </a:spcBef>
              <a:spcAft>
                <a:spcPts val="500"/>
              </a:spcAft>
              <a:buFont typeface="Wingdings" panose="05000000000000000000" pitchFamily="2" charset="2"/>
              <a:buChar char="ü"/>
            </a:pPr>
            <a:r>
              <a:rPr lang="fa-IR" sz="2400" dirty="0">
                <a:latin typeface="Times New Roman" panose="02020603050405020304" pitchFamily="18" charset="0"/>
                <a:cs typeface="B Nazanin" panose="00000400000000000000" pitchFamily="2" charset="-78"/>
              </a:rPr>
              <a:t>چگونگی آغاز یک پروژه</a:t>
            </a:r>
          </a:p>
          <a:p>
            <a:pPr algn="r" rtl="1">
              <a:spcBef>
                <a:spcPts val="0"/>
              </a:spcBef>
              <a:spcAft>
                <a:spcPts val="500"/>
              </a:spcAft>
            </a:pPr>
            <a:r>
              <a:rPr lang="fa-IR" sz="2400" dirty="0">
                <a:latin typeface="Times New Roman" panose="02020603050405020304" pitchFamily="18" charset="0"/>
                <a:cs typeface="B Nazanin" panose="00000400000000000000" pitchFamily="2" charset="-78"/>
              </a:rPr>
              <a:t>صحنه</a:t>
            </a:r>
            <a:r>
              <a:rPr lang="en-US" sz="2400" dirty="0">
                <a:latin typeface="Times New Roman" panose="02020603050405020304" pitchFamily="18" charset="0"/>
                <a:cs typeface="B Nazanin" panose="00000400000000000000" pitchFamily="2" charset="-78"/>
              </a:rPr>
              <a:t>:</a:t>
            </a:r>
            <a:r>
              <a:rPr lang="fa-IR" sz="2400" dirty="0">
                <a:latin typeface="Times New Roman" panose="02020603050405020304" pitchFamily="18" charset="0"/>
                <a:cs typeface="B Nazanin" panose="00000400000000000000" pitchFamily="2" charset="-78"/>
              </a:rPr>
              <a:t> اتاق کنفرانس در شرکت </a:t>
            </a:r>
            <a:r>
              <a:rPr lang="en-US" sz="2400" dirty="0">
                <a:latin typeface="Times New Roman" panose="02020603050405020304" pitchFamily="18" charset="0"/>
                <a:cs typeface="B Nazanin" panose="00000400000000000000" pitchFamily="2" charset="-78"/>
              </a:rPr>
              <a:t>CPI</a:t>
            </a:r>
            <a:r>
              <a:rPr lang="fa-IR" sz="2400" dirty="0">
                <a:latin typeface="Times New Roman" panose="02020603050405020304" pitchFamily="18" charset="0"/>
                <a:cs typeface="B Nazanin" panose="00000400000000000000" pitchFamily="2" charset="-78"/>
              </a:rPr>
              <a:t>، یک شرکت (خیالی) که محصولات مصرفی برای استفاده ی خانگی و تجاری می سازد.</a:t>
            </a:r>
          </a:p>
          <a:p>
            <a:pPr algn="r" rtl="1">
              <a:spcBef>
                <a:spcPts val="0"/>
              </a:spcBef>
              <a:spcAft>
                <a:spcPts val="500"/>
              </a:spcAft>
            </a:pPr>
            <a:r>
              <a:rPr lang="fa-IR" sz="2400" dirty="0">
                <a:latin typeface="Times New Roman" panose="02020603050405020304" pitchFamily="18" charset="0"/>
                <a:cs typeface="B Nazanin" panose="00000400000000000000" pitchFamily="2" charset="-78"/>
              </a:rPr>
              <a:t> نقش </a:t>
            </a:r>
            <a:r>
              <a:rPr lang="fa-IR" sz="2400" dirty="0" err="1">
                <a:latin typeface="Times New Roman" panose="02020603050405020304" pitchFamily="18" charset="0"/>
                <a:cs typeface="B Nazanin" panose="00000400000000000000" pitchFamily="2" charset="-78"/>
              </a:rPr>
              <a:t>آفرینان</a:t>
            </a:r>
            <a:r>
              <a:rPr lang="fa-IR" sz="2400" dirty="0">
                <a:latin typeface="Times New Roman" panose="02020603050405020304" pitchFamily="18" charset="0"/>
                <a:cs typeface="B Nazanin" panose="00000400000000000000" pitchFamily="2" charset="-78"/>
              </a:rPr>
              <a:t>: مال </a:t>
            </a:r>
            <a:r>
              <a:rPr lang="fa-IR" sz="2400" dirty="0" err="1">
                <a:latin typeface="Times New Roman" panose="02020603050405020304" pitchFamily="18" charset="0"/>
                <a:cs typeface="B Nazanin" panose="00000400000000000000" pitchFamily="2" charset="-78"/>
              </a:rPr>
              <a:t>گولدن</a:t>
            </a:r>
            <a:r>
              <a:rPr lang="fa-IR" sz="2400" dirty="0">
                <a:latin typeface="Times New Roman" panose="02020603050405020304" pitchFamily="18" charset="0"/>
                <a:cs typeface="B Nazanin" panose="00000400000000000000" pitchFamily="2" charset="-78"/>
              </a:rPr>
              <a:t>، مدیر ارشد توسعه ی محصول </a:t>
            </a:r>
            <a:r>
              <a:rPr lang="fa-IR" sz="2400" dirty="0" err="1">
                <a:latin typeface="Times New Roman" panose="02020603050405020304" pitchFamily="18" charset="0"/>
                <a:cs typeface="B Nazanin" panose="00000400000000000000" pitchFamily="2" charset="-78"/>
              </a:rPr>
              <a:t>لیزا</a:t>
            </a:r>
            <a:r>
              <a:rPr lang="fa-IR" sz="2400" dirty="0">
                <a:latin typeface="Times New Roman" panose="02020603050405020304" pitchFamily="18" charset="0"/>
                <a:cs typeface="B Nazanin" panose="00000400000000000000" pitchFamily="2" charset="-78"/>
              </a:rPr>
              <a:t> </a:t>
            </a:r>
            <a:r>
              <a:rPr lang="fa-IR" sz="2400" dirty="0" err="1">
                <a:latin typeface="Times New Roman" panose="02020603050405020304" pitchFamily="18" charset="0"/>
                <a:cs typeface="B Nazanin" panose="00000400000000000000" pitchFamily="2" charset="-78"/>
              </a:rPr>
              <a:t>برز</a:t>
            </a:r>
            <a:r>
              <a:rPr lang="fa-IR" sz="2400" dirty="0">
                <a:latin typeface="Times New Roman" panose="02020603050405020304" pitchFamily="18" charset="0"/>
                <a:cs typeface="B Nazanin" panose="00000400000000000000" pitchFamily="2" charset="-78"/>
              </a:rPr>
              <a:t>، مدیر بازرگانی لی </a:t>
            </a:r>
            <a:r>
              <a:rPr lang="fa-IR" sz="2400" dirty="0" err="1">
                <a:latin typeface="Times New Roman" panose="02020603050405020304" pitchFamily="18" charset="0"/>
                <a:cs typeface="B Nazanin" panose="00000400000000000000" pitchFamily="2" charset="-78"/>
              </a:rPr>
              <a:t>وارن</a:t>
            </a:r>
            <a:r>
              <a:rPr lang="fa-IR" sz="2400" dirty="0">
                <a:latin typeface="Times New Roman" panose="02020603050405020304" pitchFamily="18" charset="0"/>
                <a:cs typeface="B Nazanin" panose="00000400000000000000" pitchFamily="2" charset="-78"/>
              </a:rPr>
              <a:t>، مدیر مهندسی جو </a:t>
            </a:r>
            <a:r>
              <a:rPr lang="fa-IR" sz="2400" dirty="0" err="1">
                <a:latin typeface="Times New Roman" panose="02020603050405020304" pitchFamily="18" charset="0"/>
                <a:cs typeface="B Nazanin" panose="00000400000000000000" pitchFamily="2" charset="-78"/>
              </a:rPr>
              <a:t>کامالری</a:t>
            </a:r>
            <a:r>
              <a:rPr lang="fa-IR" sz="2400" dirty="0">
                <a:latin typeface="Times New Roman" panose="02020603050405020304" pitchFamily="18" charset="0"/>
                <a:cs typeface="B Nazanin" panose="00000400000000000000" pitchFamily="2" charset="-78"/>
              </a:rPr>
              <a:t>، معاون مدیر اجرایی توسعه ی تجاری</a:t>
            </a:r>
          </a:p>
        </p:txBody>
      </p:sp>
      <p:sp>
        <p:nvSpPr>
          <p:cNvPr id="4" name="Slide Number Placeholder 3">
            <a:extLst>
              <a:ext uri="{FF2B5EF4-FFF2-40B4-BE49-F238E27FC236}">
                <a16:creationId xmlns:a16="http://schemas.microsoft.com/office/drawing/2014/main" id="{CE4D4D54-A733-4562-B82E-71221DCD2B57}"/>
              </a:ext>
            </a:extLst>
          </p:cNvPr>
          <p:cNvSpPr>
            <a:spLocks noGrp="1"/>
          </p:cNvSpPr>
          <p:nvPr>
            <p:ph type="sldNum" sz="quarter" idx="12"/>
          </p:nvPr>
        </p:nvSpPr>
        <p:spPr/>
        <p:txBody>
          <a:bodyPr/>
          <a:lstStyle/>
          <a:p>
            <a:fld id="{0BD2414D-2E17-4FB4-9E5A-621CC69CA5AB}" type="slidenum">
              <a:rPr lang="en-US" smtClean="0"/>
              <a:t>44</a:t>
            </a:fld>
            <a:endParaRPr lang="en-US"/>
          </a:p>
        </p:txBody>
      </p:sp>
    </p:spTree>
    <p:extLst>
      <p:ext uri="{BB962C8B-B14F-4D97-AF65-F5344CB8AC3E}">
        <p14:creationId xmlns:p14="http://schemas.microsoft.com/office/powerpoint/2010/main" val="30686998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F178F62-C953-4E26-96E7-197C71868576}"/>
              </a:ext>
            </a:extLst>
          </p:cNvPr>
          <p:cNvSpPr>
            <a:spLocks noGrp="1"/>
          </p:cNvSpPr>
          <p:nvPr>
            <p:ph idx="1"/>
          </p:nvPr>
        </p:nvSpPr>
        <p:spPr>
          <a:xfrm>
            <a:off x="159026" y="1231901"/>
            <a:ext cx="11194774" cy="5489574"/>
          </a:xfrm>
        </p:spPr>
        <p:txBody>
          <a:bodyPr>
            <a:noAutofit/>
          </a:bodyPr>
          <a:lstStyle/>
          <a:p>
            <a:pPr algn="r" rtl="1">
              <a:lnSpc>
                <a:spcPct val="100000"/>
              </a:lnSpc>
              <a:spcBef>
                <a:spcPts val="0"/>
              </a:spcBef>
              <a:spcAft>
                <a:spcPts val="500"/>
              </a:spcAft>
              <a:buFont typeface="Wingdings" panose="05000000000000000000" pitchFamily="2" charset="2"/>
              <a:buChar char="ü"/>
            </a:pPr>
            <a:r>
              <a:rPr lang="fa-IR" sz="2400" b="1" dirty="0">
                <a:latin typeface="Times New Roman" panose="02020603050405020304" pitchFamily="18" charset="0"/>
                <a:cs typeface="B Nazanin" panose="00000400000000000000" pitchFamily="2" charset="-78"/>
              </a:rPr>
              <a:t>مکالمه</a:t>
            </a:r>
          </a:p>
          <a:p>
            <a:pPr algn="r" rtl="1">
              <a:lnSpc>
                <a:spcPct val="100000"/>
              </a:lnSpc>
              <a:spcBef>
                <a:spcPts val="0"/>
              </a:spcBef>
              <a:spcAft>
                <a:spcPts val="500"/>
              </a:spcAft>
              <a:buFont typeface="Wingdings" panose="05000000000000000000" pitchFamily="2" charset="2"/>
              <a:buChar char="ü"/>
            </a:pPr>
            <a:endParaRPr lang="fa-IR" sz="2400" b="1" dirty="0">
              <a:latin typeface="Times New Roman" panose="02020603050405020304" pitchFamily="18" charset="0"/>
              <a:cs typeface="B Nazanin" panose="00000400000000000000" pitchFamily="2" charset="-78"/>
            </a:endParaRPr>
          </a:p>
          <a:p>
            <a:pPr algn="r" rtl="1">
              <a:lnSpc>
                <a:spcPct val="100000"/>
              </a:lnSpc>
              <a:spcBef>
                <a:spcPts val="0"/>
              </a:spcBef>
              <a:spcAft>
                <a:spcPts val="500"/>
              </a:spcAft>
            </a:pPr>
            <a:r>
              <a:rPr lang="fa-IR" sz="2400" dirty="0">
                <a:latin typeface="Times New Roman" panose="02020603050405020304" pitchFamily="18" charset="0"/>
                <a:cs typeface="B Nazanin" panose="00000400000000000000" pitchFamily="2" charset="-78"/>
              </a:rPr>
              <a:t>جو: خب شنیده ام </a:t>
            </a:r>
            <a:r>
              <a:rPr lang="fa-IR" sz="2400" dirty="0" err="1">
                <a:latin typeface="Times New Roman" panose="02020603050405020304" pitchFamily="18" charset="0"/>
                <a:cs typeface="B Nazanin" panose="00000400000000000000" pitchFamily="2" charset="-78"/>
              </a:rPr>
              <a:t>افرادت</a:t>
            </a:r>
            <a:r>
              <a:rPr lang="fa-IR" sz="2400" dirty="0">
                <a:latin typeface="Times New Roman" panose="02020603050405020304" pitchFamily="18" charset="0"/>
                <a:cs typeface="B Nazanin" panose="00000400000000000000" pitchFamily="2" charset="-78"/>
              </a:rPr>
              <a:t> در حال ساخت یک جعبه بیسیم جهانی هستند. </a:t>
            </a:r>
          </a:p>
          <a:p>
            <a:pPr algn="r" rtl="1">
              <a:lnSpc>
                <a:spcPct val="100000"/>
              </a:lnSpc>
              <a:spcBef>
                <a:spcPts val="0"/>
              </a:spcBef>
              <a:spcAft>
                <a:spcPts val="500"/>
              </a:spcAft>
            </a:pPr>
            <a:r>
              <a:rPr lang="fa-IR" sz="2400" dirty="0">
                <a:latin typeface="Times New Roman" panose="02020603050405020304" pitchFamily="18" charset="0"/>
                <a:cs typeface="B Nazanin" panose="00000400000000000000" pitchFamily="2" charset="-78"/>
              </a:rPr>
              <a:t>لی: چیز خیلی خوبی است. به اندازه به قوطی کبریت کوچک میتوانیم آن را به همه جور </a:t>
            </a:r>
            <a:r>
              <a:rPr lang="fa-IR" sz="2400" b="1" dirty="0" err="1">
                <a:latin typeface="Times New Roman" panose="02020603050405020304" pitchFamily="18" charset="0"/>
                <a:cs typeface="B Nazanin" panose="00000400000000000000" pitchFamily="2" charset="-78"/>
              </a:rPr>
              <a:t>حسگری</a:t>
            </a:r>
            <a:r>
              <a:rPr lang="fa-IR" sz="2400" dirty="0">
                <a:latin typeface="Times New Roman" panose="02020603050405020304" pitchFamily="18" charset="0"/>
                <a:cs typeface="B Nazanin" panose="00000400000000000000" pitchFamily="2" charset="-78"/>
              </a:rPr>
              <a:t> وصل کنیم، یا حتی به </a:t>
            </a:r>
            <a:r>
              <a:rPr lang="fa-IR" sz="2400" b="1" dirty="0" err="1">
                <a:latin typeface="Times New Roman" panose="02020603050405020304" pitchFamily="18" charset="0"/>
                <a:cs typeface="B Nazanin" panose="00000400000000000000" pitchFamily="2" charset="-78"/>
              </a:rPr>
              <a:t>دوربینهای</a:t>
            </a:r>
            <a:r>
              <a:rPr lang="fa-IR" sz="2400" b="1" dirty="0">
                <a:latin typeface="Times New Roman" panose="02020603050405020304" pitchFamily="18" charset="0"/>
                <a:cs typeface="B Nazanin" panose="00000400000000000000" pitchFamily="2" charset="-78"/>
              </a:rPr>
              <a:t> دیجیتال، </a:t>
            </a:r>
            <a:r>
              <a:rPr lang="fa-IR" sz="2400" dirty="0">
                <a:latin typeface="Times New Roman" panose="02020603050405020304" pitchFamily="18" charset="0"/>
                <a:cs typeface="B Nazanin" panose="00000400000000000000" pitchFamily="2" charset="-78"/>
              </a:rPr>
              <a:t>تقریباً به هر چیزی. با استفاده از پروتکل بیسیم </a:t>
            </a:r>
            <a:r>
              <a:rPr lang="en-US" sz="2400" dirty="0">
                <a:latin typeface="Times New Roman" panose="02020603050405020304" pitchFamily="18" charset="0"/>
                <a:cs typeface="B Nazanin" panose="00000400000000000000" pitchFamily="2" charset="-78"/>
              </a:rPr>
              <a:t>802.11 g</a:t>
            </a:r>
            <a:r>
              <a:rPr lang="fa-IR" sz="2400" dirty="0">
                <a:latin typeface="Times New Roman" panose="02020603050405020304" pitchFamily="18" charset="0"/>
                <a:cs typeface="B Nazanin" panose="00000400000000000000" pitchFamily="2" charset="-78"/>
              </a:rPr>
              <a:t> میتوانیم بدون سیم به خروجی دستگاهها دستیابی داشته باشیم ما فکر میکنیم این به یک نسل کاملاً جدید از محصولات ختم میشود </a:t>
            </a:r>
          </a:p>
          <a:p>
            <a:pPr algn="r" rtl="1">
              <a:lnSpc>
                <a:spcPct val="100000"/>
              </a:lnSpc>
              <a:spcBef>
                <a:spcPts val="0"/>
              </a:spcBef>
              <a:spcAft>
                <a:spcPts val="500"/>
              </a:spcAft>
            </a:pPr>
            <a:r>
              <a:rPr lang="fa-IR" sz="2400" dirty="0">
                <a:latin typeface="Times New Roman" panose="02020603050405020304" pitchFamily="18" charset="0"/>
                <a:cs typeface="B Nazanin" panose="00000400000000000000" pitchFamily="2" charset="-78"/>
              </a:rPr>
              <a:t>جو: مال؟ تو </a:t>
            </a:r>
            <a:r>
              <a:rPr lang="fa-IR" sz="2400" dirty="0" err="1">
                <a:latin typeface="Times New Roman" panose="02020603050405020304" pitchFamily="18" charset="0"/>
                <a:cs typeface="B Nazanin" panose="00000400000000000000" pitchFamily="2" charset="-78"/>
              </a:rPr>
              <a:t>موافقی</a:t>
            </a:r>
            <a:endParaRPr lang="fa-IR" sz="2400" dirty="0">
              <a:latin typeface="Times New Roman" panose="02020603050405020304" pitchFamily="18" charset="0"/>
              <a:cs typeface="B Nazanin" panose="00000400000000000000" pitchFamily="2" charset="-78"/>
            </a:endParaRPr>
          </a:p>
          <a:p>
            <a:pPr algn="r" rtl="1">
              <a:lnSpc>
                <a:spcPct val="100000"/>
              </a:lnSpc>
              <a:spcBef>
                <a:spcPts val="0"/>
              </a:spcBef>
              <a:spcAft>
                <a:spcPts val="500"/>
              </a:spcAft>
            </a:pPr>
            <a:r>
              <a:rPr lang="fa-IR" sz="2400" dirty="0">
                <a:latin typeface="Times New Roman" panose="02020603050405020304" pitchFamily="18" charset="0"/>
                <a:cs typeface="B Nazanin" panose="00000400000000000000" pitchFamily="2" charset="-78"/>
              </a:rPr>
              <a:t>مال: بله موافقم. در واقع با فروش بدون رشدی که امسال داشتیم، به یک چیز جدید احتیاج داریم. من و </a:t>
            </a:r>
            <a:r>
              <a:rPr lang="fa-IR" sz="2400" dirty="0" err="1">
                <a:latin typeface="Times New Roman" panose="02020603050405020304" pitchFamily="18" charset="0"/>
                <a:cs typeface="B Nazanin" panose="00000400000000000000" pitchFamily="2" charset="-78"/>
              </a:rPr>
              <a:t>لیزا</a:t>
            </a:r>
            <a:r>
              <a:rPr lang="fa-IR" sz="2400" dirty="0">
                <a:latin typeface="Times New Roman" panose="02020603050405020304" pitchFamily="18" charset="0"/>
                <a:cs typeface="B Nazanin" panose="00000400000000000000" pitchFamily="2" charset="-78"/>
              </a:rPr>
              <a:t> یک مقدار تحقیق در بازار انجام داده ایم و فکر میکنم به خط جدیدی از محصولات دست پیدا کردیم که میتواند عالی باشد. </a:t>
            </a:r>
          </a:p>
          <a:p>
            <a:pPr algn="r" rtl="1">
              <a:lnSpc>
                <a:spcPct val="100000"/>
              </a:lnSpc>
              <a:spcBef>
                <a:spcPts val="0"/>
              </a:spcBef>
              <a:spcAft>
                <a:spcPts val="500"/>
              </a:spcAft>
            </a:pPr>
            <a:r>
              <a:rPr lang="fa-IR" sz="2400" dirty="0">
                <a:latin typeface="Times New Roman" panose="02020603050405020304" pitchFamily="18" charset="0"/>
                <a:cs typeface="B Nazanin" panose="00000400000000000000" pitchFamily="2" charset="-78"/>
              </a:rPr>
              <a:t>جو: چقدر عالی ..... ؟</a:t>
            </a:r>
          </a:p>
          <a:p>
            <a:pPr algn="r" rtl="1">
              <a:lnSpc>
                <a:spcPct val="100000"/>
              </a:lnSpc>
              <a:spcBef>
                <a:spcPts val="0"/>
              </a:spcBef>
              <a:spcAft>
                <a:spcPts val="500"/>
              </a:spcAft>
            </a:pPr>
            <a:r>
              <a:rPr lang="fa-IR" sz="2400" dirty="0">
                <a:latin typeface="Times New Roman" panose="02020603050405020304" pitchFamily="18" charset="0"/>
                <a:cs typeface="B Nazanin" panose="00000400000000000000" pitchFamily="2" charset="-78"/>
              </a:rPr>
              <a:t>مال (در حالی که از تعهد مستقیم شانه خالی می کند): ایده </a:t>
            </a:r>
            <a:r>
              <a:rPr lang="fa-IR" sz="2400" dirty="0" err="1">
                <a:latin typeface="Times New Roman" panose="02020603050405020304" pitchFamily="18" charset="0"/>
                <a:cs typeface="B Nazanin" panose="00000400000000000000" pitchFamily="2" charset="-78"/>
              </a:rPr>
              <a:t>ات</a:t>
            </a:r>
            <a:r>
              <a:rPr lang="fa-IR" sz="2400" dirty="0">
                <a:latin typeface="Times New Roman" panose="02020603050405020304" pitchFamily="18" charset="0"/>
                <a:cs typeface="B Nazanin" panose="00000400000000000000" pitchFamily="2" charset="-78"/>
              </a:rPr>
              <a:t> را برایش بگو </a:t>
            </a:r>
            <a:r>
              <a:rPr lang="fa-IR" sz="2400" dirty="0" err="1">
                <a:latin typeface="Times New Roman" panose="02020603050405020304" pitchFamily="18" charset="0"/>
                <a:cs typeface="B Nazanin" panose="00000400000000000000" pitchFamily="2" charset="-78"/>
              </a:rPr>
              <a:t>لیزا</a:t>
            </a:r>
            <a:r>
              <a:rPr lang="fa-IR" sz="2400" dirty="0">
                <a:latin typeface="Times New Roman" panose="02020603050405020304" pitchFamily="18" charset="0"/>
                <a:cs typeface="B Nazanin" panose="00000400000000000000" pitchFamily="2" charset="-78"/>
              </a:rPr>
              <a:t> </a:t>
            </a:r>
          </a:p>
        </p:txBody>
      </p:sp>
      <p:sp>
        <p:nvSpPr>
          <p:cNvPr id="4" name="Slide Number Placeholder 3">
            <a:extLst>
              <a:ext uri="{FF2B5EF4-FFF2-40B4-BE49-F238E27FC236}">
                <a16:creationId xmlns:a16="http://schemas.microsoft.com/office/drawing/2014/main" id="{CE4D4D54-A733-4562-B82E-71221DCD2B57}"/>
              </a:ext>
            </a:extLst>
          </p:cNvPr>
          <p:cNvSpPr>
            <a:spLocks noGrp="1"/>
          </p:cNvSpPr>
          <p:nvPr>
            <p:ph type="sldNum" sz="quarter" idx="12"/>
          </p:nvPr>
        </p:nvSpPr>
        <p:spPr/>
        <p:txBody>
          <a:bodyPr/>
          <a:lstStyle/>
          <a:p>
            <a:fld id="{0BD2414D-2E17-4FB4-9E5A-621CC69CA5AB}" type="slidenum">
              <a:rPr lang="en-US" smtClean="0"/>
              <a:t>45</a:t>
            </a:fld>
            <a:endParaRPr lang="en-US"/>
          </a:p>
        </p:txBody>
      </p:sp>
      <p:sp>
        <p:nvSpPr>
          <p:cNvPr id="7" name="Title 1">
            <a:extLst>
              <a:ext uri="{FF2B5EF4-FFF2-40B4-BE49-F238E27FC236}">
                <a16:creationId xmlns:a16="http://schemas.microsoft.com/office/drawing/2014/main" id="{01EF6E1B-5966-4F6A-81B0-BDBADC0006E8}"/>
              </a:ext>
            </a:extLst>
          </p:cNvPr>
          <p:cNvSpPr>
            <a:spLocks noGrp="1"/>
          </p:cNvSpPr>
          <p:nvPr>
            <p:ph type="title"/>
          </p:nvPr>
        </p:nvSpPr>
        <p:spPr>
          <a:xfrm>
            <a:off x="838200" y="123273"/>
            <a:ext cx="10515600" cy="1325563"/>
          </a:xfrm>
        </p:spPr>
        <p:txBody>
          <a:bodyPr>
            <a:normAutofit fontScale="90000"/>
          </a:bodyPr>
          <a:lstStyle/>
          <a:p>
            <a:pPr algn="r" rtl="1"/>
            <a:r>
              <a:rPr lang="fa-IR" sz="4000" dirty="0">
                <a:solidFill>
                  <a:schemeClr val="bg1">
                    <a:lumMod val="50000"/>
                  </a:schemeClr>
                </a:solidFill>
                <a:cs typeface="B Nazanin" panose="00000400000000000000" pitchFamily="2" charset="-78"/>
              </a:rPr>
              <a:t> 1-5 	شروع به کار (ادامه)                                    </a:t>
            </a:r>
            <a:r>
              <a:rPr kumimoji="0" lang="fa-IR" sz="2000" i="0" u="none" strike="noStrike" kern="1200" cap="none" spc="0" normalizeH="0" baseline="0" noProof="0" dirty="0">
                <a:ln>
                  <a:noFill/>
                </a:ln>
                <a:solidFill>
                  <a:schemeClr val="bg1">
                    <a:lumMod val="50000"/>
                  </a:schemeClr>
                </a:solidFill>
                <a:effectLst/>
                <a:uLnTx/>
                <a:uFillTx/>
                <a:latin typeface="Calibri Light" panose="020F0302020204030204"/>
                <a:ea typeface="+mj-ea"/>
                <a:cs typeface="B Nazanin" panose="00000400000000000000" pitchFamily="2" charset="-78"/>
              </a:rPr>
              <a:t>فصل اول- نرم افزار و مهندسی نرم افزار</a:t>
            </a:r>
            <a:br>
              <a:rPr lang="en-US" sz="3600" dirty="0">
                <a:solidFill>
                  <a:schemeClr val="bg1">
                    <a:lumMod val="50000"/>
                  </a:schemeClr>
                </a:solidFill>
                <a:cs typeface="B Nazanin" panose="00000400000000000000" pitchFamily="2" charset="-78"/>
              </a:rPr>
            </a:br>
            <a:endParaRPr lang="en-US" sz="3600" dirty="0">
              <a:solidFill>
                <a:schemeClr val="bg1">
                  <a:lumMod val="50000"/>
                </a:schemeClr>
              </a:solidFill>
            </a:endParaRPr>
          </a:p>
        </p:txBody>
      </p:sp>
    </p:spTree>
    <p:extLst>
      <p:ext uri="{BB962C8B-B14F-4D97-AF65-F5344CB8AC3E}">
        <p14:creationId xmlns:p14="http://schemas.microsoft.com/office/powerpoint/2010/main" val="255267207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F178F62-C953-4E26-96E7-197C71868576}"/>
              </a:ext>
            </a:extLst>
          </p:cNvPr>
          <p:cNvSpPr>
            <a:spLocks noGrp="1"/>
          </p:cNvSpPr>
          <p:nvPr>
            <p:ph idx="1"/>
          </p:nvPr>
        </p:nvSpPr>
        <p:spPr>
          <a:xfrm>
            <a:off x="0" y="1147313"/>
            <a:ext cx="11353800" cy="5332999"/>
          </a:xfrm>
        </p:spPr>
        <p:txBody>
          <a:bodyPr>
            <a:noAutofit/>
          </a:bodyPr>
          <a:lstStyle/>
          <a:p>
            <a:pPr algn="r" rtl="1">
              <a:lnSpc>
                <a:spcPct val="100000"/>
              </a:lnSpc>
              <a:spcBef>
                <a:spcPts val="0"/>
              </a:spcBef>
              <a:spcAft>
                <a:spcPts val="500"/>
              </a:spcAft>
            </a:pPr>
            <a:r>
              <a:rPr lang="fa-IR" sz="2400" dirty="0" err="1">
                <a:latin typeface="Times New Roman" panose="02020603050405020304" pitchFamily="18" charset="0"/>
                <a:cs typeface="B Nazanin" panose="00000400000000000000" pitchFamily="2" charset="-78"/>
              </a:rPr>
              <a:t>لیزا</a:t>
            </a:r>
            <a:r>
              <a:rPr lang="fa-IR" sz="2400" dirty="0">
                <a:latin typeface="Times New Roman" panose="02020603050405020304" pitchFamily="18" charset="0"/>
                <a:cs typeface="B Nazanin" panose="00000400000000000000" pitchFamily="2" charset="-78"/>
              </a:rPr>
              <a:t>: این یک نسل کاملاً جدید است که ما به آن میگوییم "</a:t>
            </a:r>
            <a:r>
              <a:rPr lang="fa-IR" sz="2400" b="1" dirty="0">
                <a:latin typeface="Times New Roman" panose="02020603050405020304" pitchFamily="18" charset="0"/>
                <a:cs typeface="B Nazanin" panose="00000400000000000000" pitchFamily="2" charset="-78"/>
              </a:rPr>
              <a:t>محصولات مدیریت خانگی". </a:t>
            </a:r>
            <a:r>
              <a:rPr lang="fa-IR" sz="2400" dirty="0">
                <a:latin typeface="Times New Roman" panose="02020603050405020304" pitchFamily="18" charset="0"/>
                <a:cs typeface="B Nazanin" panose="00000400000000000000" pitchFamily="2" charset="-78"/>
              </a:rPr>
              <a:t>اسم آن را گذاشته ایم "</a:t>
            </a:r>
            <a:r>
              <a:rPr lang="en-US" sz="2000" dirty="0" err="1">
                <a:latin typeface="Times New Roman" panose="02020603050405020304" pitchFamily="18" charset="0"/>
                <a:cs typeface="B Nazanin" panose="00000400000000000000" pitchFamily="2" charset="-78"/>
              </a:rPr>
              <a:t>SafeHome</a:t>
            </a:r>
            <a:r>
              <a:rPr lang="fa-IR" sz="2400" dirty="0">
                <a:latin typeface="Times New Roman" panose="02020603050405020304" pitchFamily="18" charset="0"/>
                <a:cs typeface="B Nazanin" panose="00000400000000000000" pitchFamily="2" charset="-78"/>
              </a:rPr>
              <a:t>".  این محصولات از یک </a:t>
            </a:r>
            <a:r>
              <a:rPr lang="fa-IR" sz="2400" b="1" dirty="0">
                <a:latin typeface="Times New Roman" panose="02020603050405020304" pitchFamily="18" charset="0"/>
                <a:cs typeface="B Nazanin" panose="00000400000000000000" pitchFamily="2" charset="-78"/>
              </a:rPr>
              <a:t>رابط بیسیم </a:t>
            </a:r>
            <a:r>
              <a:rPr lang="fa-IR" sz="2400" dirty="0">
                <a:latin typeface="Times New Roman" panose="02020603050405020304" pitchFamily="18" charset="0"/>
                <a:cs typeface="B Nazanin" panose="00000400000000000000" pitchFamily="2" charset="-78"/>
              </a:rPr>
              <a:t>استفاده میکنند و سیستمی را در اختیار خانه </a:t>
            </a:r>
            <a:r>
              <a:rPr lang="fa-IR" sz="2400" dirty="0" err="1">
                <a:latin typeface="Times New Roman" panose="02020603050405020304" pitchFamily="18" charset="0"/>
                <a:cs typeface="B Nazanin" panose="00000400000000000000" pitchFamily="2" charset="-78"/>
              </a:rPr>
              <a:t>دارها</a:t>
            </a:r>
            <a:r>
              <a:rPr lang="fa-IR" sz="2400" dirty="0">
                <a:latin typeface="Times New Roman" panose="02020603050405020304" pitchFamily="18" charset="0"/>
                <a:cs typeface="B Nazanin" panose="00000400000000000000" pitchFamily="2" charset="-78"/>
              </a:rPr>
              <a:t> و مالکان شرکتهای کوچک قرار میدهند که </a:t>
            </a:r>
            <a:r>
              <a:rPr lang="fa-IR" sz="2400" b="1" dirty="0">
                <a:latin typeface="Times New Roman" panose="02020603050405020304" pitchFamily="18" charset="0"/>
                <a:cs typeface="B Nazanin" panose="00000400000000000000" pitchFamily="2" charset="-78"/>
              </a:rPr>
              <a:t>توسط کامپیوتر شخصی آنها کنترل میشود. امنیت منزل، پایش منزل، کنترل لوازم خانگی مثلاً روشن کردن کولر منزل در راه رسیدن به خانه</a:t>
            </a:r>
            <a:r>
              <a:rPr lang="fa-IR" sz="2400" dirty="0">
                <a:latin typeface="Times New Roman" panose="02020603050405020304" pitchFamily="18" charset="0"/>
                <a:cs typeface="B Nazanin" panose="00000400000000000000" pitchFamily="2" charset="-78"/>
              </a:rPr>
              <a:t>، و خلاصه از این چیزها</a:t>
            </a:r>
            <a:endParaRPr lang="en-US" sz="2400" dirty="0">
              <a:cs typeface="B Nazanin" panose="00000400000000000000" pitchFamily="2" charset="-78"/>
            </a:endParaRPr>
          </a:p>
          <a:p>
            <a:pPr algn="r" rtl="1">
              <a:lnSpc>
                <a:spcPct val="100000"/>
              </a:lnSpc>
              <a:spcBef>
                <a:spcPts val="0"/>
              </a:spcBef>
              <a:spcAft>
                <a:spcPts val="500"/>
              </a:spcAft>
            </a:pPr>
            <a:endParaRPr lang="fa-IR" sz="2400" dirty="0">
              <a:latin typeface="Times New Roman" panose="02020603050405020304" pitchFamily="18" charset="0"/>
              <a:cs typeface="B Nazanin" panose="00000400000000000000" pitchFamily="2" charset="-78"/>
            </a:endParaRPr>
          </a:p>
          <a:p>
            <a:pPr algn="r" rtl="1">
              <a:lnSpc>
                <a:spcPct val="100000"/>
              </a:lnSpc>
              <a:spcBef>
                <a:spcPts val="0"/>
              </a:spcBef>
              <a:spcAft>
                <a:spcPts val="500"/>
              </a:spcAft>
            </a:pPr>
            <a:r>
              <a:rPr lang="fa-IR" sz="2400" dirty="0">
                <a:latin typeface="Times New Roman" panose="02020603050405020304" pitchFamily="18" charset="0"/>
                <a:cs typeface="B Nazanin" panose="00000400000000000000" pitchFamily="2" charset="-78"/>
              </a:rPr>
              <a:t>لی (حرف </a:t>
            </a:r>
            <a:r>
              <a:rPr lang="fa-IR" sz="2400" dirty="0" err="1">
                <a:latin typeface="Times New Roman" panose="02020603050405020304" pitchFamily="18" charset="0"/>
                <a:cs typeface="B Nazanin" panose="00000400000000000000" pitchFamily="2" charset="-78"/>
              </a:rPr>
              <a:t>لیزا</a:t>
            </a:r>
            <a:r>
              <a:rPr lang="fa-IR" sz="2400" dirty="0">
                <a:latin typeface="Times New Roman" panose="02020603050405020304" pitchFamily="18" charset="0"/>
                <a:cs typeface="B Nazanin" panose="00000400000000000000" pitchFamily="2" charset="-78"/>
              </a:rPr>
              <a:t> را قطع می کند): بخش مهندسی، مطالعه امکان سنجی فنی را انجام داده، جو.</a:t>
            </a:r>
          </a:p>
          <a:p>
            <a:pPr marL="0" indent="0" algn="r" rtl="1">
              <a:lnSpc>
                <a:spcPct val="100000"/>
              </a:lnSpc>
              <a:spcBef>
                <a:spcPts val="0"/>
              </a:spcBef>
              <a:spcAft>
                <a:spcPts val="500"/>
              </a:spcAft>
              <a:buNone/>
            </a:pPr>
            <a:r>
              <a:rPr lang="fa-IR" sz="2400" dirty="0">
                <a:latin typeface="Times New Roman" panose="02020603050405020304" pitchFamily="18" charset="0"/>
                <a:cs typeface="B Nazanin" panose="00000400000000000000" pitchFamily="2" charset="-78"/>
              </a:rPr>
              <a:t> با هزینه ساخت پایین، شدنی است. بیشتر سخت افزار را میتوان آماده تهیه کرد. مشکل </a:t>
            </a:r>
            <a:r>
              <a:rPr lang="fa-IR" sz="2400" b="1" u="sng" dirty="0">
                <a:latin typeface="Times New Roman" panose="02020603050405020304" pitchFamily="18" charset="0"/>
                <a:cs typeface="B Nazanin" panose="00000400000000000000" pitchFamily="2" charset="-78"/>
              </a:rPr>
              <a:t>نرم افزار </a:t>
            </a:r>
            <a:r>
              <a:rPr lang="fa-IR" sz="2400" dirty="0">
                <a:latin typeface="Times New Roman" panose="02020603050405020304" pitchFamily="18" charset="0"/>
                <a:cs typeface="B Nazanin" panose="00000400000000000000" pitchFamily="2" charset="-78"/>
              </a:rPr>
              <a:t>است ولی چیزی نیست که از پس آن </a:t>
            </a:r>
            <a:r>
              <a:rPr lang="fa-IR" sz="2400" dirty="0" err="1">
                <a:latin typeface="Times New Roman" panose="02020603050405020304" pitchFamily="18" charset="0"/>
                <a:cs typeface="B Nazanin" panose="00000400000000000000" pitchFamily="2" charset="-78"/>
              </a:rPr>
              <a:t>برنیاییم</a:t>
            </a:r>
            <a:r>
              <a:rPr lang="fa-IR" sz="2400" dirty="0">
                <a:latin typeface="Times New Roman" panose="02020603050405020304" pitchFamily="18" charset="0"/>
                <a:cs typeface="B Nazanin" panose="00000400000000000000" pitchFamily="2" charset="-78"/>
              </a:rPr>
              <a:t>.</a:t>
            </a:r>
          </a:p>
          <a:p>
            <a:pPr algn="r" rtl="1">
              <a:lnSpc>
                <a:spcPct val="100000"/>
              </a:lnSpc>
              <a:spcBef>
                <a:spcPts val="0"/>
              </a:spcBef>
              <a:spcAft>
                <a:spcPts val="500"/>
              </a:spcAft>
            </a:pPr>
            <a:r>
              <a:rPr lang="fa-IR" sz="2400" dirty="0">
                <a:latin typeface="Times New Roman" panose="02020603050405020304" pitchFamily="18" charset="0"/>
                <a:cs typeface="B Nazanin" panose="00000400000000000000" pitchFamily="2" charset="-78"/>
              </a:rPr>
              <a:t>جو: جالب است.</a:t>
            </a:r>
          </a:p>
          <a:p>
            <a:pPr algn="r" rtl="1">
              <a:lnSpc>
                <a:spcPct val="100000"/>
              </a:lnSpc>
              <a:spcBef>
                <a:spcPts val="0"/>
              </a:spcBef>
              <a:spcAft>
                <a:spcPts val="500"/>
              </a:spcAft>
            </a:pPr>
            <a:r>
              <a:rPr lang="fa-IR" sz="2400" dirty="0">
                <a:latin typeface="Times New Roman" panose="02020603050405020304" pitchFamily="18" charset="0"/>
                <a:cs typeface="B Nazanin" panose="00000400000000000000" pitchFamily="2" charset="-78"/>
              </a:rPr>
              <a:t>مال: کامپیوترهای شخصی در بیش از ۷۰ از منازل ایالات متحده نفوذ کرده </a:t>
            </a:r>
            <a:r>
              <a:rPr lang="fa-IR" sz="2400" dirty="0" err="1">
                <a:latin typeface="Times New Roman" panose="02020603050405020304" pitchFamily="18" charset="0"/>
                <a:cs typeface="B Nazanin" panose="00000400000000000000" pitchFamily="2" charset="-78"/>
              </a:rPr>
              <a:t>اند</a:t>
            </a:r>
            <a:r>
              <a:rPr lang="fa-IR" sz="2400" dirty="0">
                <a:latin typeface="Times New Roman" panose="02020603050405020304" pitchFamily="18" charset="0"/>
                <a:cs typeface="B Nazanin" panose="00000400000000000000" pitchFamily="2" charset="-78"/>
              </a:rPr>
              <a:t>. اگر بتوانیم این محصول را درست قیمت گذاری کنیم میتواند غوغا کند. هیچ شرکت دیگری این جعبه بیسیم ما را ندارد... یک محصول انحصاری. در رقابت با شرکت های دیگر یک پرش دو ساله خواهیم داشت و از نظر درآمدی ۳۰ تا ۴۰ میلیون دلار در سال دوم خواهیم داشت.</a:t>
            </a:r>
          </a:p>
          <a:p>
            <a:pPr algn="r" rtl="1">
              <a:lnSpc>
                <a:spcPct val="100000"/>
              </a:lnSpc>
              <a:spcBef>
                <a:spcPts val="0"/>
              </a:spcBef>
              <a:spcAft>
                <a:spcPts val="500"/>
              </a:spcAft>
            </a:pPr>
            <a:r>
              <a:rPr lang="fa-IR" sz="2400" dirty="0">
                <a:latin typeface="Times New Roman" panose="02020603050405020304" pitchFamily="18" charset="0"/>
                <a:cs typeface="B Nazanin" panose="00000400000000000000" pitchFamily="2" charset="-78"/>
              </a:rPr>
              <a:t>جو (با لبخند) باید بیشتر در این مورد صحبت کنیم، علاقه </a:t>
            </a:r>
            <a:r>
              <a:rPr lang="fa-IR" sz="2400" dirty="0" err="1">
                <a:latin typeface="Times New Roman" panose="02020603050405020304" pitchFamily="18" charset="0"/>
                <a:cs typeface="B Nazanin" panose="00000400000000000000" pitchFamily="2" charset="-78"/>
              </a:rPr>
              <a:t>مند</a:t>
            </a:r>
            <a:r>
              <a:rPr lang="fa-IR" sz="2400" dirty="0">
                <a:latin typeface="Times New Roman" panose="02020603050405020304" pitchFamily="18" charset="0"/>
                <a:cs typeface="B Nazanin" panose="00000400000000000000" pitchFamily="2" charset="-78"/>
              </a:rPr>
              <a:t> شدم.</a:t>
            </a:r>
          </a:p>
          <a:p>
            <a:pPr algn="r" rtl="1"/>
            <a:br>
              <a:rPr lang="fa-IR" sz="2000" dirty="0">
                <a:cs typeface="B Nazanin" panose="00000400000000000000" pitchFamily="2" charset="-78"/>
              </a:rPr>
            </a:br>
            <a:endParaRPr lang="en-US" sz="2000" dirty="0">
              <a:cs typeface="B Nazanin" panose="00000400000000000000" pitchFamily="2" charset="-78"/>
            </a:endParaRPr>
          </a:p>
        </p:txBody>
      </p:sp>
      <p:sp>
        <p:nvSpPr>
          <p:cNvPr id="4" name="Slide Number Placeholder 3">
            <a:extLst>
              <a:ext uri="{FF2B5EF4-FFF2-40B4-BE49-F238E27FC236}">
                <a16:creationId xmlns:a16="http://schemas.microsoft.com/office/drawing/2014/main" id="{CE4D4D54-A733-4562-B82E-71221DCD2B57}"/>
              </a:ext>
            </a:extLst>
          </p:cNvPr>
          <p:cNvSpPr>
            <a:spLocks noGrp="1"/>
          </p:cNvSpPr>
          <p:nvPr>
            <p:ph type="sldNum" sz="quarter" idx="12"/>
          </p:nvPr>
        </p:nvSpPr>
        <p:spPr/>
        <p:txBody>
          <a:bodyPr/>
          <a:lstStyle/>
          <a:p>
            <a:fld id="{0BD2414D-2E17-4FB4-9E5A-621CC69CA5AB}" type="slidenum">
              <a:rPr lang="en-US" smtClean="0"/>
              <a:t>46</a:t>
            </a:fld>
            <a:endParaRPr lang="en-US"/>
          </a:p>
        </p:txBody>
      </p:sp>
      <p:sp>
        <p:nvSpPr>
          <p:cNvPr id="7" name="Title 1">
            <a:extLst>
              <a:ext uri="{FF2B5EF4-FFF2-40B4-BE49-F238E27FC236}">
                <a16:creationId xmlns:a16="http://schemas.microsoft.com/office/drawing/2014/main" id="{EB715728-0BC6-4F32-8FB0-9245BB8EFE4A}"/>
              </a:ext>
            </a:extLst>
          </p:cNvPr>
          <p:cNvSpPr>
            <a:spLocks noGrp="1"/>
          </p:cNvSpPr>
          <p:nvPr>
            <p:ph type="title"/>
          </p:nvPr>
        </p:nvSpPr>
        <p:spPr>
          <a:xfrm>
            <a:off x="838200" y="115749"/>
            <a:ext cx="10515600" cy="1325563"/>
          </a:xfrm>
        </p:spPr>
        <p:txBody>
          <a:bodyPr>
            <a:normAutofit fontScale="90000"/>
          </a:bodyPr>
          <a:lstStyle/>
          <a:p>
            <a:pPr algn="r" rtl="1"/>
            <a:r>
              <a:rPr lang="fa-IR" sz="4000" dirty="0">
                <a:solidFill>
                  <a:schemeClr val="bg1">
                    <a:lumMod val="50000"/>
                  </a:schemeClr>
                </a:solidFill>
                <a:cs typeface="B Nazanin" panose="00000400000000000000" pitchFamily="2" charset="-78"/>
              </a:rPr>
              <a:t> 1-5 	شروع به کار (ادامه)                                    </a:t>
            </a:r>
            <a:r>
              <a:rPr kumimoji="0" lang="fa-IR" sz="2000" i="0" u="none" strike="noStrike" kern="1200" cap="none" spc="0" normalizeH="0" baseline="0" noProof="0" dirty="0">
                <a:ln>
                  <a:noFill/>
                </a:ln>
                <a:solidFill>
                  <a:schemeClr val="bg1">
                    <a:lumMod val="50000"/>
                  </a:schemeClr>
                </a:solidFill>
                <a:effectLst/>
                <a:uLnTx/>
                <a:uFillTx/>
                <a:latin typeface="Calibri Light" panose="020F0302020204030204"/>
                <a:ea typeface="+mj-ea"/>
                <a:cs typeface="B Nazanin" panose="00000400000000000000" pitchFamily="2" charset="-78"/>
              </a:rPr>
              <a:t>فصل اول- نرم افزار و مهندسی نرم افزار</a:t>
            </a:r>
            <a:br>
              <a:rPr lang="en-US" sz="3600" dirty="0">
                <a:solidFill>
                  <a:schemeClr val="bg1">
                    <a:lumMod val="50000"/>
                  </a:schemeClr>
                </a:solidFill>
                <a:cs typeface="B Nazanin" panose="00000400000000000000" pitchFamily="2" charset="-78"/>
              </a:rPr>
            </a:br>
            <a:endParaRPr lang="en-US" sz="3600" dirty="0">
              <a:solidFill>
                <a:schemeClr val="bg1">
                  <a:lumMod val="50000"/>
                </a:schemeClr>
              </a:solidFill>
            </a:endParaRPr>
          </a:p>
        </p:txBody>
      </p:sp>
    </p:spTree>
    <p:extLst>
      <p:ext uri="{BB962C8B-B14F-4D97-AF65-F5344CB8AC3E}">
        <p14:creationId xmlns:p14="http://schemas.microsoft.com/office/powerpoint/2010/main" val="94515581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FBBD0BF-CE53-4F9B-A38A-339D603D4118}"/>
              </a:ext>
            </a:extLst>
          </p:cNvPr>
          <p:cNvSpPr>
            <a:spLocks noGrp="1"/>
          </p:cNvSpPr>
          <p:nvPr>
            <p:ph idx="1"/>
          </p:nvPr>
        </p:nvSpPr>
        <p:spPr>
          <a:xfrm>
            <a:off x="675860" y="1825625"/>
            <a:ext cx="10677939" cy="4351338"/>
          </a:xfrm>
        </p:spPr>
        <p:txBody>
          <a:bodyPr>
            <a:normAutofit/>
          </a:bodyPr>
          <a:lstStyle/>
          <a:p>
            <a:pPr algn="r" rtl="1">
              <a:lnSpc>
                <a:spcPct val="100000"/>
              </a:lnSpc>
            </a:pPr>
            <a:r>
              <a:rPr lang="fa-IR" sz="2400" b="0" i="0" u="none" strike="noStrike" dirty="0">
                <a:effectLst/>
                <a:latin typeface="Times New Roman" panose="02020603050405020304" pitchFamily="18" charset="0"/>
                <a:cs typeface="B Nazanin" panose="00000400000000000000" pitchFamily="2" charset="-78"/>
              </a:rPr>
              <a:t>نتیجه:</a:t>
            </a:r>
          </a:p>
          <a:p>
            <a:pPr algn="r" rtl="1">
              <a:lnSpc>
                <a:spcPct val="100000"/>
              </a:lnSpc>
            </a:pPr>
            <a:r>
              <a:rPr lang="fa-IR" sz="2400" b="0" i="0" u="none" strike="noStrike" dirty="0">
                <a:effectLst/>
                <a:latin typeface="Times New Roman" panose="02020603050405020304" pitchFamily="18" charset="0"/>
                <a:cs typeface="B Nazanin" panose="00000400000000000000" pitchFamily="2" charset="-78"/>
              </a:rPr>
              <a:t> تلاش مهندسی در صورتی موفق خواهد شد که </a:t>
            </a:r>
            <a:r>
              <a:rPr lang="fa-IR" sz="2400" b="1" i="0" u="none" strike="noStrike" dirty="0">
                <a:effectLst/>
                <a:latin typeface="Times New Roman" panose="02020603050405020304" pitchFamily="18" charset="0"/>
                <a:cs typeface="B Nazanin" panose="00000400000000000000" pitchFamily="2" charset="-78"/>
              </a:rPr>
              <a:t>نرم افزار </a:t>
            </a:r>
            <a:r>
              <a:rPr lang="en-US" sz="2000" b="0" i="0" u="none" strike="noStrike" dirty="0" err="1">
                <a:effectLst/>
                <a:latin typeface="Times New Roman" panose="02020603050405020304" pitchFamily="18" charset="0"/>
                <a:cs typeface="B Nazanin" panose="00000400000000000000" pitchFamily="2" charset="-78"/>
              </a:rPr>
              <a:t>SafeHome</a:t>
            </a:r>
            <a:r>
              <a:rPr lang="en-US" sz="2400" b="0" i="0" u="none" strike="noStrike" dirty="0">
                <a:effectLst/>
                <a:latin typeface="Times New Roman" panose="02020603050405020304" pitchFamily="18" charset="0"/>
                <a:cs typeface="B Nazanin" panose="00000400000000000000" pitchFamily="2" charset="-78"/>
              </a:rPr>
              <a:t> </a:t>
            </a:r>
            <a:r>
              <a:rPr lang="fa-IR" sz="2400" b="0" i="0" u="none" strike="noStrike" dirty="0">
                <a:effectLst/>
                <a:latin typeface="Times New Roman" panose="02020603050405020304" pitchFamily="18" charset="0"/>
                <a:cs typeface="B Nazanin" panose="00000400000000000000" pitchFamily="2" charset="-78"/>
              </a:rPr>
              <a:t> موفق شود.</a:t>
            </a:r>
          </a:p>
          <a:p>
            <a:pPr algn="r" rtl="1">
              <a:lnSpc>
                <a:spcPct val="100000"/>
              </a:lnSpc>
            </a:pPr>
            <a:r>
              <a:rPr lang="fa-IR" sz="2400" b="0" i="0" u="none" strike="noStrike" dirty="0">
                <a:effectLst/>
                <a:latin typeface="Times New Roman" panose="02020603050405020304" pitchFamily="18" charset="0"/>
                <a:cs typeface="B Nazanin" panose="00000400000000000000" pitchFamily="2" charset="-78"/>
              </a:rPr>
              <a:t> بازار در صورتی این محصول را خواهد پذیرفت که </a:t>
            </a:r>
            <a:r>
              <a:rPr lang="fa-IR" sz="2400" b="1" i="0" u="none" strike="noStrike" dirty="0">
                <a:effectLst/>
                <a:latin typeface="Times New Roman" panose="02020603050405020304" pitchFamily="18" charset="0"/>
                <a:cs typeface="B Nazanin" panose="00000400000000000000" pitchFamily="2" charset="-78"/>
              </a:rPr>
              <a:t>نرم افزار </a:t>
            </a:r>
            <a:r>
              <a:rPr lang="fa-IR" sz="2400" b="0" i="0" u="none" strike="noStrike" dirty="0">
                <a:effectLst/>
                <a:latin typeface="Times New Roman" panose="02020603050405020304" pitchFamily="18" charset="0"/>
                <a:cs typeface="B Nazanin" panose="00000400000000000000" pitchFamily="2" charset="-78"/>
              </a:rPr>
              <a:t>تعبیه شده در آن به طرزی مناسب، </a:t>
            </a:r>
            <a:r>
              <a:rPr lang="fa-IR" sz="2400" b="1" i="0" u="none" strike="noStrike" dirty="0">
                <a:effectLst/>
                <a:latin typeface="Times New Roman" panose="02020603050405020304" pitchFamily="18" charset="0"/>
                <a:cs typeface="B Nazanin" panose="00000400000000000000" pitchFamily="2" charset="-78"/>
              </a:rPr>
              <a:t>نیاز</a:t>
            </a:r>
            <a:r>
              <a:rPr lang="fa-IR" sz="2400" b="0" i="0" u="none" strike="noStrike" dirty="0">
                <a:effectLst/>
                <a:latin typeface="Times New Roman" panose="02020603050405020304" pitchFamily="18" charset="0"/>
                <a:cs typeface="B Nazanin" panose="00000400000000000000" pitchFamily="2" charset="-78"/>
              </a:rPr>
              <a:t>های مشتری را (که هنوز بیان نشده است) برآورده سازد.</a:t>
            </a:r>
            <a:endParaRPr lang="en-US" sz="2400" dirty="0">
              <a:cs typeface="B Nazanin" panose="00000400000000000000" pitchFamily="2" charset="-78"/>
            </a:endParaRPr>
          </a:p>
        </p:txBody>
      </p:sp>
      <p:sp>
        <p:nvSpPr>
          <p:cNvPr id="4" name="Slide Number Placeholder 3">
            <a:extLst>
              <a:ext uri="{FF2B5EF4-FFF2-40B4-BE49-F238E27FC236}">
                <a16:creationId xmlns:a16="http://schemas.microsoft.com/office/drawing/2014/main" id="{DE688E47-135B-4F30-A83A-A50D524C4349}"/>
              </a:ext>
            </a:extLst>
          </p:cNvPr>
          <p:cNvSpPr>
            <a:spLocks noGrp="1"/>
          </p:cNvSpPr>
          <p:nvPr>
            <p:ph type="sldNum" sz="quarter" idx="12"/>
          </p:nvPr>
        </p:nvSpPr>
        <p:spPr/>
        <p:txBody>
          <a:bodyPr/>
          <a:lstStyle/>
          <a:p>
            <a:fld id="{0BD2414D-2E17-4FB4-9E5A-621CC69CA5AB}" type="slidenum">
              <a:rPr lang="en-US" smtClean="0"/>
              <a:t>47</a:t>
            </a:fld>
            <a:endParaRPr lang="en-US"/>
          </a:p>
        </p:txBody>
      </p:sp>
      <p:sp>
        <p:nvSpPr>
          <p:cNvPr id="5" name="Title 1">
            <a:extLst>
              <a:ext uri="{FF2B5EF4-FFF2-40B4-BE49-F238E27FC236}">
                <a16:creationId xmlns:a16="http://schemas.microsoft.com/office/drawing/2014/main" id="{7F2BAB0D-AF6D-451F-8441-6A1123955445}"/>
              </a:ext>
            </a:extLst>
          </p:cNvPr>
          <p:cNvSpPr>
            <a:spLocks noGrp="1"/>
          </p:cNvSpPr>
          <p:nvPr>
            <p:ph type="title"/>
          </p:nvPr>
        </p:nvSpPr>
        <p:spPr>
          <a:xfrm>
            <a:off x="838200" y="365125"/>
            <a:ext cx="10515600" cy="1325563"/>
          </a:xfrm>
        </p:spPr>
        <p:txBody>
          <a:bodyPr>
            <a:normAutofit fontScale="90000"/>
          </a:bodyPr>
          <a:lstStyle/>
          <a:p>
            <a:pPr algn="r" rtl="1"/>
            <a:r>
              <a:rPr lang="fa-IR" sz="4000" dirty="0">
                <a:solidFill>
                  <a:schemeClr val="bg1">
                    <a:lumMod val="50000"/>
                  </a:schemeClr>
                </a:solidFill>
                <a:cs typeface="B Nazanin" panose="00000400000000000000" pitchFamily="2" charset="-78"/>
              </a:rPr>
              <a:t> 1-5 	شروع به کار (ادامه)                                    </a:t>
            </a:r>
            <a:r>
              <a:rPr kumimoji="0" lang="fa-IR" sz="2000" i="0" u="none" strike="noStrike" kern="1200" cap="none" spc="0" normalizeH="0" baseline="0" noProof="0" dirty="0">
                <a:ln>
                  <a:noFill/>
                </a:ln>
                <a:solidFill>
                  <a:schemeClr val="bg1">
                    <a:lumMod val="50000"/>
                  </a:schemeClr>
                </a:solidFill>
                <a:effectLst/>
                <a:uLnTx/>
                <a:uFillTx/>
                <a:latin typeface="Calibri Light" panose="020F0302020204030204"/>
                <a:ea typeface="+mj-ea"/>
                <a:cs typeface="B Nazanin" panose="00000400000000000000" pitchFamily="2" charset="-78"/>
              </a:rPr>
              <a:t>فصل اول- نرم افزار و مهندسی نرم افزار</a:t>
            </a:r>
            <a:br>
              <a:rPr lang="en-US" sz="3600" dirty="0">
                <a:solidFill>
                  <a:schemeClr val="bg1">
                    <a:lumMod val="50000"/>
                  </a:schemeClr>
                </a:solidFill>
                <a:cs typeface="B Nazanin" panose="00000400000000000000" pitchFamily="2" charset="-78"/>
              </a:rPr>
            </a:br>
            <a:endParaRPr lang="en-US" sz="3600" dirty="0">
              <a:solidFill>
                <a:schemeClr val="bg1">
                  <a:lumMod val="50000"/>
                </a:schemeClr>
              </a:solidFill>
            </a:endParaRPr>
          </a:p>
        </p:txBody>
      </p:sp>
    </p:spTree>
    <p:extLst>
      <p:ext uri="{BB962C8B-B14F-4D97-AF65-F5344CB8AC3E}">
        <p14:creationId xmlns:p14="http://schemas.microsoft.com/office/powerpoint/2010/main" val="99311229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C8903-F000-49D3-B42F-E40CA3D9F3D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7C0D926-D28E-4FA8-BCD0-C97DC5658B36}"/>
              </a:ext>
            </a:extLst>
          </p:cNvPr>
          <p:cNvSpPr>
            <a:spLocks noGrp="1"/>
          </p:cNvSpPr>
          <p:nvPr>
            <p:ph idx="1"/>
          </p:nvPr>
        </p:nvSpPr>
        <p:spPr/>
        <p:txBody>
          <a:bodyPr/>
          <a:lstStyle/>
          <a:p>
            <a:pPr algn="ctr" rtl="1"/>
            <a:endParaRPr lang="fa-IR" dirty="0"/>
          </a:p>
          <a:p>
            <a:pPr algn="ctr" rtl="1"/>
            <a:endParaRPr lang="fa-IR" dirty="0"/>
          </a:p>
          <a:p>
            <a:pPr algn="ctr" rtl="1"/>
            <a:endParaRPr lang="fa-IR" dirty="0"/>
          </a:p>
          <a:p>
            <a:pPr marL="0" indent="0" algn="ctr" rtl="1">
              <a:buNone/>
            </a:pPr>
            <a:r>
              <a:rPr lang="fa-IR" sz="3600" b="1" dirty="0">
                <a:cs typeface="B Nazanin" panose="00000400000000000000" pitchFamily="2" charset="-78"/>
              </a:rPr>
              <a:t>پایان فصل اول</a:t>
            </a:r>
            <a:endParaRPr lang="en-US" sz="3600" b="1" dirty="0">
              <a:cs typeface="B Nazanin" panose="00000400000000000000" pitchFamily="2" charset="-78"/>
            </a:endParaRPr>
          </a:p>
        </p:txBody>
      </p:sp>
      <p:sp>
        <p:nvSpPr>
          <p:cNvPr id="4" name="Slide Number Placeholder 3">
            <a:extLst>
              <a:ext uri="{FF2B5EF4-FFF2-40B4-BE49-F238E27FC236}">
                <a16:creationId xmlns:a16="http://schemas.microsoft.com/office/drawing/2014/main" id="{2886C2BE-2AA3-4607-A418-5F7B64D61B54}"/>
              </a:ext>
            </a:extLst>
          </p:cNvPr>
          <p:cNvSpPr>
            <a:spLocks noGrp="1"/>
          </p:cNvSpPr>
          <p:nvPr>
            <p:ph type="sldNum" sz="quarter" idx="12"/>
          </p:nvPr>
        </p:nvSpPr>
        <p:spPr/>
        <p:txBody>
          <a:bodyPr/>
          <a:lstStyle/>
          <a:p>
            <a:fld id="{0BD2414D-2E17-4FB4-9E5A-621CC69CA5AB}" type="slidenum">
              <a:rPr lang="en-US" smtClean="0"/>
              <a:t>48</a:t>
            </a:fld>
            <a:endParaRPr lang="en-US"/>
          </a:p>
        </p:txBody>
      </p:sp>
    </p:spTree>
    <p:extLst>
      <p:ext uri="{BB962C8B-B14F-4D97-AF65-F5344CB8AC3E}">
        <p14:creationId xmlns:p14="http://schemas.microsoft.com/office/powerpoint/2010/main" val="15215023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53DD703-E1EE-4AF1-82A0-9A0B0C6DB9A4}"/>
              </a:ext>
            </a:extLst>
          </p:cNvPr>
          <p:cNvSpPr>
            <a:spLocks noGrp="1"/>
          </p:cNvSpPr>
          <p:nvPr>
            <p:ph idx="1"/>
          </p:nvPr>
        </p:nvSpPr>
        <p:spPr>
          <a:xfrm>
            <a:off x="318053" y="1430061"/>
            <a:ext cx="10889974" cy="4351338"/>
          </a:xfrm>
        </p:spPr>
        <p:txBody>
          <a:bodyPr>
            <a:normAutofit lnSpcReduction="10000"/>
          </a:bodyPr>
          <a:lstStyle/>
          <a:p>
            <a:pPr marL="0" indent="0" algn="r" rtl="1">
              <a:buNone/>
            </a:pPr>
            <a:r>
              <a:rPr lang="fa-IR" sz="2400" b="1" i="0" u="none" strike="noStrike" dirty="0">
                <a:effectLst/>
                <a:latin typeface="Times New Roman" panose="02020603050405020304" pitchFamily="18" charset="0"/>
                <a:cs typeface="B Nazanin" panose="00000400000000000000" pitchFamily="2" charset="-78"/>
              </a:rPr>
              <a:t>اهمیت نرم افزار </a:t>
            </a:r>
            <a:endParaRPr lang="en-US" sz="2400" b="1" i="0" u="none" strike="noStrike" dirty="0">
              <a:effectLst/>
              <a:latin typeface="Times New Roman" panose="02020603050405020304" pitchFamily="18" charset="0"/>
              <a:cs typeface="B Nazanin" panose="00000400000000000000" pitchFamily="2" charset="-78"/>
            </a:endParaRPr>
          </a:p>
          <a:p>
            <a:pPr algn="r" rtl="1"/>
            <a:r>
              <a:rPr lang="fa-IR" sz="2400" b="0" i="0" u="none" strike="noStrike" dirty="0">
                <a:effectLst/>
                <a:latin typeface="Times New Roman" panose="02020603050405020304" pitchFamily="18" charset="0"/>
                <a:cs typeface="B Nazanin" panose="00000400000000000000" pitchFamily="2" charset="-78"/>
              </a:rPr>
              <a:t>نرم افزار کامپیوتری همچنان مهمترین فناوری در صحنه ی جهانی به شمار میرود</a:t>
            </a:r>
            <a:endParaRPr lang="en-US" sz="2400" dirty="0">
              <a:latin typeface="Times New Roman" panose="02020603050405020304" pitchFamily="18" charset="0"/>
              <a:cs typeface="B Nazanin" panose="00000400000000000000" pitchFamily="2" charset="-78"/>
            </a:endParaRPr>
          </a:p>
          <a:p>
            <a:pPr algn="r" rtl="1">
              <a:spcBef>
                <a:spcPts val="0"/>
              </a:spcBef>
              <a:spcAft>
                <a:spcPts val="500"/>
              </a:spcAft>
            </a:pPr>
            <a:r>
              <a:rPr lang="fa-IR" sz="2400" b="0" i="0" u="none" strike="noStrike" dirty="0">
                <a:effectLst/>
                <a:latin typeface="Times New Roman" panose="02020603050405020304" pitchFamily="18" charset="0"/>
                <a:cs typeface="B Nazanin" panose="00000400000000000000" pitchFamily="2" charset="-78"/>
              </a:rPr>
              <a:t>نرم افزارها ، به یک فناوری ضروری برای تجارت علوم و مهندسی تبدیل شده </a:t>
            </a:r>
            <a:r>
              <a:rPr lang="fa-IR" sz="2400" b="0" i="0" u="none" strike="noStrike" dirty="0" err="1">
                <a:effectLst/>
                <a:latin typeface="Times New Roman" panose="02020603050405020304" pitchFamily="18" charset="0"/>
                <a:cs typeface="B Nazanin" panose="00000400000000000000" pitchFamily="2" charset="-78"/>
              </a:rPr>
              <a:t>اند</a:t>
            </a:r>
            <a:r>
              <a:rPr lang="fa-IR" sz="2400" b="0" i="0" u="none" strike="noStrike" dirty="0">
                <a:effectLst/>
                <a:latin typeface="Times New Roman" panose="02020603050405020304" pitchFamily="18" charset="0"/>
                <a:cs typeface="B Nazanin" panose="00000400000000000000" pitchFamily="2" charset="-78"/>
              </a:rPr>
              <a:t> </a:t>
            </a:r>
          </a:p>
          <a:p>
            <a:pPr marL="0" indent="0" algn="r" rtl="1">
              <a:spcBef>
                <a:spcPts val="0"/>
              </a:spcBef>
              <a:spcAft>
                <a:spcPts val="500"/>
              </a:spcAft>
              <a:buNone/>
            </a:pPr>
            <a:r>
              <a:rPr lang="fa-IR" sz="2400" b="0" i="0" u="none" strike="noStrike" dirty="0">
                <a:effectLst/>
                <a:latin typeface="Times New Roman" panose="02020603050405020304" pitchFamily="18" charset="0"/>
                <a:cs typeface="B Nazanin" panose="00000400000000000000" pitchFamily="2" charset="-78"/>
              </a:rPr>
              <a:t> با کمک نرم افزار:</a:t>
            </a:r>
          </a:p>
          <a:p>
            <a:pPr lvl="2" algn="r" rtl="1">
              <a:spcBef>
                <a:spcPts val="0"/>
              </a:spcBef>
              <a:spcAft>
                <a:spcPts val="500"/>
              </a:spcAft>
            </a:pPr>
            <a:r>
              <a:rPr lang="fa-IR" sz="1600" b="0" i="0" u="none" strike="noStrike" dirty="0">
                <a:effectLst/>
                <a:latin typeface="Times New Roman" panose="02020603050405020304" pitchFamily="18" charset="0"/>
                <a:cs typeface="B Nazanin" panose="00000400000000000000" pitchFamily="2" charset="-78"/>
              </a:rPr>
              <a:t> </a:t>
            </a:r>
            <a:r>
              <a:rPr lang="fa-IR" sz="2400" b="0" i="0" u="none" strike="noStrike" dirty="0">
                <a:effectLst/>
                <a:latin typeface="Times New Roman" panose="02020603050405020304" pitchFamily="18" charset="0"/>
                <a:cs typeface="B Nazanin" panose="00000400000000000000" pitchFamily="2" charset="-78"/>
              </a:rPr>
              <a:t>فناوری های جدیدی (مانند مهندسی ژنتیک و فناوری </a:t>
            </a:r>
            <a:r>
              <a:rPr lang="fa-IR" sz="2400" b="0" i="0" u="none" strike="noStrike" dirty="0" err="1">
                <a:effectLst/>
                <a:latin typeface="Times New Roman" panose="02020603050405020304" pitchFamily="18" charset="0"/>
                <a:cs typeface="B Nazanin" panose="00000400000000000000" pitchFamily="2" charset="-78"/>
              </a:rPr>
              <a:t>نانو</a:t>
            </a:r>
            <a:r>
              <a:rPr lang="fa-IR" sz="2400" b="0" i="0" u="none" strike="noStrike" dirty="0">
                <a:effectLst/>
                <a:latin typeface="Times New Roman" panose="02020603050405020304" pitchFamily="18" charset="0"/>
                <a:cs typeface="B Nazanin" panose="00000400000000000000" pitchFamily="2" charset="-78"/>
              </a:rPr>
              <a:t>) خلق میشوند</a:t>
            </a:r>
          </a:p>
          <a:p>
            <a:pPr lvl="2" algn="r" rtl="1">
              <a:spcBef>
                <a:spcPts val="0"/>
              </a:spcBef>
              <a:spcAft>
                <a:spcPts val="500"/>
              </a:spcAft>
            </a:pPr>
            <a:r>
              <a:rPr lang="fa-IR" sz="2400" b="0" i="0" u="none" strike="noStrike" dirty="0">
                <a:effectLst/>
                <a:latin typeface="Times New Roman" panose="02020603050405020304" pitchFamily="18" charset="0"/>
                <a:cs typeface="B Nazanin" panose="00000400000000000000" pitchFamily="2" charset="-78"/>
              </a:rPr>
              <a:t> فناوریهای موجود (مانند ارتباطات) بسط و توسعه مییابند </a:t>
            </a:r>
          </a:p>
          <a:p>
            <a:pPr lvl="2" algn="r" rtl="1">
              <a:spcBef>
                <a:spcPts val="0"/>
              </a:spcBef>
              <a:spcAft>
                <a:spcPts val="500"/>
              </a:spcAft>
            </a:pPr>
            <a:r>
              <a:rPr lang="fa-IR" sz="2400" b="0" i="0" u="none" strike="noStrike" dirty="0">
                <a:effectLst/>
                <a:latin typeface="Times New Roman" panose="02020603050405020304" pitchFamily="18" charset="0"/>
                <a:cs typeface="B Nazanin" panose="00000400000000000000" pitchFamily="2" charset="-78"/>
              </a:rPr>
              <a:t>و در فناوریهای قدیمیتر (مانند رسانه) تغییرات بنیادی پدید میآید</a:t>
            </a:r>
            <a:endParaRPr lang="fa-IR" sz="2400" b="0" dirty="0">
              <a:effectLst/>
              <a:cs typeface="B Nazanin" panose="00000400000000000000" pitchFamily="2" charset="-78"/>
            </a:endParaRPr>
          </a:p>
          <a:p>
            <a:pPr marL="0" indent="0" algn="r" rtl="1">
              <a:buNone/>
            </a:pPr>
            <a:endParaRPr lang="en-US" sz="2400" dirty="0">
              <a:cs typeface="B Nazanin" panose="00000400000000000000" pitchFamily="2" charset="-78"/>
            </a:endParaRPr>
          </a:p>
          <a:p>
            <a:pPr algn="r" rtl="1"/>
            <a:r>
              <a:rPr lang="fa-IR" sz="2400" b="0" i="0" u="none" strike="noStrike" dirty="0">
                <a:effectLst/>
                <a:latin typeface="Times New Roman" panose="02020603050405020304" pitchFamily="18" charset="0"/>
                <a:cs typeface="B Nazanin" panose="00000400000000000000" pitchFamily="2" charset="-78"/>
              </a:rPr>
              <a:t> نرم افزار به آهستگی از یک محصول به </a:t>
            </a:r>
            <a:r>
              <a:rPr lang="fa-IR" sz="2400" b="1" i="0" u="none" strike="noStrike" dirty="0" err="1">
                <a:effectLst/>
                <a:latin typeface="Times New Roman" panose="02020603050405020304" pitchFamily="18" charset="0"/>
                <a:cs typeface="B Nazanin" panose="00000400000000000000" pitchFamily="2" charset="-78"/>
              </a:rPr>
              <a:t>سرویسی</a:t>
            </a:r>
            <a:r>
              <a:rPr lang="fa-IR" sz="2400" b="0" i="0" u="none" strike="noStrike" dirty="0">
                <a:effectLst/>
                <a:latin typeface="Times New Roman" panose="02020603050405020304" pitchFamily="18" charset="0"/>
                <a:cs typeface="B Nazanin" panose="00000400000000000000" pitchFamily="2" charset="-78"/>
              </a:rPr>
              <a:t> تکامل پیدا میکند</a:t>
            </a:r>
          </a:p>
          <a:p>
            <a:pPr algn="r" rtl="1"/>
            <a:r>
              <a:rPr lang="fa-IR" sz="2400" b="0" i="0" u="none" strike="noStrike" dirty="0">
                <a:effectLst/>
                <a:latin typeface="Times New Roman" panose="02020603050405020304" pitchFamily="18" charset="0"/>
                <a:cs typeface="B Nazanin" panose="00000400000000000000" pitchFamily="2" charset="-78"/>
              </a:rPr>
              <a:t> که شرکتهای نرم افزاری مطابق با درخواست مشتری در قالب یک عملکرد ویژه از طریق </a:t>
            </a:r>
            <a:r>
              <a:rPr lang="fa-IR" sz="2400" b="0" i="0" u="none" strike="noStrike" dirty="0" err="1">
                <a:effectLst/>
                <a:latin typeface="Times New Roman" panose="02020603050405020304" pitchFamily="18" charset="0"/>
                <a:cs typeface="B Nazanin" panose="00000400000000000000" pitchFamily="2" charset="-78"/>
              </a:rPr>
              <a:t>مرورگر</a:t>
            </a:r>
            <a:r>
              <a:rPr lang="fa-IR" sz="2400" b="0" i="0" u="none" strike="noStrike" dirty="0">
                <a:effectLst/>
                <a:latin typeface="Times New Roman" panose="02020603050405020304" pitchFamily="18" charset="0"/>
                <a:cs typeface="B Nazanin" panose="00000400000000000000" pitchFamily="2" charset="-78"/>
              </a:rPr>
              <a:t> </a:t>
            </a:r>
            <a:r>
              <a:rPr lang="fa-IR" sz="2400" b="0" i="0" u="none" strike="noStrike" dirty="0" err="1">
                <a:effectLst/>
                <a:latin typeface="Times New Roman" panose="02020603050405020304" pitchFamily="18" charset="0"/>
                <a:cs typeface="B Nazanin" panose="00000400000000000000" pitchFamily="2" charset="-78"/>
              </a:rPr>
              <a:t>وب</a:t>
            </a:r>
            <a:r>
              <a:rPr lang="fa-IR" sz="2400" b="0" i="0" u="none" strike="noStrike" dirty="0">
                <a:effectLst/>
                <a:latin typeface="Times New Roman" panose="02020603050405020304" pitchFamily="18" charset="0"/>
                <a:cs typeface="B Nazanin" panose="00000400000000000000" pitchFamily="2" charset="-78"/>
              </a:rPr>
              <a:t> در اختیار او قرار میدهند؛</a:t>
            </a:r>
            <a:endParaRPr lang="en-US" sz="2400" b="0" i="0" u="none" strike="noStrike" dirty="0">
              <a:effectLst/>
              <a:latin typeface="Times New Roman" panose="02020603050405020304" pitchFamily="18" charset="0"/>
              <a:cs typeface="B Nazanin" panose="00000400000000000000" pitchFamily="2" charset="-78"/>
            </a:endParaRPr>
          </a:p>
        </p:txBody>
      </p:sp>
      <p:sp>
        <p:nvSpPr>
          <p:cNvPr id="4" name="Title 1">
            <a:extLst>
              <a:ext uri="{FF2B5EF4-FFF2-40B4-BE49-F238E27FC236}">
                <a16:creationId xmlns:a16="http://schemas.microsoft.com/office/drawing/2014/main" id="{552EBCFC-EDA2-4854-85F7-5920130EF747}"/>
              </a:ext>
            </a:extLst>
          </p:cNvPr>
          <p:cNvSpPr>
            <a:spLocks noGrp="1"/>
          </p:cNvSpPr>
          <p:nvPr>
            <p:ph type="title"/>
          </p:nvPr>
        </p:nvSpPr>
        <p:spPr>
          <a:xfrm>
            <a:off x="692427" y="239091"/>
            <a:ext cx="10515600" cy="883892"/>
          </a:xfrm>
        </p:spPr>
        <p:txBody>
          <a:bodyPr>
            <a:normAutofit fontScale="90000"/>
          </a:bodyPr>
          <a:lstStyle/>
          <a:p>
            <a:pPr algn="r" rtl="1"/>
            <a:r>
              <a:rPr lang="fa-IR" sz="4000" dirty="0">
                <a:solidFill>
                  <a:schemeClr val="bg1">
                    <a:lumMod val="50000"/>
                  </a:schemeClr>
                </a:solidFill>
                <a:cs typeface="B Nazanin" panose="00000400000000000000" pitchFamily="2" charset="-78"/>
              </a:rPr>
              <a:t>1-0	مقدمه (ادامه)                                         </a:t>
            </a:r>
            <a:r>
              <a:rPr kumimoji="0" lang="fa-IR" sz="2000" i="0" u="none" strike="noStrike" kern="1200" cap="none" spc="0" normalizeH="0" baseline="0" noProof="0" dirty="0">
                <a:ln>
                  <a:noFill/>
                </a:ln>
                <a:solidFill>
                  <a:schemeClr val="bg1">
                    <a:lumMod val="50000"/>
                  </a:schemeClr>
                </a:solidFill>
                <a:effectLst/>
                <a:uLnTx/>
                <a:uFillTx/>
                <a:latin typeface="Calibri Light" panose="020F0302020204030204"/>
                <a:ea typeface="+mj-ea"/>
                <a:cs typeface="B Nazanin" panose="00000400000000000000" pitchFamily="2" charset="-78"/>
              </a:rPr>
              <a:t>فصل اول- نرم افزار و مهندسی نرم افزار</a:t>
            </a:r>
            <a:br>
              <a:rPr lang="fa-IR" sz="4000" dirty="0">
                <a:cs typeface="B Nazanin" panose="00000400000000000000" pitchFamily="2" charset="-78"/>
              </a:rPr>
            </a:br>
            <a:endParaRPr lang="en-US" sz="4000" dirty="0">
              <a:cs typeface="B Nazanin" panose="00000400000000000000" pitchFamily="2" charset="-78"/>
            </a:endParaRPr>
          </a:p>
        </p:txBody>
      </p:sp>
      <p:sp>
        <p:nvSpPr>
          <p:cNvPr id="6" name="Slide Number Placeholder 5">
            <a:extLst>
              <a:ext uri="{FF2B5EF4-FFF2-40B4-BE49-F238E27FC236}">
                <a16:creationId xmlns:a16="http://schemas.microsoft.com/office/drawing/2014/main" id="{1B64A5D0-BBB0-4F0D-B229-9333FD53AAA0}"/>
              </a:ext>
            </a:extLst>
          </p:cNvPr>
          <p:cNvSpPr>
            <a:spLocks noGrp="1"/>
          </p:cNvSpPr>
          <p:nvPr>
            <p:ph type="sldNum" sz="quarter" idx="12"/>
          </p:nvPr>
        </p:nvSpPr>
        <p:spPr/>
        <p:txBody>
          <a:bodyPr/>
          <a:lstStyle/>
          <a:p>
            <a:fld id="{0BD2414D-2E17-4FB4-9E5A-621CC69CA5AB}" type="slidenum">
              <a:rPr lang="en-US" smtClean="0"/>
              <a:t>5</a:t>
            </a:fld>
            <a:endParaRPr lang="en-US"/>
          </a:p>
        </p:txBody>
      </p:sp>
    </p:spTree>
    <p:extLst>
      <p:ext uri="{BB962C8B-B14F-4D97-AF65-F5344CB8AC3E}">
        <p14:creationId xmlns:p14="http://schemas.microsoft.com/office/powerpoint/2010/main" val="17946489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A183FC6-C45C-40F2-BBC1-31D5C1C9511D}"/>
              </a:ext>
            </a:extLst>
          </p:cNvPr>
          <p:cNvSpPr>
            <a:spLocks noGrp="1"/>
          </p:cNvSpPr>
          <p:nvPr>
            <p:ph idx="1"/>
          </p:nvPr>
        </p:nvSpPr>
        <p:spPr>
          <a:xfrm>
            <a:off x="970722" y="1224584"/>
            <a:ext cx="10515600" cy="5131766"/>
          </a:xfrm>
        </p:spPr>
        <p:txBody>
          <a:bodyPr>
            <a:normAutofit/>
          </a:bodyPr>
          <a:lstStyle/>
          <a:p>
            <a:pPr algn="r" rtl="1"/>
            <a:r>
              <a:rPr lang="fa-IR" sz="2400" dirty="0">
                <a:latin typeface="Times New Roman" panose="02020603050405020304" pitchFamily="18" charset="0"/>
                <a:cs typeface="B Nazanin" panose="00000400000000000000" pitchFamily="2" charset="-78"/>
              </a:rPr>
              <a:t>جامعه ی نرم افزاری پیوسته در تلاش بوده است تا </a:t>
            </a:r>
            <a:r>
              <a:rPr lang="fa-IR" sz="2400" b="1" dirty="0">
                <a:latin typeface="Times New Roman" panose="02020603050405020304" pitchFamily="18" charset="0"/>
                <a:cs typeface="B Nazanin" panose="00000400000000000000" pitchFamily="2" charset="-78"/>
              </a:rPr>
              <a:t>فناوری </a:t>
            </a:r>
            <a:r>
              <a:rPr lang="fa-IR" sz="2400" b="1" dirty="0" err="1">
                <a:latin typeface="Times New Roman" panose="02020603050405020304" pitchFamily="18" charset="0"/>
                <a:cs typeface="B Nazanin" panose="00000400000000000000" pitchFamily="2" charset="-78"/>
              </a:rPr>
              <a:t>هایی</a:t>
            </a:r>
            <a:r>
              <a:rPr lang="fa-IR" sz="2400" dirty="0">
                <a:latin typeface="Times New Roman" panose="02020603050405020304" pitchFamily="18" charset="0"/>
                <a:cs typeface="B Nazanin" panose="00000400000000000000" pitchFamily="2" charset="-78"/>
              </a:rPr>
              <a:t> را توسعه بخشد که نرم افزار را </a:t>
            </a:r>
            <a:r>
              <a:rPr lang="fa-IR" sz="2400" b="1" dirty="0">
                <a:latin typeface="Times New Roman" panose="02020603050405020304" pitchFamily="18" charset="0"/>
                <a:cs typeface="B Nazanin" panose="00000400000000000000" pitchFamily="2" charset="-78"/>
              </a:rPr>
              <a:t>ساده تر سریع تر و کم هزینه تر</a:t>
            </a:r>
            <a:r>
              <a:rPr lang="fa-IR" sz="2400" dirty="0">
                <a:latin typeface="Times New Roman" panose="02020603050405020304" pitchFamily="18" charset="0"/>
                <a:cs typeface="B Nazanin" panose="00000400000000000000" pitchFamily="2" charset="-78"/>
              </a:rPr>
              <a:t> بسازد و </a:t>
            </a:r>
            <a:r>
              <a:rPr lang="fa-IR" sz="2400" b="1" dirty="0">
                <a:latin typeface="Times New Roman" panose="02020603050405020304" pitchFamily="18" charset="0"/>
                <a:cs typeface="B Nazanin" panose="00000400000000000000" pitchFamily="2" charset="-78"/>
              </a:rPr>
              <a:t>کیفیت</a:t>
            </a:r>
            <a:r>
              <a:rPr lang="fa-IR" sz="2400" dirty="0">
                <a:latin typeface="Times New Roman" panose="02020603050405020304" pitchFamily="18" charset="0"/>
                <a:cs typeface="B Nazanin" panose="00000400000000000000" pitchFamily="2" charset="-78"/>
              </a:rPr>
              <a:t> برنامه ها را در سطحی بالا حفظ کند </a:t>
            </a:r>
          </a:p>
          <a:p>
            <a:pPr algn="r" rtl="1"/>
            <a:r>
              <a:rPr lang="fa-IR" sz="2400" dirty="0">
                <a:latin typeface="Times New Roman" panose="02020603050405020304" pitchFamily="18" charset="0"/>
                <a:cs typeface="B Nazanin" panose="00000400000000000000" pitchFamily="2" charset="-78"/>
              </a:rPr>
              <a:t>فناوری </a:t>
            </a:r>
            <a:r>
              <a:rPr lang="fa-IR" sz="2400" dirty="0" err="1">
                <a:latin typeface="Times New Roman" panose="02020603050405020304" pitchFamily="18" charset="0"/>
                <a:cs typeface="B Nazanin" panose="00000400000000000000" pitchFamily="2" charset="-78"/>
              </a:rPr>
              <a:t>هایی</a:t>
            </a:r>
            <a:r>
              <a:rPr lang="fa-IR" sz="2400" dirty="0">
                <a:latin typeface="Times New Roman" panose="02020603050405020304" pitchFamily="18" charset="0"/>
                <a:cs typeface="B Nazanin" panose="00000400000000000000" pitchFamily="2" charset="-78"/>
              </a:rPr>
              <a:t> با کاربرد مشخص (مانند طراحی و پیاده سازی </a:t>
            </a:r>
            <a:r>
              <a:rPr lang="fa-IR" sz="2400" dirty="0" err="1">
                <a:latin typeface="Times New Roman" panose="02020603050405020304" pitchFamily="18" charset="0"/>
                <a:cs typeface="B Nazanin" panose="00000400000000000000" pitchFamily="2" charset="-78"/>
              </a:rPr>
              <a:t>وب</a:t>
            </a:r>
            <a:r>
              <a:rPr lang="fa-IR" sz="2400" dirty="0">
                <a:latin typeface="Times New Roman" panose="02020603050405020304" pitchFamily="18" charset="0"/>
                <a:cs typeface="B Nazanin" panose="00000400000000000000" pitchFamily="2" charset="-78"/>
              </a:rPr>
              <a:t> سایت  و همینطور برنامه </a:t>
            </a:r>
            <a:r>
              <a:rPr lang="fa-IR" sz="2400" dirty="0" err="1">
                <a:latin typeface="Times New Roman" panose="02020603050405020304" pitchFamily="18" charset="0"/>
                <a:cs typeface="B Nazanin" panose="00000400000000000000" pitchFamily="2" charset="-78"/>
              </a:rPr>
              <a:t>نویسی</a:t>
            </a:r>
            <a:r>
              <a:rPr lang="fa-IR" sz="2400" dirty="0">
                <a:latin typeface="Times New Roman" panose="02020603050405020304" pitchFamily="18" charset="0"/>
                <a:cs typeface="B Nazanin" panose="00000400000000000000" pitchFamily="2" charset="-78"/>
              </a:rPr>
              <a:t> شی گرا)</a:t>
            </a:r>
          </a:p>
          <a:p>
            <a:pPr algn="r" rtl="1"/>
            <a:r>
              <a:rPr lang="fa-IR" sz="2400" dirty="0">
                <a:latin typeface="Times New Roman" panose="02020603050405020304" pitchFamily="18" charset="0"/>
                <a:cs typeface="B Nazanin" panose="00000400000000000000" pitchFamily="2" charset="-78"/>
              </a:rPr>
              <a:t>فناوری </a:t>
            </a:r>
            <a:r>
              <a:rPr lang="fa-IR" sz="2400" dirty="0" err="1">
                <a:latin typeface="Times New Roman" panose="02020603050405020304" pitchFamily="18" charset="0"/>
                <a:cs typeface="B Nazanin" panose="00000400000000000000" pitchFamily="2" charset="-78"/>
              </a:rPr>
              <a:t>هایی</a:t>
            </a:r>
            <a:r>
              <a:rPr lang="fa-IR" sz="2400" dirty="0">
                <a:latin typeface="Times New Roman" panose="02020603050405020304" pitchFamily="18" charset="0"/>
                <a:cs typeface="B Nazanin" panose="00000400000000000000" pitchFamily="2" charset="-78"/>
              </a:rPr>
              <a:t> با موضوعات گسترده تر (مانند سیستم های عامل، لینوکس، ...)</a:t>
            </a:r>
          </a:p>
          <a:p>
            <a:pPr algn="r" rtl="1"/>
            <a:endParaRPr lang="en-US" sz="2400" dirty="0">
              <a:cs typeface="B Nazanin" panose="00000400000000000000" pitchFamily="2" charset="-78"/>
            </a:endParaRPr>
          </a:p>
          <a:p>
            <a:pPr algn="r" rtl="1"/>
            <a:endParaRPr lang="fa-IR" sz="2400" dirty="0">
              <a:latin typeface="Times New Roman" panose="02020603050405020304" pitchFamily="18" charset="0"/>
              <a:cs typeface="B Nazanin" panose="00000400000000000000" pitchFamily="2" charset="-78"/>
            </a:endParaRPr>
          </a:p>
          <a:p>
            <a:pPr algn="r" rtl="1"/>
            <a:r>
              <a:rPr lang="fa-IR" sz="2400" b="0" i="0" u="none" strike="noStrike" dirty="0">
                <a:effectLst/>
                <a:latin typeface="Times New Roman" panose="02020603050405020304" pitchFamily="18" charset="0"/>
                <a:cs typeface="B Nazanin" panose="00000400000000000000" pitchFamily="2" charset="-78"/>
              </a:rPr>
              <a:t>این کتاب </a:t>
            </a:r>
            <a:r>
              <a:rPr lang="fa-IR" sz="2400" b="1" i="0" u="none" strike="noStrike" dirty="0">
                <a:effectLst/>
                <a:latin typeface="Times New Roman" panose="02020603050405020304" pitchFamily="18" charset="0"/>
                <a:cs typeface="B Nazanin" panose="00000400000000000000" pitchFamily="2" charset="-78"/>
              </a:rPr>
              <a:t>چارچوبی</a:t>
            </a:r>
            <a:r>
              <a:rPr lang="fa-IR" sz="2400" b="0" i="0" u="none" strike="noStrike" dirty="0">
                <a:effectLst/>
                <a:latin typeface="Times New Roman" panose="02020603050405020304" pitchFamily="18" charset="0"/>
                <a:cs typeface="B Nazanin" panose="00000400000000000000" pitchFamily="2" charset="-78"/>
              </a:rPr>
              <a:t> ارائه میدهد که سازندگان نرم افزارهای کامپیوتری از آن بتوانند استفاده کنند </a:t>
            </a:r>
          </a:p>
          <a:p>
            <a:pPr algn="r" rtl="1"/>
            <a:r>
              <a:rPr lang="fa-IR" sz="2400" b="0" i="0" u="none" strike="noStrike" dirty="0">
                <a:effectLst/>
                <a:latin typeface="Times New Roman" panose="02020603050405020304" pitchFamily="18" charset="0"/>
                <a:cs typeface="B Nazanin" panose="00000400000000000000" pitchFamily="2" charset="-78"/>
              </a:rPr>
              <a:t>این چارچوب شامل یک فرآیند، مجموعه ای از روشها و آرایه ای از ابزارها میشود که آن را </a:t>
            </a:r>
            <a:r>
              <a:rPr lang="fa-IR" sz="2400" b="1" i="0" u="none" strike="noStrike" dirty="0">
                <a:effectLst/>
                <a:latin typeface="Times New Roman" panose="02020603050405020304" pitchFamily="18" charset="0"/>
                <a:cs typeface="B Nazanin" panose="00000400000000000000" pitchFamily="2" charset="-78"/>
              </a:rPr>
              <a:t>مهندسی نرم افزار </a:t>
            </a:r>
            <a:r>
              <a:rPr lang="fa-IR" sz="2400" b="0" i="0" u="none" strike="noStrike" dirty="0">
                <a:effectLst/>
                <a:latin typeface="Times New Roman" panose="02020603050405020304" pitchFamily="18" charset="0"/>
                <a:cs typeface="B Nazanin" panose="00000400000000000000" pitchFamily="2" charset="-78"/>
              </a:rPr>
              <a:t>می </a:t>
            </a:r>
            <a:r>
              <a:rPr lang="fa-IR" sz="2400" b="0" i="0" u="none" strike="noStrike" dirty="0" err="1">
                <a:effectLst/>
                <a:latin typeface="Times New Roman" panose="02020603050405020304" pitchFamily="18" charset="0"/>
                <a:cs typeface="B Nazanin" panose="00000400000000000000" pitchFamily="2" charset="-78"/>
              </a:rPr>
              <a:t>نامیم</a:t>
            </a:r>
            <a:endParaRPr lang="en-US" sz="2400" b="0" i="0" u="none" strike="noStrike" dirty="0">
              <a:effectLst/>
              <a:latin typeface="Times New Roman" panose="02020603050405020304" pitchFamily="18" charset="0"/>
              <a:cs typeface="B Nazanin" panose="00000400000000000000" pitchFamily="2" charset="-78"/>
            </a:endParaRPr>
          </a:p>
          <a:p>
            <a:endParaRPr lang="en-US" sz="1800" dirty="0">
              <a:solidFill>
                <a:srgbClr val="747200"/>
              </a:solidFill>
              <a:latin typeface="Times New Roman" panose="02020603050405020304" pitchFamily="18" charset="0"/>
            </a:endParaRPr>
          </a:p>
        </p:txBody>
      </p:sp>
      <p:sp>
        <p:nvSpPr>
          <p:cNvPr id="4" name="Title 1">
            <a:extLst>
              <a:ext uri="{FF2B5EF4-FFF2-40B4-BE49-F238E27FC236}">
                <a16:creationId xmlns:a16="http://schemas.microsoft.com/office/drawing/2014/main" id="{5BC2AA63-259F-45E9-99D9-210949CF5E8A}"/>
              </a:ext>
            </a:extLst>
          </p:cNvPr>
          <p:cNvSpPr>
            <a:spLocks noGrp="1"/>
          </p:cNvSpPr>
          <p:nvPr>
            <p:ph type="title"/>
          </p:nvPr>
        </p:nvSpPr>
        <p:spPr>
          <a:xfrm>
            <a:off x="705678" y="136525"/>
            <a:ext cx="10515600" cy="1325563"/>
          </a:xfrm>
        </p:spPr>
        <p:txBody>
          <a:bodyPr>
            <a:normAutofit fontScale="90000"/>
          </a:bodyPr>
          <a:lstStyle/>
          <a:p>
            <a:pPr algn="r" rtl="1"/>
            <a:r>
              <a:rPr lang="fa-IR" sz="4000" dirty="0">
                <a:solidFill>
                  <a:schemeClr val="bg1">
                    <a:lumMod val="50000"/>
                  </a:schemeClr>
                </a:solidFill>
                <a:cs typeface="B Nazanin" panose="00000400000000000000" pitchFamily="2" charset="-78"/>
              </a:rPr>
              <a:t>1-0	مقدمه (ادامه)                                         </a:t>
            </a:r>
            <a:r>
              <a:rPr kumimoji="0" lang="fa-IR" sz="2000" i="0" u="none" strike="noStrike" kern="1200" cap="none" spc="0" normalizeH="0" baseline="0" noProof="0" dirty="0">
                <a:ln>
                  <a:noFill/>
                </a:ln>
                <a:solidFill>
                  <a:schemeClr val="bg1">
                    <a:lumMod val="50000"/>
                  </a:schemeClr>
                </a:solidFill>
                <a:effectLst/>
                <a:uLnTx/>
                <a:uFillTx/>
                <a:latin typeface="Calibri Light" panose="020F0302020204030204"/>
                <a:ea typeface="+mj-ea"/>
                <a:cs typeface="B Nazanin" panose="00000400000000000000" pitchFamily="2" charset="-78"/>
              </a:rPr>
              <a:t>فصل اول- نرم افزار و مهندسی نرم افزار</a:t>
            </a:r>
            <a:br>
              <a:rPr lang="fa-IR" sz="4000" dirty="0">
                <a:cs typeface="B Nazanin" panose="00000400000000000000" pitchFamily="2" charset="-78"/>
              </a:rPr>
            </a:br>
            <a:endParaRPr lang="en-US" sz="4000" dirty="0">
              <a:cs typeface="B Nazanin" panose="00000400000000000000" pitchFamily="2" charset="-78"/>
            </a:endParaRPr>
          </a:p>
        </p:txBody>
      </p:sp>
      <p:sp>
        <p:nvSpPr>
          <p:cNvPr id="7" name="Slide Number Placeholder 6">
            <a:extLst>
              <a:ext uri="{FF2B5EF4-FFF2-40B4-BE49-F238E27FC236}">
                <a16:creationId xmlns:a16="http://schemas.microsoft.com/office/drawing/2014/main" id="{0F63F089-6B6A-490C-94C7-2A3A41BBBE08}"/>
              </a:ext>
            </a:extLst>
          </p:cNvPr>
          <p:cNvSpPr>
            <a:spLocks noGrp="1"/>
          </p:cNvSpPr>
          <p:nvPr>
            <p:ph type="sldNum" sz="quarter" idx="12"/>
          </p:nvPr>
        </p:nvSpPr>
        <p:spPr/>
        <p:txBody>
          <a:bodyPr/>
          <a:lstStyle/>
          <a:p>
            <a:fld id="{0BD2414D-2E17-4FB4-9E5A-621CC69CA5AB}" type="slidenum">
              <a:rPr lang="en-US" smtClean="0"/>
              <a:t>6</a:t>
            </a:fld>
            <a:endParaRPr lang="en-US"/>
          </a:p>
        </p:txBody>
      </p:sp>
    </p:spTree>
    <p:extLst>
      <p:ext uri="{BB962C8B-B14F-4D97-AF65-F5344CB8AC3E}">
        <p14:creationId xmlns:p14="http://schemas.microsoft.com/office/powerpoint/2010/main" val="10971245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BC2AA63-259F-45E9-99D9-210949CF5E8A}"/>
              </a:ext>
            </a:extLst>
          </p:cNvPr>
          <p:cNvSpPr>
            <a:spLocks noGrp="1"/>
          </p:cNvSpPr>
          <p:nvPr>
            <p:ph type="title"/>
          </p:nvPr>
        </p:nvSpPr>
        <p:spPr>
          <a:xfrm>
            <a:off x="705678" y="136525"/>
            <a:ext cx="10515600" cy="1325563"/>
          </a:xfrm>
        </p:spPr>
        <p:txBody>
          <a:bodyPr>
            <a:normAutofit fontScale="90000"/>
          </a:bodyPr>
          <a:lstStyle/>
          <a:p>
            <a:pPr algn="r" rtl="1"/>
            <a:r>
              <a:rPr lang="fa-IR" sz="4000" dirty="0">
                <a:solidFill>
                  <a:schemeClr val="bg1">
                    <a:lumMod val="50000"/>
                  </a:schemeClr>
                </a:solidFill>
                <a:cs typeface="B Nazanin" panose="00000400000000000000" pitchFamily="2" charset="-78"/>
              </a:rPr>
              <a:t>1-0	مقدمه (ادامه)                                         </a:t>
            </a:r>
            <a:r>
              <a:rPr kumimoji="0" lang="fa-IR" sz="2000" i="0" u="none" strike="noStrike" kern="1200" cap="none" spc="0" normalizeH="0" baseline="0" noProof="0" dirty="0">
                <a:ln>
                  <a:noFill/>
                </a:ln>
                <a:solidFill>
                  <a:schemeClr val="bg1">
                    <a:lumMod val="50000"/>
                  </a:schemeClr>
                </a:solidFill>
                <a:effectLst/>
                <a:uLnTx/>
                <a:uFillTx/>
                <a:latin typeface="Calibri Light" panose="020F0302020204030204"/>
                <a:ea typeface="+mj-ea"/>
                <a:cs typeface="B Nazanin" panose="00000400000000000000" pitchFamily="2" charset="-78"/>
              </a:rPr>
              <a:t>فصل اول- نرم افزار و مهندسی نرم افزار</a:t>
            </a:r>
            <a:br>
              <a:rPr lang="fa-IR" sz="4000" dirty="0">
                <a:cs typeface="B Nazanin" panose="00000400000000000000" pitchFamily="2" charset="-78"/>
              </a:rPr>
            </a:br>
            <a:endParaRPr lang="en-US" sz="4000" dirty="0">
              <a:cs typeface="B Nazanin" panose="00000400000000000000" pitchFamily="2" charset="-78"/>
            </a:endParaRPr>
          </a:p>
        </p:txBody>
      </p:sp>
      <p:sp>
        <p:nvSpPr>
          <p:cNvPr id="7" name="Slide Number Placeholder 6">
            <a:extLst>
              <a:ext uri="{FF2B5EF4-FFF2-40B4-BE49-F238E27FC236}">
                <a16:creationId xmlns:a16="http://schemas.microsoft.com/office/drawing/2014/main" id="{0F63F089-6B6A-490C-94C7-2A3A41BBBE08}"/>
              </a:ext>
            </a:extLst>
          </p:cNvPr>
          <p:cNvSpPr>
            <a:spLocks noGrp="1"/>
          </p:cNvSpPr>
          <p:nvPr>
            <p:ph type="sldNum" sz="quarter" idx="12"/>
          </p:nvPr>
        </p:nvSpPr>
        <p:spPr/>
        <p:txBody>
          <a:bodyPr/>
          <a:lstStyle/>
          <a:p>
            <a:fld id="{0BD2414D-2E17-4FB4-9E5A-621CC69CA5AB}" type="slidenum">
              <a:rPr lang="en-US" smtClean="0"/>
              <a:t>7</a:t>
            </a:fld>
            <a:endParaRPr lang="en-US"/>
          </a:p>
        </p:txBody>
      </p:sp>
      <p:sp>
        <p:nvSpPr>
          <p:cNvPr id="8" name="Content Placeholder 2">
            <a:extLst>
              <a:ext uri="{FF2B5EF4-FFF2-40B4-BE49-F238E27FC236}">
                <a16:creationId xmlns:a16="http://schemas.microsoft.com/office/drawing/2014/main" id="{D1309F04-EA68-4D7F-817D-052A436553B8}"/>
              </a:ext>
            </a:extLst>
          </p:cNvPr>
          <p:cNvSpPr txBox="1">
            <a:spLocks noGrp="1"/>
          </p:cNvSpPr>
          <p:nvPr>
            <p:ph idx="1"/>
          </p:nvPr>
        </p:nvSpPr>
        <p:spPr>
          <a:xfrm>
            <a:off x="106018" y="1117531"/>
            <a:ext cx="11342204" cy="5603944"/>
          </a:xfrm>
          <a:prstGeom prst="rect">
            <a:avLst/>
          </a:prstGeom>
        </p:spPr>
        <p:txBody>
          <a:bodyPr vert="horz" lIns="91440" tIns="45720" rIns="91440" bIns="45720" rtlCol="0">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rtl="1">
              <a:buNone/>
            </a:pPr>
            <a:r>
              <a:rPr lang="fa-IR" sz="3300" b="1" dirty="0">
                <a:latin typeface="Times New Roman" panose="02020603050405020304" pitchFamily="18" charset="0"/>
                <a:cs typeface="B Nazanin" panose="00000400000000000000" pitchFamily="2" charset="-78"/>
              </a:rPr>
              <a:t> چند واقعیت ساده </a:t>
            </a:r>
            <a:endParaRPr lang="en-US" sz="3300" b="1" dirty="0">
              <a:latin typeface="Times New Roman" panose="02020603050405020304" pitchFamily="18" charset="0"/>
              <a:cs typeface="B Nazanin" panose="00000400000000000000" pitchFamily="2" charset="-78"/>
            </a:endParaRPr>
          </a:p>
          <a:p>
            <a:pPr algn="r" rtl="1"/>
            <a:endParaRPr lang="en-US" sz="2600" dirty="0">
              <a:latin typeface="Times New Roman" panose="02020603050405020304" pitchFamily="18" charset="0"/>
              <a:cs typeface="B Nazanin" panose="00000400000000000000" pitchFamily="2" charset="-78"/>
            </a:endParaRPr>
          </a:p>
          <a:p>
            <a:pPr algn="r" rtl="1">
              <a:lnSpc>
                <a:spcPct val="120000"/>
              </a:lnSpc>
              <a:spcBef>
                <a:spcPts val="0"/>
              </a:spcBef>
              <a:spcAft>
                <a:spcPts val="500"/>
              </a:spcAft>
            </a:pPr>
            <a:r>
              <a:rPr lang="fa-IR" sz="2600" dirty="0">
                <a:latin typeface="Times New Roman" panose="02020603050405020304" pitchFamily="18" charset="0"/>
                <a:cs typeface="B Nazanin" panose="00000400000000000000" pitchFamily="2" charset="-78"/>
              </a:rPr>
              <a:t> </a:t>
            </a:r>
            <a:r>
              <a:rPr lang="fa-IR" sz="2600" b="1" dirty="0">
                <a:latin typeface="Times New Roman" panose="02020603050405020304" pitchFamily="18" charset="0"/>
                <a:cs typeface="B Nazanin" panose="00000400000000000000" pitchFamily="2" charset="-78"/>
              </a:rPr>
              <a:t>لازم است برای درک مسأله قبل از توسعه ی یک </a:t>
            </a:r>
            <a:r>
              <a:rPr lang="fa-IR" sz="2600" b="1" dirty="0" err="1">
                <a:latin typeface="Times New Roman" panose="02020603050405020304" pitchFamily="18" charset="0"/>
                <a:cs typeface="B Nazanin" panose="00000400000000000000" pitchFamily="2" charset="-78"/>
              </a:rPr>
              <a:t>راهکار</a:t>
            </a:r>
            <a:r>
              <a:rPr lang="fa-IR" sz="2600" b="1" dirty="0">
                <a:latin typeface="Times New Roman" panose="02020603050405020304" pitchFamily="18" charset="0"/>
                <a:cs typeface="B Nazanin" panose="00000400000000000000" pitchFamily="2" charset="-78"/>
              </a:rPr>
              <a:t> نرم افزاری تلاشی هماهنگ به عمل آید.</a:t>
            </a:r>
          </a:p>
          <a:p>
            <a:pPr marL="0" indent="0" algn="r" rtl="1">
              <a:lnSpc>
                <a:spcPct val="120000"/>
              </a:lnSpc>
              <a:spcBef>
                <a:spcPts val="0"/>
              </a:spcBef>
              <a:spcAft>
                <a:spcPts val="500"/>
              </a:spcAft>
              <a:buNone/>
            </a:pPr>
            <a:r>
              <a:rPr lang="en-US" sz="2600" b="1" dirty="0">
                <a:latin typeface="Times New Roman" panose="02020603050405020304" pitchFamily="18" charset="0"/>
                <a:cs typeface="B Nazanin" panose="00000400000000000000" pitchFamily="2" charset="-78"/>
              </a:rPr>
              <a:t> </a:t>
            </a:r>
            <a:r>
              <a:rPr lang="fa-IR" sz="2600" b="1" dirty="0">
                <a:latin typeface="Times New Roman" panose="02020603050405020304" pitchFamily="18" charset="0"/>
                <a:cs typeface="B Nazanin" panose="00000400000000000000" pitchFamily="2" charset="-78"/>
              </a:rPr>
              <a:t> </a:t>
            </a:r>
            <a:r>
              <a:rPr lang="fa-IR" sz="2600" dirty="0">
                <a:latin typeface="Times New Roman" panose="02020603050405020304" pitchFamily="18" charset="0"/>
                <a:cs typeface="B Nazanin" panose="00000400000000000000" pitchFamily="2" charset="-78"/>
              </a:rPr>
              <a:t>(هنگامی که قرار است یک </a:t>
            </a:r>
            <a:r>
              <a:rPr lang="fa-IR" sz="2600" dirty="0" err="1">
                <a:latin typeface="Times New Roman" panose="02020603050405020304" pitchFamily="18" charset="0"/>
                <a:cs typeface="B Nazanin" panose="00000400000000000000" pitchFamily="2" charset="-78"/>
              </a:rPr>
              <a:t>اپلیکیشن</a:t>
            </a:r>
            <a:r>
              <a:rPr lang="fa-IR" sz="2600" dirty="0">
                <a:latin typeface="Times New Roman" panose="02020603050405020304" pitchFamily="18" charset="0"/>
                <a:cs typeface="B Nazanin" panose="00000400000000000000" pitchFamily="2" charset="-78"/>
              </a:rPr>
              <a:t> یا سیستم تعبیه شده ی جدید ساخته شود، صداهای زیادی را باید شنید و گاهی به نظر میرسد که هر کدام از آنها دارای عقیده ای با اندک تفاوت درباره ویژگیها و </a:t>
            </a:r>
            <a:r>
              <a:rPr lang="fa-IR" sz="2600" dirty="0" err="1">
                <a:latin typeface="Times New Roman" panose="02020603050405020304" pitchFamily="18" charset="0"/>
                <a:cs typeface="B Nazanin" panose="00000400000000000000" pitchFamily="2" charset="-78"/>
              </a:rPr>
              <a:t>عملکردهایی</a:t>
            </a:r>
            <a:r>
              <a:rPr lang="fa-IR" sz="2600" dirty="0">
                <a:latin typeface="Times New Roman" panose="02020603050405020304" pitchFamily="18" charset="0"/>
                <a:cs typeface="B Nazanin" panose="00000400000000000000" pitchFamily="2" charset="-78"/>
              </a:rPr>
              <a:t> هستند که باید تحویل شود )</a:t>
            </a:r>
          </a:p>
          <a:p>
            <a:pPr algn="r" rtl="1">
              <a:spcBef>
                <a:spcPts val="0"/>
              </a:spcBef>
              <a:spcAft>
                <a:spcPts val="500"/>
              </a:spcAft>
            </a:pPr>
            <a:endParaRPr lang="fa-IR" sz="2600" dirty="0">
              <a:latin typeface="Times New Roman" panose="02020603050405020304" pitchFamily="18" charset="0"/>
              <a:cs typeface="B Nazanin" panose="00000400000000000000" pitchFamily="2" charset="-78"/>
            </a:endParaRPr>
          </a:p>
          <a:p>
            <a:pPr algn="r" rtl="1">
              <a:lnSpc>
                <a:spcPct val="110000"/>
              </a:lnSpc>
              <a:spcBef>
                <a:spcPts val="0"/>
              </a:spcBef>
              <a:spcAft>
                <a:spcPts val="500"/>
              </a:spcAft>
            </a:pPr>
            <a:r>
              <a:rPr lang="fa-IR" sz="2600" b="1" dirty="0">
                <a:latin typeface="Times New Roman" panose="02020603050405020304" pitchFamily="18" charset="0"/>
                <a:cs typeface="B Nazanin" panose="00000400000000000000" pitchFamily="2" charset="-78"/>
              </a:rPr>
              <a:t>لازم است که طراحی فعالیتی محوری باشد</a:t>
            </a:r>
          </a:p>
          <a:p>
            <a:pPr marL="0" indent="0" algn="r" rtl="1">
              <a:spcBef>
                <a:spcPts val="0"/>
              </a:spcBef>
              <a:spcAft>
                <a:spcPts val="500"/>
              </a:spcAft>
              <a:buNone/>
            </a:pPr>
            <a:r>
              <a:rPr lang="fa-IR" sz="2600" b="1" dirty="0">
                <a:latin typeface="Times New Roman" panose="02020603050405020304" pitchFamily="18" charset="0"/>
                <a:cs typeface="B Nazanin" panose="00000400000000000000" pitchFamily="2" charset="-78"/>
              </a:rPr>
              <a:t> </a:t>
            </a:r>
            <a:r>
              <a:rPr lang="fa-IR" sz="2600" dirty="0">
                <a:latin typeface="Times New Roman" panose="02020603050405020304" pitchFamily="18" charset="0"/>
                <a:cs typeface="B Nazanin" panose="00000400000000000000" pitchFamily="2" charset="-78"/>
              </a:rPr>
              <a:t>(نیازمندیهای فناوری اطلاعات مورد تقاضای افراد، شرکتهای تجاری و دولت ها هر ساله پیچیده تر میشود.)</a:t>
            </a:r>
          </a:p>
          <a:p>
            <a:pPr algn="r" rtl="1">
              <a:spcBef>
                <a:spcPts val="0"/>
              </a:spcBef>
              <a:spcAft>
                <a:spcPts val="500"/>
              </a:spcAft>
            </a:pPr>
            <a:endParaRPr lang="fa-IR" sz="2600" dirty="0">
              <a:cs typeface="B Nazanin" panose="00000400000000000000" pitchFamily="2" charset="-78"/>
            </a:endParaRPr>
          </a:p>
          <a:p>
            <a:pPr algn="r" rtl="1">
              <a:spcBef>
                <a:spcPts val="0"/>
              </a:spcBef>
              <a:spcAft>
                <a:spcPts val="500"/>
              </a:spcAft>
            </a:pPr>
            <a:r>
              <a:rPr lang="fa-IR" sz="2600" b="1" dirty="0">
                <a:latin typeface="Times New Roman" panose="02020603050405020304" pitchFamily="18" charset="0"/>
                <a:cs typeface="B Nazanin" panose="00000400000000000000" pitchFamily="2" charset="-78"/>
              </a:rPr>
              <a:t>لازم است که نرم افزار کیفیت بالایی از خود نشان دهد </a:t>
            </a:r>
          </a:p>
          <a:p>
            <a:pPr marL="0" indent="0" algn="r" rtl="1">
              <a:spcBef>
                <a:spcPts val="0"/>
              </a:spcBef>
              <a:spcAft>
                <a:spcPts val="500"/>
              </a:spcAft>
              <a:buNone/>
            </a:pPr>
            <a:r>
              <a:rPr lang="fa-IR" sz="2600" dirty="0">
                <a:latin typeface="Times New Roman" panose="02020603050405020304" pitchFamily="18" charset="0"/>
                <a:cs typeface="B Nazanin" panose="00000400000000000000" pitchFamily="2" charset="-78"/>
              </a:rPr>
              <a:t>(اگر نرم افزاری با شکست مواجه شود، افراد و شرکتهای تجاری ممکن است شاهد هر چیزی از یک ناراحتی کوچک گرفته تا خرابی های فاجعه بار باشند)</a:t>
            </a:r>
          </a:p>
          <a:p>
            <a:pPr algn="r" rtl="1">
              <a:spcBef>
                <a:spcPts val="0"/>
              </a:spcBef>
              <a:spcAft>
                <a:spcPts val="500"/>
              </a:spcAft>
            </a:pPr>
            <a:endParaRPr lang="fa-IR" sz="2600" dirty="0">
              <a:latin typeface="Times New Roman" panose="02020603050405020304" pitchFamily="18" charset="0"/>
              <a:cs typeface="B Nazanin" panose="00000400000000000000" pitchFamily="2" charset="-78"/>
            </a:endParaRPr>
          </a:p>
          <a:p>
            <a:pPr algn="r" rtl="1">
              <a:spcBef>
                <a:spcPts val="0"/>
              </a:spcBef>
              <a:spcAft>
                <a:spcPts val="500"/>
              </a:spcAft>
            </a:pPr>
            <a:r>
              <a:rPr lang="fa-IR" sz="2600" dirty="0">
                <a:latin typeface="Times New Roman" panose="02020603050405020304" pitchFamily="18" charset="0"/>
                <a:cs typeface="B Nazanin" panose="00000400000000000000" pitchFamily="2" charset="-78"/>
              </a:rPr>
              <a:t>.</a:t>
            </a:r>
            <a:r>
              <a:rPr lang="fa-IR" sz="2600" b="1" dirty="0">
                <a:latin typeface="Times New Roman" panose="02020603050405020304" pitchFamily="18" charset="0"/>
                <a:cs typeface="B Nazanin" panose="00000400000000000000" pitchFamily="2" charset="-78"/>
              </a:rPr>
              <a:t> لازم است که نرم افزار قابل نگهداری باشد</a:t>
            </a:r>
            <a:r>
              <a:rPr lang="fa-IR" sz="2600" dirty="0">
                <a:latin typeface="Times New Roman" panose="02020603050405020304" pitchFamily="18" charset="0"/>
                <a:cs typeface="B Nazanin" panose="00000400000000000000" pitchFamily="2" charset="-78"/>
              </a:rPr>
              <a:t> </a:t>
            </a:r>
          </a:p>
          <a:p>
            <a:pPr marL="0" indent="0" algn="r" rtl="1">
              <a:spcBef>
                <a:spcPts val="0"/>
              </a:spcBef>
              <a:spcAft>
                <a:spcPts val="500"/>
              </a:spcAft>
              <a:buNone/>
            </a:pPr>
            <a:r>
              <a:rPr lang="fa-IR" sz="2600" dirty="0">
                <a:latin typeface="Times New Roman" panose="02020603050405020304" pitchFamily="18" charset="0"/>
                <a:cs typeface="B Nazanin" panose="00000400000000000000" pitchFamily="2" charset="-78"/>
              </a:rPr>
              <a:t>(با رشد ارزش شناخته شده ی یک </a:t>
            </a:r>
            <a:r>
              <a:rPr lang="fa-IR" sz="2600" dirty="0" err="1">
                <a:latin typeface="Times New Roman" panose="02020603050405020304" pitchFamily="18" charset="0"/>
                <a:cs typeface="B Nazanin" panose="00000400000000000000" pitchFamily="2" charset="-78"/>
              </a:rPr>
              <a:t>اپلیکیشن</a:t>
            </a:r>
            <a:r>
              <a:rPr lang="fa-IR" sz="2600" dirty="0">
                <a:latin typeface="Times New Roman" panose="02020603050405020304" pitchFamily="18" charset="0"/>
                <a:cs typeface="B Nazanin" panose="00000400000000000000" pitchFamily="2" charset="-78"/>
              </a:rPr>
              <a:t> ،خاص این احتمال وجود دارد که تعداد کاربران آن و عمرـ استفاده از آن نیز رشد کند)</a:t>
            </a:r>
            <a:endParaRPr lang="en-US" sz="2400" dirty="0">
              <a:cs typeface="B Nazanin" panose="00000400000000000000" pitchFamily="2" charset="-78"/>
            </a:endParaRPr>
          </a:p>
        </p:txBody>
      </p:sp>
    </p:spTree>
    <p:extLst>
      <p:ext uri="{BB962C8B-B14F-4D97-AF65-F5344CB8AC3E}">
        <p14:creationId xmlns:p14="http://schemas.microsoft.com/office/powerpoint/2010/main" val="5958057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0E7EB0-DBA9-4571-A19A-1AAC6C2AA4E8}"/>
              </a:ext>
            </a:extLst>
          </p:cNvPr>
          <p:cNvSpPr>
            <a:spLocks noGrp="1"/>
          </p:cNvSpPr>
          <p:nvPr>
            <p:ph type="title"/>
          </p:nvPr>
        </p:nvSpPr>
        <p:spPr/>
        <p:txBody>
          <a:bodyPr/>
          <a:lstStyle/>
          <a:p>
            <a:pPr algn="r" rtl="1"/>
            <a:r>
              <a:rPr kumimoji="0" lang="fa-IR" sz="3600" b="1" i="0" u="none" strike="noStrike" kern="1200" cap="none" spc="0" normalizeH="0" baseline="0" noProof="0" dirty="0">
                <a:ln>
                  <a:noFill/>
                </a:ln>
                <a:solidFill>
                  <a:prstClr val="black"/>
                </a:solidFill>
                <a:effectLst/>
                <a:uLnTx/>
                <a:uFillTx/>
                <a:latin typeface="Calibri Light" panose="020F0302020204030204"/>
                <a:ea typeface="+mj-ea"/>
                <a:cs typeface="B Nazanin" panose="00000400000000000000" pitchFamily="2" charset="-78"/>
              </a:rPr>
              <a:t>فصل اول- نرم افزار و مهندسی نرم افزار</a:t>
            </a:r>
            <a:endParaRPr lang="en-US" dirty="0"/>
          </a:p>
        </p:txBody>
      </p:sp>
      <p:sp>
        <p:nvSpPr>
          <p:cNvPr id="3" name="Content Placeholder 2">
            <a:extLst>
              <a:ext uri="{FF2B5EF4-FFF2-40B4-BE49-F238E27FC236}">
                <a16:creationId xmlns:a16="http://schemas.microsoft.com/office/drawing/2014/main" id="{E97AD1F2-F982-4ECA-99F9-8055E135DB9E}"/>
              </a:ext>
            </a:extLst>
          </p:cNvPr>
          <p:cNvSpPr>
            <a:spLocks noGrp="1"/>
          </p:cNvSpPr>
          <p:nvPr>
            <p:ph idx="1"/>
          </p:nvPr>
        </p:nvSpPr>
        <p:spPr>
          <a:xfrm>
            <a:off x="838200" y="1825625"/>
            <a:ext cx="8835887" cy="4351338"/>
          </a:xfrm>
        </p:spPr>
        <p:txBody>
          <a:bodyPr>
            <a:normAutofit/>
          </a:bodyPr>
          <a:lstStyle/>
          <a:p>
            <a:pPr marL="0" indent="0" algn="r" rtl="1">
              <a:lnSpc>
                <a:spcPct val="100000"/>
              </a:lnSpc>
              <a:buNone/>
            </a:pPr>
            <a:r>
              <a:rPr lang="fa-IR" b="1" dirty="0">
                <a:solidFill>
                  <a:schemeClr val="bg1">
                    <a:lumMod val="75000"/>
                  </a:schemeClr>
                </a:solidFill>
                <a:cs typeface="B Nazanin" panose="00000400000000000000" pitchFamily="2" charset="-78"/>
              </a:rPr>
              <a:t>1-0	مقدمه</a:t>
            </a:r>
          </a:p>
          <a:p>
            <a:pPr marL="0" indent="0" algn="r" rtl="1">
              <a:lnSpc>
                <a:spcPct val="100000"/>
              </a:lnSpc>
              <a:buNone/>
            </a:pPr>
            <a:r>
              <a:rPr lang="fa-IR" b="1" dirty="0">
                <a:cs typeface="B Nazanin" panose="00000400000000000000" pitchFamily="2" charset="-78"/>
              </a:rPr>
              <a:t>1-1	ماهیت نرم افزار</a:t>
            </a:r>
          </a:p>
          <a:p>
            <a:pPr marL="0" indent="0" algn="r" rtl="1">
              <a:lnSpc>
                <a:spcPct val="100000"/>
              </a:lnSpc>
              <a:buNone/>
            </a:pPr>
            <a:r>
              <a:rPr lang="fa-IR" b="1" dirty="0">
                <a:solidFill>
                  <a:schemeClr val="bg1">
                    <a:lumMod val="75000"/>
                  </a:schemeClr>
                </a:solidFill>
                <a:cs typeface="B Nazanin" panose="00000400000000000000" pitchFamily="2" charset="-78"/>
              </a:rPr>
              <a:t>1-2	مهندسی نرم افزار</a:t>
            </a:r>
          </a:p>
          <a:p>
            <a:pPr marL="0" indent="0" algn="r" rtl="1">
              <a:lnSpc>
                <a:spcPct val="100000"/>
              </a:lnSpc>
              <a:buNone/>
            </a:pPr>
            <a:r>
              <a:rPr lang="fa-IR" b="1" dirty="0">
                <a:solidFill>
                  <a:schemeClr val="bg1">
                    <a:lumMod val="75000"/>
                  </a:schemeClr>
                </a:solidFill>
                <a:cs typeface="B Nazanin" panose="00000400000000000000" pitchFamily="2" charset="-78"/>
              </a:rPr>
              <a:t>1-3	فرآیند نرم افزار</a:t>
            </a:r>
          </a:p>
          <a:p>
            <a:pPr marL="0" indent="0" algn="r" rtl="1">
              <a:lnSpc>
                <a:spcPct val="100000"/>
              </a:lnSpc>
              <a:buNone/>
            </a:pPr>
            <a:r>
              <a:rPr lang="fa-IR" b="1" dirty="0">
                <a:solidFill>
                  <a:schemeClr val="bg1">
                    <a:lumMod val="75000"/>
                  </a:schemeClr>
                </a:solidFill>
                <a:cs typeface="B Nazanin" panose="00000400000000000000" pitchFamily="2" charset="-78"/>
              </a:rPr>
              <a:t>1-4	مهندسی نرم افزار در عمل</a:t>
            </a:r>
          </a:p>
          <a:p>
            <a:pPr marL="0" indent="0" algn="r" rtl="1">
              <a:lnSpc>
                <a:spcPct val="100000"/>
              </a:lnSpc>
              <a:buNone/>
            </a:pPr>
            <a:r>
              <a:rPr lang="fa-IR" b="1" dirty="0">
                <a:solidFill>
                  <a:schemeClr val="bg1">
                    <a:lumMod val="75000"/>
                  </a:schemeClr>
                </a:solidFill>
                <a:cs typeface="B Nazanin" panose="00000400000000000000" pitchFamily="2" charset="-78"/>
              </a:rPr>
              <a:t>1-5 	شروع به کار</a:t>
            </a:r>
            <a:endParaRPr lang="en-US" b="1" dirty="0">
              <a:solidFill>
                <a:schemeClr val="bg1">
                  <a:lumMod val="75000"/>
                </a:schemeClr>
              </a:solidFill>
              <a:cs typeface="B Nazanin" panose="00000400000000000000" pitchFamily="2" charset="-78"/>
            </a:endParaRPr>
          </a:p>
          <a:p>
            <a:pPr algn="r" rtl="1">
              <a:lnSpc>
                <a:spcPct val="100000"/>
              </a:lnSpc>
            </a:pPr>
            <a:endParaRPr lang="fa-IR" b="1" dirty="0">
              <a:cs typeface="B Nazanin" panose="00000400000000000000" pitchFamily="2" charset="-78"/>
            </a:endParaRPr>
          </a:p>
          <a:p>
            <a:pPr algn="r" rtl="1">
              <a:lnSpc>
                <a:spcPct val="100000"/>
              </a:lnSpc>
            </a:pPr>
            <a:endParaRPr lang="fa-IR" b="1" dirty="0">
              <a:cs typeface="B Nazanin" panose="00000400000000000000" pitchFamily="2" charset="-78"/>
            </a:endParaRPr>
          </a:p>
        </p:txBody>
      </p:sp>
      <p:sp>
        <p:nvSpPr>
          <p:cNvPr id="6" name="Slide Number Placeholder 5">
            <a:extLst>
              <a:ext uri="{FF2B5EF4-FFF2-40B4-BE49-F238E27FC236}">
                <a16:creationId xmlns:a16="http://schemas.microsoft.com/office/drawing/2014/main" id="{1518FC35-24F3-4F5D-80FF-861BF0D28E24}"/>
              </a:ext>
            </a:extLst>
          </p:cNvPr>
          <p:cNvSpPr>
            <a:spLocks noGrp="1"/>
          </p:cNvSpPr>
          <p:nvPr>
            <p:ph type="sldNum" sz="quarter" idx="12"/>
          </p:nvPr>
        </p:nvSpPr>
        <p:spPr/>
        <p:txBody>
          <a:bodyPr/>
          <a:lstStyle/>
          <a:p>
            <a:fld id="{0BD2414D-2E17-4FB4-9E5A-621CC69CA5AB}" type="slidenum">
              <a:rPr lang="en-US" smtClean="0"/>
              <a:t>8</a:t>
            </a:fld>
            <a:endParaRPr lang="en-US"/>
          </a:p>
        </p:txBody>
      </p:sp>
    </p:spTree>
    <p:extLst>
      <p:ext uri="{BB962C8B-B14F-4D97-AF65-F5344CB8AC3E}">
        <p14:creationId xmlns:p14="http://schemas.microsoft.com/office/powerpoint/2010/main" val="8608322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186EB43-8D57-4C11-93B9-C92129754F40}"/>
              </a:ext>
            </a:extLst>
          </p:cNvPr>
          <p:cNvSpPr>
            <a:spLocks noGrp="1"/>
          </p:cNvSpPr>
          <p:nvPr>
            <p:ph idx="1"/>
          </p:nvPr>
        </p:nvSpPr>
        <p:spPr>
          <a:xfrm>
            <a:off x="304800" y="1634021"/>
            <a:ext cx="11141765" cy="4586702"/>
          </a:xfrm>
        </p:spPr>
        <p:txBody>
          <a:bodyPr>
            <a:noAutofit/>
          </a:bodyPr>
          <a:lstStyle/>
          <a:p>
            <a:pPr algn="r" rtl="1"/>
            <a:r>
              <a:rPr lang="fa-IR" sz="2400" b="0" i="0" u="none" strike="noStrike" dirty="0">
                <a:effectLst/>
                <a:latin typeface="Times New Roman" panose="02020603050405020304" pitchFamily="18" charset="0"/>
                <a:cs typeface="B Nazanin" panose="00000400000000000000" pitchFamily="2" charset="-78"/>
              </a:rPr>
              <a:t> نرم افزار نقشی دوگانه دارد:  نرم افزار نوعی محصول است و در عین حال وسیله ی نقلیه ای برای تحویل یک محصول</a:t>
            </a:r>
          </a:p>
          <a:p>
            <a:pPr algn="r" rtl="1"/>
            <a:endParaRPr lang="fa-IR" sz="2400" dirty="0">
              <a:latin typeface="Times New Roman" panose="02020603050405020304" pitchFamily="18" charset="0"/>
              <a:cs typeface="B Nazanin" panose="00000400000000000000" pitchFamily="2" charset="-78"/>
            </a:endParaRPr>
          </a:p>
          <a:p>
            <a:pPr algn="r" rtl="1">
              <a:spcBef>
                <a:spcPts val="0"/>
              </a:spcBef>
              <a:spcAft>
                <a:spcPts val="500"/>
              </a:spcAft>
            </a:pPr>
            <a:r>
              <a:rPr lang="fa-IR" sz="2400" b="0" i="0" u="none" strike="noStrike" dirty="0">
                <a:effectLst/>
                <a:latin typeface="Times New Roman" panose="02020603050405020304" pitchFamily="18" charset="0"/>
                <a:cs typeface="B Nazanin" panose="00000400000000000000" pitchFamily="2" charset="-78"/>
              </a:rPr>
              <a:t>به عنوان </a:t>
            </a:r>
            <a:r>
              <a:rPr lang="fa-IR" sz="2400" b="1" u="none" strike="noStrike" dirty="0">
                <a:effectLst/>
                <a:latin typeface="Times New Roman" panose="02020603050405020304" pitchFamily="18" charset="0"/>
                <a:cs typeface="B Nazanin" panose="00000400000000000000" pitchFamily="2" charset="-78"/>
              </a:rPr>
              <a:t>محصول</a:t>
            </a:r>
            <a:r>
              <a:rPr lang="fa-IR" sz="2400" b="0" i="0" u="none" strike="noStrike" dirty="0">
                <a:effectLst/>
                <a:latin typeface="Times New Roman" panose="02020603050405020304" pitchFamily="18" charset="0"/>
                <a:cs typeface="B Nazanin" panose="00000400000000000000" pitchFamily="2" charset="-78"/>
              </a:rPr>
              <a:t>: توان </a:t>
            </a:r>
            <a:r>
              <a:rPr lang="fa-IR" sz="2400" b="0" i="0" u="none" strike="noStrike" dirty="0" err="1">
                <a:effectLst/>
                <a:latin typeface="Times New Roman" panose="02020603050405020304" pitchFamily="18" charset="0"/>
                <a:cs typeface="B Nazanin" panose="00000400000000000000" pitchFamily="2" charset="-78"/>
              </a:rPr>
              <a:t>محاسباتی</a:t>
            </a:r>
            <a:r>
              <a:rPr lang="fa-IR" sz="2400" b="0" i="0" u="none" strike="noStrike" dirty="0">
                <a:effectLst/>
                <a:latin typeface="Times New Roman" panose="02020603050405020304" pitchFamily="18" charset="0"/>
                <a:cs typeface="B Nazanin" panose="00000400000000000000" pitchFamily="2" charset="-78"/>
              </a:rPr>
              <a:t> بالقوه ی یک سخت افزار کامپیوتری یا به طور گسترده تر، شبکه ای از کامپیوترها را بالفعل میکنند</a:t>
            </a:r>
          </a:p>
          <a:p>
            <a:pPr marL="457200" lvl="1" indent="0" algn="r" rtl="1">
              <a:spcBef>
                <a:spcPts val="0"/>
              </a:spcBef>
              <a:spcAft>
                <a:spcPts val="500"/>
              </a:spcAft>
              <a:buNone/>
            </a:pPr>
            <a:r>
              <a:rPr lang="fa-IR" b="0" i="0" u="none" strike="noStrike" dirty="0">
                <a:effectLst/>
                <a:latin typeface="Times New Roman" panose="02020603050405020304" pitchFamily="18" charset="0"/>
                <a:cs typeface="B Nazanin" panose="00000400000000000000" pitchFamily="2" charset="-78"/>
              </a:rPr>
              <a:t>نرم افزار، یک مبدل اطلاعات است (چه در داخل یک تلفن همراه باشد و چه درون یک کامپیوتر بزرگ عمل کند)</a:t>
            </a:r>
          </a:p>
          <a:p>
            <a:pPr algn="r" rtl="1">
              <a:spcBef>
                <a:spcPts val="0"/>
              </a:spcBef>
              <a:spcAft>
                <a:spcPts val="500"/>
              </a:spcAft>
            </a:pPr>
            <a:r>
              <a:rPr lang="fa-IR" sz="2400" b="0" i="0" u="none" strike="noStrike" dirty="0">
                <a:effectLst/>
                <a:latin typeface="Times New Roman" panose="02020603050405020304" pitchFamily="18" charset="0"/>
                <a:cs typeface="B Nazanin" panose="00000400000000000000" pitchFamily="2" charset="-78"/>
              </a:rPr>
              <a:t>به عنوان </a:t>
            </a:r>
            <a:r>
              <a:rPr lang="fa-IR" sz="2400" b="1" i="0" u="none" strike="noStrike" dirty="0">
                <a:effectLst/>
                <a:latin typeface="Times New Roman" panose="02020603050405020304" pitchFamily="18" charset="0"/>
                <a:cs typeface="B Nazanin" panose="00000400000000000000" pitchFamily="2" charset="-78"/>
              </a:rPr>
              <a:t>وسیله ی نقلیه ای برای تحویل یک محصول</a:t>
            </a:r>
            <a:r>
              <a:rPr lang="fa-IR" sz="2400" b="0" i="0" u="none" strike="noStrike" dirty="0">
                <a:effectLst/>
                <a:latin typeface="Times New Roman" panose="02020603050405020304" pitchFamily="18" charset="0"/>
                <a:cs typeface="B Nazanin" panose="00000400000000000000" pitchFamily="2" charset="-78"/>
              </a:rPr>
              <a:t>: مبنای کنترل کامپیوتر (سیستمهای عامل)، انتقال اطلاعات (شبکه ها) و خلق و کنترل برنامه های دیگر(محیط ها و ابزارهای نرم افزاری)، عمل میکند</a:t>
            </a:r>
          </a:p>
          <a:p>
            <a:pPr algn="r" rtl="1">
              <a:spcBef>
                <a:spcPts val="0"/>
              </a:spcBef>
              <a:spcAft>
                <a:spcPts val="500"/>
              </a:spcAft>
            </a:pPr>
            <a:endParaRPr lang="fa-IR" sz="2400" b="0" i="0" u="none" strike="noStrike" dirty="0">
              <a:effectLst/>
              <a:latin typeface="Times New Roman" panose="02020603050405020304" pitchFamily="18" charset="0"/>
              <a:cs typeface="B Nazanin" panose="00000400000000000000" pitchFamily="2" charset="-78"/>
            </a:endParaRPr>
          </a:p>
          <a:p>
            <a:pPr algn="r" rtl="1">
              <a:spcBef>
                <a:spcPts val="0"/>
              </a:spcBef>
              <a:spcAft>
                <a:spcPts val="500"/>
              </a:spcAft>
            </a:pPr>
            <a:endParaRPr lang="fa-IR" sz="2400" b="0" i="0" u="none" strike="noStrike" dirty="0">
              <a:effectLst/>
              <a:latin typeface="Times New Roman" panose="02020603050405020304" pitchFamily="18" charset="0"/>
              <a:cs typeface="B Nazanin" panose="00000400000000000000" pitchFamily="2" charset="-78"/>
            </a:endParaRPr>
          </a:p>
          <a:p>
            <a:pPr algn="r" rtl="1">
              <a:spcBef>
                <a:spcPts val="0"/>
              </a:spcBef>
              <a:spcAft>
                <a:spcPts val="500"/>
              </a:spcAft>
            </a:pPr>
            <a:r>
              <a:rPr lang="fa-IR" sz="2400" b="0" i="0" u="none" strike="noStrike" dirty="0">
                <a:effectLst/>
                <a:latin typeface="Times New Roman" panose="02020603050405020304" pitchFamily="18" charset="0"/>
                <a:cs typeface="B Nazanin" panose="00000400000000000000" pitchFamily="2" charset="-78"/>
              </a:rPr>
              <a:t>نرم افزار، مهم ترین محصول عصر ما را تحویل میدهد: </a:t>
            </a:r>
            <a:r>
              <a:rPr lang="fa-IR" sz="2400" b="1" i="0" u="none" strike="noStrike" dirty="0">
                <a:effectLst/>
                <a:latin typeface="Times New Roman" panose="02020603050405020304" pitchFamily="18" charset="0"/>
                <a:cs typeface="B Nazanin" panose="00000400000000000000" pitchFamily="2" charset="-78"/>
              </a:rPr>
              <a:t>اطلاعات</a:t>
            </a:r>
            <a:r>
              <a:rPr lang="fa-IR" sz="2400" b="0" i="0" u="none" strike="noStrike" dirty="0">
                <a:effectLst/>
                <a:latin typeface="Times New Roman" panose="02020603050405020304" pitchFamily="18" charset="0"/>
                <a:cs typeface="B Nazanin" panose="00000400000000000000" pitchFamily="2" charset="-78"/>
              </a:rPr>
              <a:t> </a:t>
            </a:r>
          </a:p>
          <a:p>
            <a:pPr algn="r" rtl="1">
              <a:spcBef>
                <a:spcPts val="0"/>
              </a:spcBef>
              <a:spcAft>
                <a:spcPts val="500"/>
              </a:spcAft>
            </a:pPr>
            <a:r>
              <a:rPr lang="fa-IR" sz="2400" b="0" i="0" u="none" strike="noStrike" dirty="0">
                <a:effectLst/>
                <a:latin typeface="Times New Roman" panose="02020603050405020304" pitchFamily="18" charset="0"/>
                <a:cs typeface="B Nazanin" panose="00000400000000000000" pitchFamily="2" charset="-78"/>
              </a:rPr>
              <a:t>نرم افزار، داده های شخصی (مانند </a:t>
            </a:r>
            <a:r>
              <a:rPr lang="fa-IR" sz="2400" b="0" i="0" u="none" strike="noStrike" dirty="0" err="1">
                <a:effectLst/>
                <a:latin typeface="Times New Roman" panose="02020603050405020304" pitchFamily="18" charset="0"/>
                <a:cs typeface="B Nazanin" panose="00000400000000000000" pitchFamily="2" charset="-78"/>
              </a:rPr>
              <a:t>تراکنش</a:t>
            </a:r>
            <a:r>
              <a:rPr lang="fa-IR" sz="2400" b="0" i="0" u="none" strike="noStrike" dirty="0">
                <a:effectLst/>
                <a:latin typeface="Times New Roman" panose="02020603050405020304" pitchFamily="18" charset="0"/>
                <a:cs typeface="B Nazanin" panose="00000400000000000000" pitchFamily="2" charset="-78"/>
              </a:rPr>
              <a:t> های مالی یک فرد) را طوری تبدیل میکند که به چیزهای </a:t>
            </a:r>
            <a:r>
              <a:rPr lang="fa-IR" sz="2400" b="0" i="0" u="none" strike="noStrike" dirty="0" err="1">
                <a:effectLst/>
                <a:latin typeface="Times New Roman" panose="02020603050405020304" pitchFamily="18" charset="0"/>
                <a:cs typeface="B Nazanin" panose="00000400000000000000" pitchFamily="2" charset="-78"/>
              </a:rPr>
              <a:t>مفیدتری</a:t>
            </a:r>
            <a:r>
              <a:rPr lang="fa-IR" sz="2400" b="0" i="0" u="none" strike="noStrike" dirty="0">
                <a:effectLst/>
                <a:latin typeface="Times New Roman" panose="02020603050405020304" pitchFamily="18" charset="0"/>
                <a:cs typeface="B Nazanin" panose="00000400000000000000" pitchFamily="2" charset="-78"/>
              </a:rPr>
              <a:t> در یک حیطه ی محلی تبدیل شوند</a:t>
            </a:r>
            <a:endParaRPr lang="en-US" sz="2400" dirty="0">
              <a:cs typeface="B Nazanin" panose="00000400000000000000" pitchFamily="2" charset="-78"/>
            </a:endParaRPr>
          </a:p>
        </p:txBody>
      </p:sp>
      <p:sp>
        <p:nvSpPr>
          <p:cNvPr id="7" name="Title 1">
            <a:extLst>
              <a:ext uri="{FF2B5EF4-FFF2-40B4-BE49-F238E27FC236}">
                <a16:creationId xmlns:a16="http://schemas.microsoft.com/office/drawing/2014/main" id="{85525F33-F7BB-4E2E-BF96-A81279D5E65E}"/>
              </a:ext>
            </a:extLst>
          </p:cNvPr>
          <p:cNvSpPr>
            <a:spLocks noGrp="1"/>
          </p:cNvSpPr>
          <p:nvPr>
            <p:ph type="title"/>
          </p:nvPr>
        </p:nvSpPr>
        <p:spPr>
          <a:xfrm>
            <a:off x="838200" y="308458"/>
            <a:ext cx="10515600" cy="1325563"/>
          </a:xfrm>
        </p:spPr>
        <p:txBody>
          <a:bodyPr>
            <a:normAutofit fontScale="90000"/>
          </a:bodyPr>
          <a:lstStyle/>
          <a:p>
            <a:pPr algn="r" rtl="1"/>
            <a:r>
              <a:rPr lang="fa-IR" sz="4000" b="1" dirty="0">
                <a:cs typeface="B Nazanin" panose="00000400000000000000" pitchFamily="2" charset="-78"/>
              </a:rPr>
              <a:t>1-1	ماهیت نرم افزار                                      </a:t>
            </a:r>
            <a:r>
              <a:rPr kumimoji="0" lang="fa-IR" sz="2000" b="1" i="0" u="none" strike="noStrike" kern="1200" cap="none" spc="0" normalizeH="0" baseline="0" noProof="0" dirty="0">
                <a:ln>
                  <a:noFill/>
                </a:ln>
                <a:solidFill>
                  <a:schemeClr val="bg1">
                    <a:lumMod val="50000"/>
                  </a:schemeClr>
                </a:solidFill>
                <a:effectLst/>
                <a:uLnTx/>
                <a:uFillTx/>
                <a:latin typeface="Calibri Light" panose="020F0302020204030204"/>
                <a:ea typeface="+mj-ea"/>
                <a:cs typeface="B Nazanin" panose="00000400000000000000" pitchFamily="2" charset="-78"/>
              </a:rPr>
              <a:t>فصل اول- نرم افزار و مهندسی نرم افزار</a:t>
            </a:r>
            <a:br>
              <a:rPr lang="fa-IR" sz="4000" b="1" dirty="0">
                <a:cs typeface="B Nazanin" panose="00000400000000000000" pitchFamily="2" charset="-78"/>
              </a:rPr>
            </a:br>
            <a:endParaRPr lang="en-US" sz="4000" b="1" dirty="0">
              <a:cs typeface="B Nazanin" panose="00000400000000000000" pitchFamily="2" charset="-78"/>
            </a:endParaRPr>
          </a:p>
        </p:txBody>
      </p:sp>
      <p:sp>
        <p:nvSpPr>
          <p:cNvPr id="10" name="Slide Number Placeholder 9">
            <a:extLst>
              <a:ext uri="{FF2B5EF4-FFF2-40B4-BE49-F238E27FC236}">
                <a16:creationId xmlns:a16="http://schemas.microsoft.com/office/drawing/2014/main" id="{678F0E1A-1904-463E-B9B2-CC8AB33E27AE}"/>
              </a:ext>
            </a:extLst>
          </p:cNvPr>
          <p:cNvSpPr>
            <a:spLocks noGrp="1"/>
          </p:cNvSpPr>
          <p:nvPr>
            <p:ph type="sldNum" sz="quarter" idx="12"/>
          </p:nvPr>
        </p:nvSpPr>
        <p:spPr/>
        <p:txBody>
          <a:bodyPr/>
          <a:lstStyle/>
          <a:p>
            <a:fld id="{0BD2414D-2E17-4FB4-9E5A-621CC69CA5AB}" type="slidenum">
              <a:rPr lang="en-US" smtClean="0"/>
              <a:t>9</a:t>
            </a:fld>
            <a:endParaRPr lang="en-US"/>
          </a:p>
        </p:txBody>
      </p:sp>
    </p:spTree>
    <p:extLst>
      <p:ext uri="{BB962C8B-B14F-4D97-AF65-F5344CB8AC3E}">
        <p14:creationId xmlns:p14="http://schemas.microsoft.com/office/powerpoint/2010/main" val="30778090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1278</TotalTime>
  <Words>5651</Words>
  <Application>Microsoft Office PowerPoint</Application>
  <PresentationFormat>Widescreen</PresentationFormat>
  <Paragraphs>481</Paragraphs>
  <Slides>48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48</vt:i4>
      </vt:variant>
    </vt:vector>
  </HeadingPairs>
  <TitlesOfParts>
    <vt:vector size="56" baseType="lpstr">
      <vt:lpstr>Arial</vt:lpstr>
      <vt:lpstr>Calibri</vt:lpstr>
      <vt:lpstr>Calibri Light</vt:lpstr>
      <vt:lpstr>Courier New</vt:lpstr>
      <vt:lpstr>ProximaNova-Bold</vt:lpstr>
      <vt:lpstr>Times New Roman</vt:lpstr>
      <vt:lpstr>Wingdings</vt:lpstr>
      <vt:lpstr>Office Theme</vt:lpstr>
      <vt:lpstr>PowerPoint Presentation</vt:lpstr>
      <vt:lpstr>فصل اول- نرم افزار و مهندسی نرم افزار</vt:lpstr>
      <vt:lpstr>1-0 مقدمه                                                     فصل اول- نرم افزار و مهندسی نرم افزار </vt:lpstr>
      <vt:lpstr>1-0 مقدمه (ادامه)                                          فصل اول- نرم افزار و مهندسی نرم افزار </vt:lpstr>
      <vt:lpstr>1-0 مقدمه (ادامه)                                         فصل اول- نرم افزار و مهندسی نرم افزار </vt:lpstr>
      <vt:lpstr>1-0 مقدمه (ادامه)                                         فصل اول- نرم افزار و مهندسی نرم افزار </vt:lpstr>
      <vt:lpstr>1-0 مقدمه (ادامه)                                         فصل اول- نرم افزار و مهندسی نرم افزار </vt:lpstr>
      <vt:lpstr>فصل اول- نرم افزار و مهندسی نرم افزار</vt:lpstr>
      <vt:lpstr>1-1 ماهیت نرم افزار                                      فصل اول- نرم افزار و مهندسی نرم افزار </vt:lpstr>
      <vt:lpstr>1-1 ماهیت نرم افزار (ادامه)                               فصل اول- نرم افزار و مهندسی نرم افزار </vt:lpstr>
      <vt:lpstr>1-1 ماهیت نرم افزار (ادامه)                               فصل اول- نرم افزار و مهندسی نرم افزار </vt:lpstr>
      <vt:lpstr>1-1 ماهیت نرم افزار (ادامه)                               فصل اول- نرم افزار و مهندسی نرم افزار </vt:lpstr>
      <vt:lpstr>1-1 ماهیت نرم افزار (ادامه)                               فصل اول- نرم افزار و مهندسی نرم افزار </vt:lpstr>
      <vt:lpstr>1-1 ماهیت نرم افزار (ادامه)                               فصل اول- نرم افزار و مهندسی نرم افزار </vt:lpstr>
      <vt:lpstr>1-1 ماهیت نرم افزار (ادامه)                               فصل اول- نرم افزار و مهندسی نرم افزار </vt:lpstr>
      <vt:lpstr>1-1 ماهیت نرم افزار (ادامه)                               فصل اول- نرم افزار و مهندسی نرم افزار </vt:lpstr>
      <vt:lpstr>1-1 ماهیت نرم افزار (ادامه)                               فصل اول- نرم افزار و مهندسی نرم افزار </vt:lpstr>
      <vt:lpstr>1-1 ماهیت نرم افزار (ادامه)                               فصل اول- نرم افزار و مهندسی نرم افزار </vt:lpstr>
      <vt:lpstr>1-1 ماهیت نرم افزار (ادامه)                               فصل اول- نرم افزار و مهندسی نرم افزار </vt:lpstr>
      <vt:lpstr>1-1 ماهیت نرم افزار (ادامه)                               فصل اول- نرم افزار و مهندسی نرم افزار </vt:lpstr>
      <vt:lpstr>فصل اول- نرم افزار و مهندسی نرم افزار</vt:lpstr>
      <vt:lpstr>1-2 مهندسی نرم افزار                                    فصل اول- نرم افزار و مهندسی نرم افزار </vt:lpstr>
      <vt:lpstr>1-2 مهندسی نرم افزار (ادامه)                          فصل اول- نرم افزار و مهندسی نرم افزار </vt:lpstr>
      <vt:lpstr>1-2 مهندسی نرم افزار                                    فصل اول- نرم افزار و مهندسی نرم افزار </vt:lpstr>
      <vt:lpstr>1-2 مهندسی نرم افزار (ادامه)                          فصل اول- نرم افزار و مهندسی نرم افزار </vt:lpstr>
      <vt:lpstr>فصل اول- نرم افزار و مهندسی نرم افزار</vt:lpstr>
      <vt:lpstr>1-3 فرآیند نرم افزار                                       فصل اول- نرم افزار و مهندسی نرم افزار </vt:lpstr>
      <vt:lpstr>1-3 فرآیند نرم افزار                                       فصل اول- نرم افزار و مهندسی نرم افزار </vt:lpstr>
      <vt:lpstr>1-3 فرآیند نرم افزار (ادامه)                                     فصل اول- نرم افزار و مهندسی نرم افزار </vt:lpstr>
      <vt:lpstr>1-3 فرآیند نرم افزار (ادامه)                                     فصل اول- نرم افزار و مهندسی نرم افزار </vt:lpstr>
      <vt:lpstr>1-3 فرآیند نرم افزار (ادامه)                               فصل اول- نرم افزار و مهندسی نرم افزار </vt:lpstr>
      <vt:lpstr>1-3 فرآیند نرم افزار (ادامه)                               فصل اول- نرم افزار و مهندسی نرم افزار </vt:lpstr>
      <vt:lpstr>فصل اول- نرم افزار و مهندسی نرم افزار</vt:lpstr>
      <vt:lpstr>1-4 مهندسی نرم افزار در عمل                      فصل اول- نرم افزار و مهندسی نرم افزار </vt:lpstr>
      <vt:lpstr>1-4 مهندسی نرم افزار در عمل (ادامه)                   فصل اول- نرم افزار و مهندسی نرم افزار </vt:lpstr>
      <vt:lpstr>1-4 مهندسی نرم افزار در عمل (ادامه)                   فصل اول- نرم افزار و مهندسی نرم افزار </vt:lpstr>
      <vt:lpstr>1-4 مهندسی نرم افزار در عمل (ادامه)                 فصل اول- نرم افزار و مهندسی نرم افزار </vt:lpstr>
      <vt:lpstr>1-4 مهندسی نرم افزار در عمل (ادامه)                 فصل اول- نرم افزار و مهندسی نرم افزار </vt:lpstr>
      <vt:lpstr>1-4 مهندسی نرم افزار در عمل (ادامه)                 فصل اول- نرم افزار و مهندسی نرم افزار </vt:lpstr>
      <vt:lpstr>1-4 مهندسی نرم افزار در عمل (ادامه)                 فصل اول- نرم افزار و مهندسی نرم افزار </vt:lpstr>
      <vt:lpstr>1-4 مهندسی نرم افزار در عمل (ادامه)                 فصل اول- نرم افزار و مهندسی نرم افزار </vt:lpstr>
      <vt:lpstr>1-4 مهندسی نرم افزار در عمل (ادامه)                 فصل اول- نرم افزار و مهندسی نرم افزار </vt:lpstr>
      <vt:lpstr>فصل اول- نرم افزار و مهندسی نرم افزار</vt:lpstr>
      <vt:lpstr> 1-5  شروع به کار                                            فصل اول- نرم افزار و مهندسی نرم افزار </vt:lpstr>
      <vt:lpstr> 1-5  شروع به کار (ادامه)                                    فصل اول- نرم افزار و مهندسی نرم افزار </vt:lpstr>
      <vt:lpstr> 1-5  شروع به کار (ادامه)                                    فصل اول- نرم افزار و مهندسی نرم افزار </vt:lpstr>
      <vt:lpstr> 1-5  شروع به کار (ادامه)                                    فصل اول- نرم افزار و مهندسی نرم افزار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 S</dc:creator>
  <cp:lastModifiedBy>M S</cp:lastModifiedBy>
  <cp:revision>135</cp:revision>
  <dcterms:created xsi:type="dcterms:W3CDTF">2023-02-19T15:32:27Z</dcterms:created>
  <dcterms:modified xsi:type="dcterms:W3CDTF">2023-02-27T14:45:05Z</dcterms:modified>
</cp:coreProperties>
</file>