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 id="2147483945" r:id="rId2"/>
  </p:sldMasterIdLst>
  <p:notesMasterIdLst>
    <p:notesMasterId r:id="rId65"/>
  </p:notesMasterIdLst>
  <p:handoutMasterIdLst>
    <p:handoutMasterId r:id="rId66"/>
  </p:handoutMasterIdLst>
  <p:sldIdLst>
    <p:sldId id="500" r:id="rId3"/>
    <p:sldId id="627" r:id="rId4"/>
    <p:sldId id="541" r:id="rId5"/>
    <p:sldId id="864" r:id="rId6"/>
    <p:sldId id="710" r:id="rId7"/>
    <p:sldId id="835" r:id="rId8"/>
    <p:sldId id="832" r:id="rId9"/>
    <p:sldId id="736" r:id="rId10"/>
    <p:sldId id="836" r:id="rId11"/>
    <p:sldId id="833" r:id="rId12"/>
    <p:sldId id="737" r:id="rId13"/>
    <p:sldId id="860" r:id="rId14"/>
    <p:sldId id="837" r:id="rId15"/>
    <p:sldId id="838" r:id="rId16"/>
    <p:sldId id="738" r:id="rId17"/>
    <p:sldId id="739" r:id="rId18"/>
    <p:sldId id="711" r:id="rId19"/>
    <p:sldId id="776" r:id="rId20"/>
    <p:sldId id="839" r:id="rId21"/>
    <p:sldId id="740" r:id="rId22"/>
    <p:sldId id="840" r:id="rId23"/>
    <p:sldId id="741" r:id="rId24"/>
    <p:sldId id="861" r:id="rId25"/>
    <p:sldId id="712" r:id="rId26"/>
    <p:sldId id="742" r:id="rId27"/>
    <p:sldId id="777" r:id="rId28"/>
    <p:sldId id="778" r:id="rId29"/>
    <p:sldId id="862" r:id="rId30"/>
    <p:sldId id="847" r:id="rId31"/>
    <p:sldId id="865" r:id="rId32"/>
    <p:sldId id="714" r:id="rId33"/>
    <p:sldId id="848" r:id="rId34"/>
    <p:sldId id="780" r:id="rId35"/>
    <p:sldId id="849" r:id="rId36"/>
    <p:sldId id="850" r:id="rId37"/>
    <p:sldId id="863" r:id="rId38"/>
    <p:sldId id="852" r:id="rId39"/>
    <p:sldId id="853" r:id="rId40"/>
    <p:sldId id="745" r:id="rId41"/>
    <p:sldId id="746" r:id="rId42"/>
    <p:sldId id="747" r:id="rId43"/>
    <p:sldId id="822" r:id="rId44"/>
    <p:sldId id="782" r:id="rId45"/>
    <p:sldId id="866" r:id="rId46"/>
    <p:sldId id="783" r:id="rId47"/>
    <p:sldId id="784" r:id="rId48"/>
    <p:sldId id="842" r:id="rId49"/>
    <p:sldId id="715" r:id="rId50"/>
    <p:sldId id="786" r:id="rId51"/>
    <p:sldId id="716" r:id="rId52"/>
    <p:sldId id="843" r:id="rId53"/>
    <p:sldId id="749" r:id="rId54"/>
    <p:sldId id="787" r:id="rId55"/>
    <p:sldId id="856" r:id="rId56"/>
    <p:sldId id="825" r:id="rId57"/>
    <p:sldId id="826" r:id="rId58"/>
    <p:sldId id="827" r:id="rId59"/>
    <p:sldId id="828" r:id="rId60"/>
    <p:sldId id="829" r:id="rId61"/>
    <p:sldId id="831" r:id="rId62"/>
    <p:sldId id="857" r:id="rId63"/>
    <p:sldId id="681" r:id="rId64"/>
  </p:sldIdLst>
  <p:sldSz cx="9144000" cy="6858000" type="screen4x3"/>
  <p:notesSz cx="7010400" cy="9296400"/>
  <p:defaultTextStyle>
    <a:defPPr>
      <a:defRPr lang="en-US"/>
    </a:defPPr>
    <a:lvl1pPr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0C4"/>
    <a:srgbClr val="678DC5"/>
    <a:srgbClr val="3E67A4"/>
    <a:srgbClr val="3E8DC5"/>
    <a:srgbClr val="5F5F65"/>
    <a:srgbClr val="7E7E86"/>
    <a:srgbClr val="FFFFFF"/>
    <a:srgbClr val="8E8E95"/>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76" autoAdjust="0"/>
    <p:restoredTop sz="91803" autoAdjust="0"/>
  </p:normalViewPr>
  <p:slideViewPr>
    <p:cSldViewPr snapToGrid="0">
      <p:cViewPr varScale="1">
        <p:scale>
          <a:sx n="85" d="100"/>
          <a:sy n="85" d="100"/>
        </p:scale>
        <p:origin x="-1404" y="-96"/>
      </p:cViewPr>
      <p:guideLst>
        <p:guide orient="horz" pos="2160"/>
        <p:guide pos="2880"/>
      </p:guideLst>
    </p:cSldViewPr>
  </p:slideViewPr>
  <p:outlineViewPr>
    <p:cViewPr>
      <p:scale>
        <a:sx n="33" d="100"/>
        <a:sy n="33" d="100"/>
      </p:scale>
      <p:origin x="0" y="5022"/>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 r:id="rId49" collapse="1"/>
      <p:sld r:id="rId50" collapse="1"/>
      <p:sld r:id="rId51" collapse="1"/>
      <p:sld r:id="rId52" collapse="1"/>
      <p:sld r:id="rId53" collapse="1"/>
      <p:sld r:id="rId54" collapse="1"/>
      <p:sld r:id="rId55" collapse="1"/>
      <p:sld r:id="rId56" collapse="1"/>
    </p:sldLst>
  </p:outlineViewPr>
  <p:notesTextViewPr>
    <p:cViewPr>
      <p:scale>
        <a:sx n="100" d="100"/>
        <a:sy n="100" d="100"/>
      </p:scale>
      <p:origin x="0" y="0"/>
    </p:cViewPr>
  </p:notesTextViewPr>
  <p:sorterViewPr>
    <p:cViewPr>
      <p:scale>
        <a:sx n="100" d="100"/>
        <a:sy n="100" d="100"/>
      </p:scale>
      <p:origin x="0" y="7596"/>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s>
</file>

<file path=ppt/_rels/viewProps.xml.rels><?xml version="1.0" encoding="UTF-8" standalone="yes"?>
<Relationships xmlns="http://schemas.openxmlformats.org/package/2006/relationships"><Relationship Id="rId13" Type="http://schemas.openxmlformats.org/officeDocument/2006/relationships/slide" Target="slides/slide16.xml"/><Relationship Id="rId18" Type="http://schemas.openxmlformats.org/officeDocument/2006/relationships/slide" Target="slides/slide21.xml"/><Relationship Id="rId26" Type="http://schemas.openxmlformats.org/officeDocument/2006/relationships/slide" Target="slides/slide29.xml"/><Relationship Id="rId39" Type="http://schemas.openxmlformats.org/officeDocument/2006/relationships/slide" Target="slides/slide43.xml"/><Relationship Id="rId21" Type="http://schemas.openxmlformats.org/officeDocument/2006/relationships/slide" Target="slides/slide24.xml"/><Relationship Id="rId34" Type="http://schemas.openxmlformats.org/officeDocument/2006/relationships/slide" Target="slides/slide38.xml"/><Relationship Id="rId42" Type="http://schemas.openxmlformats.org/officeDocument/2006/relationships/slide" Target="slides/slide47.xml"/><Relationship Id="rId47" Type="http://schemas.openxmlformats.org/officeDocument/2006/relationships/slide" Target="slides/slide52.xml"/><Relationship Id="rId50" Type="http://schemas.openxmlformats.org/officeDocument/2006/relationships/slide" Target="slides/slide55.xml"/><Relationship Id="rId55" Type="http://schemas.openxmlformats.org/officeDocument/2006/relationships/slide" Target="slides/slide60.xml"/><Relationship Id="rId7" Type="http://schemas.openxmlformats.org/officeDocument/2006/relationships/slide" Target="slides/slide10.xml"/><Relationship Id="rId12" Type="http://schemas.openxmlformats.org/officeDocument/2006/relationships/slide" Target="slides/slide15.xml"/><Relationship Id="rId17" Type="http://schemas.openxmlformats.org/officeDocument/2006/relationships/slide" Target="slides/slide20.xml"/><Relationship Id="rId25" Type="http://schemas.openxmlformats.org/officeDocument/2006/relationships/slide" Target="slides/slide28.xml"/><Relationship Id="rId33" Type="http://schemas.openxmlformats.org/officeDocument/2006/relationships/slide" Target="slides/slide37.xml"/><Relationship Id="rId38" Type="http://schemas.openxmlformats.org/officeDocument/2006/relationships/slide" Target="slides/slide42.xml"/><Relationship Id="rId46" Type="http://schemas.openxmlformats.org/officeDocument/2006/relationships/slide" Target="slides/slide51.xml"/><Relationship Id="rId2" Type="http://schemas.openxmlformats.org/officeDocument/2006/relationships/slide" Target="slides/slide5.xml"/><Relationship Id="rId16" Type="http://schemas.openxmlformats.org/officeDocument/2006/relationships/slide" Target="slides/slide19.xml"/><Relationship Id="rId20" Type="http://schemas.openxmlformats.org/officeDocument/2006/relationships/slide" Target="slides/slide23.xml"/><Relationship Id="rId29" Type="http://schemas.openxmlformats.org/officeDocument/2006/relationships/slide" Target="slides/slide33.xml"/><Relationship Id="rId41" Type="http://schemas.openxmlformats.org/officeDocument/2006/relationships/slide" Target="slides/slide46.xml"/><Relationship Id="rId54" Type="http://schemas.openxmlformats.org/officeDocument/2006/relationships/slide" Target="slides/slide59.xml"/><Relationship Id="rId1" Type="http://schemas.openxmlformats.org/officeDocument/2006/relationships/slide" Target="slides/slide2.xml"/><Relationship Id="rId6" Type="http://schemas.openxmlformats.org/officeDocument/2006/relationships/slide" Target="slides/slide9.xml"/><Relationship Id="rId11" Type="http://schemas.openxmlformats.org/officeDocument/2006/relationships/slide" Target="slides/slide14.xml"/><Relationship Id="rId24" Type="http://schemas.openxmlformats.org/officeDocument/2006/relationships/slide" Target="slides/slide27.xml"/><Relationship Id="rId32" Type="http://schemas.openxmlformats.org/officeDocument/2006/relationships/slide" Target="slides/slide36.xml"/><Relationship Id="rId37" Type="http://schemas.openxmlformats.org/officeDocument/2006/relationships/slide" Target="slides/slide41.xml"/><Relationship Id="rId40" Type="http://schemas.openxmlformats.org/officeDocument/2006/relationships/slide" Target="slides/slide45.xml"/><Relationship Id="rId45" Type="http://schemas.openxmlformats.org/officeDocument/2006/relationships/slide" Target="slides/slide50.xml"/><Relationship Id="rId53" Type="http://schemas.openxmlformats.org/officeDocument/2006/relationships/slide" Target="slides/slide58.xml"/><Relationship Id="rId5" Type="http://schemas.openxmlformats.org/officeDocument/2006/relationships/slide" Target="slides/slide8.xml"/><Relationship Id="rId15" Type="http://schemas.openxmlformats.org/officeDocument/2006/relationships/slide" Target="slides/slide18.xml"/><Relationship Id="rId23" Type="http://schemas.openxmlformats.org/officeDocument/2006/relationships/slide" Target="slides/slide26.xml"/><Relationship Id="rId28" Type="http://schemas.openxmlformats.org/officeDocument/2006/relationships/slide" Target="slides/slide32.xml"/><Relationship Id="rId36" Type="http://schemas.openxmlformats.org/officeDocument/2006/relationships/slide" Target="slides/slide40.xml"/><Relationship Id="rId49" Type="http://schemas.openxmlformats.org/officeDocument/2006/relationships/slide" Target="slides/slide54.xml"/><Relationship Id="rId10" Type="http://schemas.openxmlformats.org/officeDocument/2006/relationships/slide" Target="slides/slide13.xml"/><Relationship Id="rId19" Type="http://schemas.openxmlformats.org/officeDocument/2006/relationships/slide" Target="slides/slide22.xml"/><Relationship Id="rId31" Type="http://schemas.openxmlformats.org/officeDocument/2006/relationships/slide" Target="slides/slide35.xml"/><Relationship Id="rId44" Type="http://schemas.openxmlformats.org/officeDocument/2006/relationships/slide" Target="slides/slide49.xml"/><Relationship Id="rId52" Type="http://schemas.openxmlformats.org/officeDocument/2006/relationships/slide" Target="slides/slide57.xml"/><Relationship Id="rId4" Type="http://schemas.openxmlformats.org/officeDocument/2006/relationships/slide" Target="slides/slide7.xml"/><Relationship Id="rId9" Type="http://schemas.openxmlformats.org/officeDocument/2006/relationships/slide" Target="slides/slide12.xml"/><Relationship Id="rId14" Type="http://schemas.openxmlformats.org/officeDocument/2006/relationships/slide" Target="slides/slide17.xml"/><Relationship Id="rId22" Type="http://schemas.openxmlformats.org/officeDocument/2006/relationships/slide" Target="slides/slide25.xml"/><Relationship Id="rId27" Type="http://schemas.openxmlformats.org/officeDocument/2006/relationships/slide" Target="slides/slide31.xml"/><Relationship Id="rId30" Type="http://schemas.openxmlformats.org/officeDocument/2006/relationships/slide" Target="slides/slide34.xml"/><Relationship Id="rId35" Type="http://schemas.openxmlformats.org/officeDocument/2006/relationships/slide" Target="slides/slide39.xml"/><Relationship Id="rId43" Type="http://schemas.openxmlformats.org/officeDocument/2006/relationships/slide" Target="slides/slide48.xml"/><Relationship Id="rId48" Type="http://schemas.openxmlformats.org/officeDocument/2006/relationships/slide" Target="slides/slide53.xml"/><Relationship Id="rId56" Type="http://schemas.openxmlformats.org/officeDocument/2006/relationships/slide" Target="slides/slide61.xml"/><Relationship Id="rId8" Type="http://schemas.openxmlformats.org/officeDocument/2006/relationships/slide" Target="slides/slide11.xml"/><Relationship Id="rId51" Type="http://schemas.openxmlformats.org/officeDocument/2006/relationships/slide" Target="slides/slide56.xml"/><Relationship Id="rId3"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1"/>
          <p:cNvSpPr>
            <a:spLocks noChangeArrowheads="1"/>
          </p:cNvSpPr>
          <p:nvPr/>
        </p:nvSpPr>
        <p:spPr bwMode="auto">
          <a:xfrm>
            <a:off x="6249988" y="8609013"/>
            <a:ext cx="449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123" name="Rectangle 12"/>
          <p:cNvSpPr>
            <a:spLocks noChangeArrowheads="1"/>
          </p:cNvSpPr>
          <p:nvPr/>
        </p:nvSpPr>
        <p:spPr bwMode="auto">
          <a:xfrm>
            <a:off x="57150" y="8785225"/>
            <a:ext cx="26193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67" tIns="50185" rIns="95667" bIns="50185">
            <a:spAutoFit/>
          </a:bodyPr>
          <a:lstStyle/>
          <a:p>
            <a:pPr algn="l" defTabSz="611188">
              <a:lnSpc>
                <a:spcPct val="100000"/>
              </a:lnSpc>
              <a:tabLst>
                <a:tab pos="2387600" algn="l"/>
                <a:tab pos="4830763" algn="l"/>
              </a:tabLst>
            </a:pPr>
            <a:r>
              <a:rPr lang="en-US" sz="800"/>
              <a:t>© 2006, Cisco Systems, Inc. All rights reserved.</a:t>
            </a:r>
          </a:p>
          <a:p>
            <a:pPr algn="l" defTabSz="611188">
              <a:lnSpc>
                <a:spcPct val="100000"/>
              </a:lnSpc>
              <a:tabLst>
                <a:tab pos="2387600" algn="l"/>
                <a:tab pos="4830763" algn="l"/>
              </a:tabLst>
            </a:pPr>
            <a:r>
              <a:rPr lang="en-US" sz="800"/>
              <a:t>Presentation_ID.scr</a:t>
            </a:r>
          </a:p>
        </p:txBody>
      </p:sp>
      <p:sp>
        <p:nvSpPr>
          <p:cNvPr id="5124" name="Line 13"/>
          <p:cNvSpPr>
            <a:spLocks noChangeShapeType="1"/>
          </p:cNvSpPr>
          <p:nvPr/>
        </p:nvSpPr>
        <p:spPr bwMode="auto">
          <a:xfrm>
            <a:off x="152400" y="8799513"/>
            <a:ext cx="665321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125" name="Rectangle 14"/>
          <p:cNvSpPr>
            <a:spLocks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p>
            <a:pPr algn="r" defTabSz="903288">
              <a:lnSpc>
                <a:spcPct val="100000"/>
              </a:lnSpc>
            </a:pPr>
            <a:fld id="{22244E67-557B-7741-B9F5-F61AA18495DF}" type="slidenum">
              <a:rPr lang="en-US" sz="800"/>
              <a:pPr algn="r" defTabSz="903288">
                <a:lnSpc>
                  <a:spcPct val="100000"/>
                </a:lnSpc>
              </a:pPr>
              <a:t>‹#›</a:t>
            </a:fld>
            <a:endParaRPr lang="en-US" sz="800"/>
          </a:p>
        </p:txBody>
      </p:sp>
    </p:spTree>
    <p:extLst>
      <p:ext uri="{BB962C8B-B14F-4D97-AF65-F5344CB8AC3E}">
        <p14:creationId xmlns:p14="http://schemas.microsoft.com/office/powerpoint/2010/main" val="2181015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8"/>
          <p:cNvSpPr>
            <a:spLocks noChangeArrowheads="1"/>
          </p:cNvSpPr>
          <p:nvPr/>
        </p:nvSpPr>
        <p:spPr bwMode="auto">
          <a:xfrm>
            <a:off x="6249988" y="8609013"/>
            <a:ext cx="449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147" name="Rectangle 9"/>
          <p:cNvSpPr>
            <a:spLocks noChangeArrowheads="1"/>
          </p:cNvSpPr>
          <p:nvPr/>
        </p:nvSpPr>
        <p:spPr bwMode="auto">
          <a:xfrm>
            <a:off x="57150" y="8785225"/>
            <a:ext cx="26193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67" tIns="50185" rIns="95667" bIns="50185">
            <a:spAutoFit/>
          </a:bodyPr>
          <a:lstStyle/>
          <a:p>
            <a:pPr algn="l" defTabSz="611188">
              <a:lnSpc>
                <a:spcPct val="100000"/>
              </a:lnSpc>
              <a:tabLst>
                <a:tab pos="2387600" algn="l"/>
                <a:tab pos="4830763" algn="l"/>
              </a:tabLst>
            </a:pPr>
            <a:r>
              <a:rPr lang="en-US" sz="800"/>
              <a:t>© 2006, Cisco Systems, Inc. All rights reserved.</a:t>
            </a:r>
          </a:p>
          <a:p>
            <a:pPr algn="l" defTabSz="611188">
              <a:lnSpc>
                <a:spcPct val="100000"/>
              </a:lnSpc>
              <a:tabLst>
                <a:tab pos="2387600" algn="l"/>
                <a:tab pos="4830763" algn="l"/>
              </a:tabLst>
            </a:pPr>
            <a:r>
              <a:rPr lang="en-US" sz="800"/>
              <a:t>Presentation_ID.scr</a:t>
            </a:r>
          </a:p>
        </p:txBody>
      </p:sp>
      <p:sp>
        <p:nvSpPr>
          <p:cNvPr id="6148" name="Line 10"/>
          <p:cNvSpPr>
            <a:spLocks noChangeShapeType="1"/>
          </p:cNvSpPr>
          <p:nvPr/>
        </p:nvSpPr>
        <p:spPr bwMode="auto">
          <a:xfrm>
            <a:off x="152400" y="8799513"/>
            <a:ext cx="665321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83307" name="Rectangle 11"/>
          <p:cNvSpPr>
            <a:spLocks noGrp="1" noChangeArrowheads="1"/>
          </p:cNvSpPr>
          <p:nvPr>
            <p:ph type="sldNum" sz="quarter" idx="5"/>
          </p:nvPr>
        </p:nvSpPr>
        <p:spPr bwMode="auto">
          <a:xfrm>
            <a:off x="5929313" y="8680450"/>
            <a:ext cx="812800" cy="287338"/>
          </a:xfrm>
          <a:prstGeom prst="rect">
            <a:avLst/>
          </a:prstGeom>
          <a:noFill/>
          <a:ln w="9525">
            <a:noFill/>
            <a:miter lim="800000"/>
            <a:headEnd/>
            <a:tailEnd/>
          </a:ln>
          <a:effectLst/>
        </p:spPr>
        <p:txBody>
          <a:bodyPr vert="horz" wrap="square" lIns="18819" tIns="0" rIns="18819" bIns="0" numCol="1" anchor="b" anchorCtr="0" compatLnSpc="1">
            <a:prstTxWarp prst="textNoShape">
              <a:avLst/>
            </a:prstTxWarp>
          </a:bodyPr>
          <a:lstStyle>
            <a:lvl1pPr algn="r" defTabSz="903288">
              <a:lnSpc>
                <a:spcPct val="100000"/>
              </a:lnSpc>
              <a:defRPr sz="800" smtClean="0">
                <a:cs typeface="+mn-cs"/>
              </a:defRPr>
            </a:lvl1pPr>
          </a:lstStyle>
          <a:p>
            <a:pPr>
              <a:defRPr/>
            </a:pPr>
            <a:fld id="{F4CE0E46-7F05-B940-8356-5580BE265E49}" type="slidenum">
              <a:rPr lang="en-US"/>
              <a:pPr>
                <a:defRPr/>
              </a:pPr>
              <a:t>‹#›</a:t>
            </a:fld>
            <a:endParaRPr lang="en-US"/>
          </a:p>
        </p:txBody>
      </p:sp>
      <p:sp>
        <p:nvSpPr>
          <p:cNvPr id="6150" name="Rectangle 12"/>
          <p:cNvSpPr>
            <a:spLocks noGrp="1" noRot="1" noChangeAspect="1" noChangeArrowheads="1" noTextEdit="1"/>
          </p:cNvSpPr>
          <p:nvPr>
            <p:ph type="sldImg" idx="2"/>
          </p:nvPr>
        </p:nvSpPr>
        <p:spPr bwMode="auto">
          <a:xfrm>
            <a:off x="873125" y="244475"/>
            <a:ext cx="5321300" cy="39909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83309" name="Rectangle 13"/>
          <p:cNvSpPr>
            <a:spLocks noGrp="1" noChangeArrowheads="1"/>
          </p:cNvSpPr>
          <p:nvPr>
            <p:ph type="body" sz="quarter" idx="3"/>
          </p:nvPr>
        </p:nvSpPr>
        <p:spPr bwMode="auto">
          <a:xfrm>
            <a:off x="768350" y="4378325"/>
            <a:ext cx="5468938" cy="4252913"/>
          </a:xfrm>
          <a:prstGeom prst="rect">
            <a:avLst/>
          </a:prstGeom>
          <a:noFill/>
          <a:ln w="9525">
            <a:noFill/>
            <a:miter lim="800000"/>
            <a:headEnd/>
            <a:tailEnd/>
          </a:ln>
          <a:effectLst/>
        </p:spPr>
        <p:txBody>
          <a:bodyPr vert="horz" wrap="square" lIns="95667" tIns="50185" rIns="95667" bIns="5018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626460584"/>
      </p:ext>
    </p:extLst>
  </p:cSld>
  <p:clrMap bg1="lt1" tx1="dk1" bg2="lt2" tx2="dk2" accent1="accent1" accent2="accent2" accent3="accent3" accent4="accent4" accent5="accent5" accent6="accent6" hlink="hlink" folHlink="folHlink"/>
  <p:notesStyle>
    <a:lvl1pPr marL="112713" indent="-112713" algn="l" defTabSz="1020763" rtl="0" eaLnBrk="0" fontAlgn="base" hangingPunct="0">
      <a:lnSpc>
        <a:spcPct val="90000"/>
      </a:lnSpc>
      <a:spcBef>
        <a:spcPct val="50000"/>
      </a:spcBef>
      <a:spcAft>
        <a:spcPct val="0"/>
      </a:spcAft>
      <a:buSzPct val="100000"/>
      <a:buChar char="•"/>
      <a:defRPr sz="1200" kern="1200">
        <a:solidFill>
          <a:schemeClr val="tx1"/>
        </a:solidFill>
        <a:latin typeface="Arial" charset="0"/>
        <a:ea typeface="ＭＳ Ｐゴシック" charset="0"/>
        <a:cs typeface="ＭＳ Ｐゴシック" charset="0"/>
      </a:defRPr>
    </a:lvl1pPr>
    <a:lvl2pPr marL="482600" indent="-120650"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2pPr>
    <a:lvl3pPr marL="9667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3pPr>
    <a:lvl4pPr marL="14493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4pPr>
    <a:lvl5pPr marL="19319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CD9030C1-C977-B14B-8EB7-BA2B30FCDB63}" type="slidenum">
              <a:rPr lang="en-US" sz="800"/>
              <a:pPr/>
              <a:t>1</a:t>
            </a:fld>
            <a:endParaRPr lang="en-US" sz="800"/>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404813" y="4378325"/>
            <a:ext cx="6121400" cy="4252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1" dirty="0"/>
              <a:t>Cisco Networking Academy program</a:t>
            </a:r>
          </a:p>
          <a:p>
            <a:pPr>
              <a:buFontTx/>
              <a:buNone/>
            </a:pPr>
            <a:r>
              <a:rPr lang="en-US" b="1" dirty="0" smtClean="0"/>
              <a:t>Introduction</a:t>
            </a:r>
            <a:r>
              <a:rPr lang="en-US" b="1" baseline="0" dirty="0" smtClean="0"/>
              <a:t> </a:t>
            </a:r>
            <a:r>
              <a:rPr lang="en-US" b="1" baseline="0" smtClean="0"/>
              <a:t>to Networks</a:t>
            </a:r>
            <a:endParaRPr lang="en-US" b="1" dirty="0"/>
          </a:p>
          <a:p>
            <a:pPr>
              <a:buFontTx/>
              <a:buNone/>
            </a:pPr>
            <a:r>
              <a:rPr lang="en-US" sz="1300" b="1" dirty="0"/>
              <a:t>Chapter </a:t>
            </a:r>
            <a:r>
              <a:rPr lang="en-US" sz="1300" b="1" dirty="0" smtClean="0"/>
              <a:t>5: Ethernet</a:t>
            </a:r>
            <a:endParaRPr lang="en-GB" b="1"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B085E8B-D399-554D-A2F9-428D37D8558B}" type="slidenum">
              <a:rPr lang="en-US" sz="800"/>
              <a:pPr/>
              <a:t>10</a:t>
            </a:fld>
            <a:endParaRPr lang="en-US" sz="800"/>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5.1.1.2 MAC</a:t>
            </a:r>
            <a:r>
              <a:rPr lang="en-US" baseline="0" dirty="0" smtClean="0"/>
              <a:t> </a:t>
            </a:r>
            <a:r>
              <a:rPr lang="en-US" baseline="0" dirty="0" err="1" smtClean="0"/>
              <a:t>Sublayer</a:t>
            </a:r>
            <a:r>
              <a:rPr lang="en-US" baseline="0" dirty="0" smtClean="0"/>
              <a:t> (cont.)</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574A9B6-3F6D-3B47-A0D1-43AF6B391162}" type="slidenum">
              <a:rPr lang="en-US" sz="800"/>
              <a:pPr/>
              <a:t>11</a:t>
            </a:fld>
            <a:endParaRPr lang="en-US" sz="80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5.1.1.3 Media</a:t>
            </a:r>
            <a:r>
              <a:rPr lang="en-US" baseline="0" dirty="0" smtClean="0"/>
              <a:t> Access Control</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574A9B6-3F6D-3B47-A0D1-43AF6B391162}" type="slidenum">
              <a:rPr lang="en-US" sz="800"/>
              <a:pPr/>
              <a:t>12</a:t>
            </a:fld>
            <a:endParaRPr lang="en-US" sz="80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5.1.1.3 Media Access Control</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574A9B6-3F6D-3B47-A0D1-43AF6B391162}" type="slidenum">
              <a:rPr lang="en-US" sz="800"/>
              <a:pPr/>
              <a:t>13</a:t>
            </a:fld>
            <a:endParaRPr lang="en-US" sz="80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5.1.1.3 Media</a:t>
            </a:r>
            <a:r>
              <a:rPr lang="en-US" baseline="0" dirty="0" smtClean="0"/>
              <a:t> Access Control (cont.)</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574A9B6-3F6D-3B47-A0D1-43AF6B391162}" type="slidenum">
              <a:rPr lang="en-US" sz="800"/>
              <a:pPr/>
              <a:t>14</a:t>
            </a:fld>
            <a:endParaRPr lang="en-US" sz="80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5.1.1.3 Media</a:t>
            </a:r>
            <a:r>
              <a:rPr lang="en-US" baseline="0" dirty="0" smtClean="0"/>
              <a:t> Access Control (cont.)</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5.1.1.4 MAC Address: Ethernet Identity</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5B83846-9024-7C4F-A163-5F8E27AA2519}" type="slidenum">
              <a:rPr lang="en-US" sz="800"/>
              <a:pPr/>
              <a:t>16</a:t>
            </a:fld>
            <a:endParaRPr lang="en-US" sz="800"/>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baseline="0" dirty="0" smtClean="0"/>
              <a:t>5.1.1.5 Frame Processing</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8CB8B7B-A862-E446-99E3-A3C8F6158C07}" type="slidenum">
              <a:rPr lang="en-US" sz="800"/>
              <a:pPr/>
              <a:t>17</a:t>
            </a:fld>
            <a:endParaRPr lang="en-US" sz="800"/>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5.1.2.1 Ethernet</a:t>
            </a:r>
            <a:r>
              <a:rPr lang="en-US" baseline="0" dirty="0" smtClean="0"/>
              <a:t> Encapsulation</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8CB8B7B-A862-E446-99E3-A3C8F6158C07}" type="slidenum">
              <a:rPr lang="en-US" sz="800"/>
              <a:pPr/>
              <a:t>18</a:t>
            </a:fld>
            <a:endParaRPr lang="en-US" sz="800"/>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5.1.2.2 Ethernet</a:t>
            </a:r>
            <a:r>
              <a:rPr lang="en-US" baseline="0" dirty="0" smtClean="0"/>
              <a:t> Frame Size</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8CB8B7B-A862-E446-99E3-A3C8F6158C07}" type="slidenum">
              <a:rPr lang="en-US" sz="800"/>
              <a:pPr/>
              <a:t>19</a:t>
            </a:fld>
            <a:endParaRPr lang="en-US" sz="800"/>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5.1.2.2 Ethernet</a:t>
            </a:r>
            <a:r>
              <a:rPr lang="en-US" baseline="0" dirty="0" smtClean="0"/>
              <a:t> Frame Size (cont.)</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C0E95DDD-08EC-884D-B2FB-3B087C3B17BA}" type="slidenum">
              <a:rPr lang="en-US" sz="800"/>
              <a:pPr/>
              <a:t>2</a:t>
            </a:fld>
            <a:endParaRPr lang="en-US" sz="800"/>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960854F-6099-C645-9633-B44CFEAB8F51}" type="slidenum">
              <a:rPr lang="en-US" sz="800"/>
              <a:pPr/>
              <a:t>20</a:t>
            </a:fld>
            <a:endParaRPr lang="en-US" sz="80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5.1.2.3 Introduction</a:t>
            </a:r>
            <a:r>
              <a:rPr lang="en-US" baseline="0" dirty="0" smtClean="0"/>
              <a:t> to the Ethernet Frame</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960854F-6099-C645-9633-B44CFEAB8F51}" type="slidenum">
              <a:rPr lang="en-US" sz="800"/>
              <a:pPr/>
              <a:t>21</a:t>
            </a:fld>
            <a:endParaRPr lang="en-US" sz="80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5.1.2.3 Introduction</a:t>
            </a:r>
            <a:r>
              <a:rPr lang="en-US" baseline="0" dirty="0" smtClean="0"/>
              <a:t> to the Ethernet Frame (cont.)</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2E39C6E-D319-AF40-9A28-E04C69946ADE}" type="slidenum">
              <a:rPr lang="en-US" sz="800"/>
              <a:pPr/>
              <a:t>22</a:t>
            </a:fld>
            <a:endParaRPr lang="en-US" sz="800"/>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5.1.3.1 MAC Addresses and Hexadecimal</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AF6F4329-8DEA-444B-9229-A52CA4B7B899}" type="slidenum">
              <a:rPr lang="en-US" sz="800"/>
              <a:pPr/>
              <a:t>23</a:t>
            </a:fld>
            <a:endParaRPr lang="en-US" sz="800"/>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5.1.3.2 MAC Address</a:t>
            </a:r>
            <a:r>
              <a:rPr lang="en-US" baseline="0" dirty="0" smtClean="0"/>
              <a:t> Representations</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DD0A88C-0B63-DF4B-BFCD-075DA185B799}" type="slidenum">
              <a:rPr lang="en-US" sz="800"/>
              <a:pPr/>
              <a:t>24</a:t>
            </a:fld>
            <a:endParaRPr lang="en-US" sz="800"/>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baseline="0" dirty="0" smtClean="0"/>
              <a:t>5.1.3.3 Unicast MAC Address</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17FB9E6-8694-144F-93D6-FB3ABD0E94A0}" type="slidenum">
              <a:rPr lang="en-US" sz="800"/>
              <a:pPr/>
              <a:t>25</a:t>
            </a:fld>
            <a:endParaRPr lang="en-US" sz="800"/>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5.1.3.4 Broadcast MAC Address</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17FB9E6-8694-144F-93D6-FB3ABD0E94A0}" type="slidenum">
              <a:rPr lang="en-US" sz="800"/>
              <a:pPr/>
              <a:t>26</a:t>
            </a:fld>
            <a:endParaRPr lang="en-US" sz="800"/>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5.1.3.5 Multicast MAC</a:t>
            </a:r>
            <a:r>
              <a:rPr lang="en-US" baseline="0" dirty="0" smtClean="0"/>
              <a:t> Address</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17FB9E6-8694-144F-93D6-FB3ABD0E94A0}" type="slidenum">
              <a:rPr lang="en-US" sz="800"/>
              <a:pPr/>
              <a:t>27</a:t>
            </a:fld>
            <a:endParaRPr lang="en-US" sz="800"/>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5.1.4.1 MAC and IP</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ED993268-E953-2F42-8C5E-336561899F89}" type="slidenum">
              <a:rPr lang="en-US" sz="800"/>
              <a:pPr/>
              <a:t>28</a:t>
            </a:fld>
            <a:endParaRPr lang="en-US" sz="80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5.1.4.2 End-to-End</a:t>
            </a:r>
            <a:r>
              <a:rPr lang="en-US" baseline="0" dirty="0" smtClean="0"/>
              <a:t> Connectivity, MAC, and IP</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ED993268-E953-2F42-8C5E-336561899F89}" type="slidenum">
              <a:rPr lang="en-US" sz="800"/>
              <a:pPr/>
              <a:t>29</a:t>
            </a:fld>
            <a:endParaRPr lang="en-US" sz="80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5.1.4.2 End-to-End</a:t>
            </a:r>
            <a:r>
              <a:rPr lang="en-US" baseline="0" dirty="0" smtClean="0"/>
              <a:t> Connectivity, MAC, and IP (cont.)</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5C9B772C-9A16-E444-84E4-86EFFD35BFA2}" type="slidenum">
              <a:rPr lang="en-US" sz="800"/>
              <a:pPr/>
              <a:t>3</a:t>
            </a:fld>
            <a:endParaRPr lang="en-US" sz="800"/>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1" dirty="0"/>
              <a:t>Chapter </a:t>
            </a:r>
            <a:r>
              <a:rPr lang="en-US" b="1" dirty="0" smtClean="0"/>
              <a:t>5 </a:t>
            </a:r>
            <a:r>
              <a:rPr lang="en-US" b="1" dirty="0"/>
              <a:t>Sections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30</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1" dirty="0" smtClean="0"/>
              <a:t>5.2 Address Resolution Protocol</a:t>
            </a:r>
            <a:endParaRPr lang="en-GB" b="1"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FC451AD-8F12-D142-8818-C70BDAC90EDF}" type="slidenum">
              <a:rPr lang="en-US" sz="800"/>
              <a:pPr/>
              <a:t>31</a:t>
            </a:fld>
            <a:endParaRPr lang="en-US" sz="80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5.2.1.1 Introduction</a:t>
            </a:r>
            <a:r>
              <a:rPr lang="en-US" baseline="0" dirty="0" smtClean="0"/>
              <a:t> to ARP</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FC451AD-8F12-D142-8818-C70BDAC90EDF}" type="slidenum">
              <a:rPr lang="en-US" sz="800"/>
              <a:pPr/>
              <a:t>32</a:t>
            </a:fld>
            <a:endParaRPr lang="en-US" sz="80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5.2.1.1 Introduction</a:t>
            </a:r>
            <a:r>
              <a:rPr lang="en-US" baseline="0" dirty="0" smtClean="0"/>
              <a:t> to ARP</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FC451AD-8F12-D142-8818-C70BDAC90EDF}" type="slidenum">
              <a:rPr lang="en-US" sz="800"/>
              <a:pPr/>
              <a:t>33</a:t>
            </a:fld>
            <a:endParaRPr lang="en-US" sz="80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5.2.1.2/5.2.1.3 ARP Functions/ARP</a:t>
            </a:r>
            <a:r>
              <a:rPr lang="en-US" baseline="0" dirty="0" smtClean="0"/>
              <a:t> Operation</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FC451AD-8F12-D142-8818-C70BDAC90EDF}" type="slidenum">
              <a:rPr lang="en-US" sz="800"/>
              <a:pPr/>
              <a:t>34</a:t>
            </a:fld>
            <a:endParaRPr lang="en-US" sz="80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5.2.1.3 ARP Operation</a:t>
            </a:r>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FC451AD-8F12-D142-8818-C70BDAC90EDF}" type="slidenum">
              <a:rPr lang="en-US" sz="800"/>
              <a:pPr/>
              <a:t>35</a:t>
            </a:fld>
            <a:endParaRPr lang="en-US" sz="80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5.2.1.3 ARP</a:t>
            </a:r>
            <a:r>
              <a:rPr lang="en-US" baseline="0" dirty="0" smtClean="0"/>
              <a:t> Operation (cont.)</a:t>
            </a: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FC451AD-8F12-D142-8818-C70BDAC90EDF}" type="slidenum">
              <a:rPr lang="en-US" sz="800"/>
              <a:pPr/>
              <a:t>36</a:t>
            </a:fld>
            <a:endParaRPr lang="en-US" sz="80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5.2.1.3</a:t>
            </a:r>
            <a:r>
              <a:rPr lang="en-US" baseline="0" dirty="0" smtClean="0"/>
              <a:t> ARP Operation (cont.)</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FC451AD-8F12-D142-8818-C70BDAC90EDF}" type="slidenum">
              <a:rPr lang="en-US" sz="800"/>
              <a:pPr/>
              <a:t>37</a:t>
            </a:fld>
            <a:endParaRPr lang="en-US" sz="80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5.2.1.3 ARP Operation (cont.)</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FC451AD-8F12-D142-8818-C70BDAC90EDF}" type="slidenum">
              <a:rPr lang="en-US" sz="800"/>
              <a:pPr/>
              <a:t>38</a:t>
            </a:fld>
            <a:endParaRPr lang="en-US" sz="80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5.2.1.3 ARP</a:t>
            </a:r>
            <a:r>
              <a:rPr lang="en-US" baseline="0" dirty="0" smtClean="0"/>
              <a:t> Operation (cont.)</a:t>
            </a: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53927EE6-0587-B643-8AE4-3395E115027B}" type="slidenum">
              <a:rPr lang="en-US" sz="800"/>
              <a:pPr/>
              <a:t>39</a:t>
            </a:fld>
            <a:endParaRPr lang="en-US" sz="800"/>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5.2.1.4 ARP Role in Remote Communication</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4</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1" dirty="0" smtClean="0"/>
              <a:t>5.1 Ethernet Protocol</a:t>
            </a:r>
            <a:endParaRPr lang="en-GB" b="1"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77722882-7E70-6043-B58D-8E593AE71A70}" type="slidenum">
              <a:rPr lang="en-US" sz="800"/>
              <a:pPr/>
              <a:t>40</a:t>
            </a:fld>
            <a:endParaRPr lang="en-US" sz="800"/>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5.2.1.5 Removing Entries from an ARP Table</a:t>
            </a: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1A4364D-7D8A-FF42-B132-A95366D63434}" type="slidenum">
              <a:rPr lang="en-US" sz="800"/>
              <a:pPr/>
              <a:t>41</a:t>
            </a:fld>
            <a:endParaRPr lang="en-US" sz="800"/>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5.2.1.6 ARP Tables on Networking Devices</a:t>
            </a:r>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1A4364D-7D8A-FF42-B132-A95366D63434}" type="slidenum">
              <a:rPr lang="en-US" sz="800"/>
              <a:pPr/>
              <a:t>42</a:t>
            </a:fld>
            <a:endParaRPr lang="en-US" sz="800"/>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5.2.2.1 How ARP Can Create Problems</a:t>
            </a: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1A4364D-7D8A-FF42-B132-A95366D63434}" type="slidenum">
              <a:rPr lang="en-US" sz="800"/>
              <a:pPr/>
              <a:t>43</a:t>
            </a:fld>
            <a:endParaRPr lang="en-US" sz="800"/>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5.2.2.2 Mitigating ARP Problems</a:t>
            </a: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44</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1" dirty="0" smtClean="0"/>
              <a:t>5.3 LAN</a:t>
            </a:r>
            <a:r>
              <a:rPr lang="en-US" b="1" baseline="0" dirty="0" smtClean="0"/>
              <a:t> Switches</a:t>
            </a:r>
            <a:endParaRPr lang="en-GB" b="1"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26C4740-6176-6B42-AE8B-248565D05237}" type="slidenum">
              <a:rPr lang="en-US" sz="800"/>
              <a:pPr/>
              <a:t>45</a:t>
            </a:fld>
            <a:endParaRPr lang="en-US" sz="80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5.3.1.1 Switch Port Fundamentals</a:t>
            </a:r>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26C4740-6176-6B42-AE8B-248565D05237}" type="slidenum">
              <a:rPr lang="en-US" sz="800"/>
              <a:pPr/>
              <a:t>46</a:t>
            </a:fld>
            <a:endParaRPr lang="en-US" sz="80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5.3.1.2 Switch MAC Address Table</a:t>
            </a:r>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26C4740-6176-6B42-AE8B-248565D05237}" type="slidenum">
              <a:rPr lang="en-US" sz="800"/>
              <a:pPr/>
              <a:t>47</a:t>
            </a:fld>
            <a:endParaRPr lang="en-US" sz="80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5.3.1.2 Switch MAC Address Table (cont.)</a:t>
            </a:r>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FA6E3D4-1973-8345-B700-18055B1FEF99}" type="slidenum">
              <a:rPr lang="en-US" sz="800"/>
              <a:pPr/>
              <a:t>48</a:t>
            </a:fld>
            <a:endParaRPr lang="en-US" sz="80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5.3.1.3 Duplex Settings</a:t>
            </a:r>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FA6E3D4-1973-8345-B700-18055B1FEF99}" type="slidenum">
              <a:rPr lang="en-US" sz="800"/>
              <a:pPr/>
              <a:t>49</a:t>
            </a:fld>
            <a:endParaRPr lang="en-US" sz="80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5.3.1.4 Auto-MDIX</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AE859D19-92DA-A548-BF2C-F95AABC3A619}" type="slidenum">
              <a:rPr lang="en-US" sz="800"/>
              <a:pPr/>
              <a:t>5</a:t>
            </a:fld>
            <a:endParaRPr lang="en-US" sz="80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5.1.1.1  LLC and MAC </a:t>
            </a:r>
            <a:r>
              <a:rPr lang="en-US" dirty="0" err="1" smtClean="0"/>
              <a:t>Sublayers</a:t>
            </a:r>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9B7DDF54-6F0F-7949-9A6F-AE3E2DFFAA6B}" type="slidenum">
              <a:rPr lang="en-US" sz="800"/>
              <a:pPr/>
              <a:t>50</a:t>
            </a:fld>
            <a:endParaRPr lang="en-US" sz="800"/>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baseline="0" dirty="0" smtClean="0"/>
              <a:t>5.3.1.5 Frame Forwarding Methods on Cisco Switches</a:t>
            </a:r>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9B7DDF54-6F0F-7949-9A6F-AE3E2DFFAA6B}" type="slidenum">
              <a:rPr lang="en-US" sz="800"/>
              <a:pPr/>
              <a:t>51</a:t>
            </a:fld>
            <a:endParaRPr lang="en-US" sz="800"/>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baseline="0" dirty="0" smtClean="0"/>
              <a:t>5.3.1.6 Cut-Through Switching</a:t>
            </a:r>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52</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5.3.1.8 Memory Buffering on Switches</a:t>
            </a:r>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53</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5.3.2.1 Fixed versus Modular</a:t>
            </a:r>
            <a:r>
              <a:rPr lang="en-US" baseline="0" dirty="0" smtClean="0"/>
              <a:t> Configuration</a:t>
            </a:r>
            <a:endParaRPr lang="en-US" dirty="0" smtClean="0"/>
          </a:p>
          <a:p>
            <a:pPr>
              <a:lnSpc>
                <a:spcPct val="80000"/>
              </a:lnSpc>
              <a:buFontTx/>
              <a:buNone/>
            </a:pPr>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54</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5.3.2.1 Fixed versus Modular Configuration (cont.)</a:t>
            </a:r>
          </a:p>
          <a:p>
            <a:pPr>
              <a:lnSpc>
                <a:spcPct val="80000"/>
              </a:lnSpc>
              <a:buFontTx/>
              <a:buNone/>
            </a:pPr>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55</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5.3.2.2 Module Options</a:t>
            </a:r>
            <a:r>
              <a:rPr lang="en-US" baseline="0" dirty="0" smtClean="0"/>
              <a:t> for Cisco Switch Slots</a:t>
            </a:r>
            <a:endParaRPr lang="en-US" dirty="0" smtClean="0"/>
          </a:p>
          <a:p>
            <a:pPr>
              <a:lnSpc>
                <a:spcPct val="80000"/>
              </a:lnSpc>
              <a:buFontTx/>
              <a:buNone/>
            </a:pPr>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56</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5.3.3.1 Layer 2 versus Layer 3 Switching</a:t>
            </a:r>
          </a:p>
          <a:p>
            <a:pPr>
              <a:lnSpc>
                <a:spcPct val="80000"/>
              </a:lnSpc>
              <a:buFontTx/>
              <a:buNone/>
            </a:pPr>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57</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5.3.3.2 Cisco Express Forwarding</a:t>
            </a:r>
          </a:p>
          <a:p>
            <a:pPr>
              <a:lnSpc>
                <a:spcPct val="80000"/>
              </a:lnSpc>
              <a:buFontTx/>
              <a:buNone/>
            </a:pPr>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58</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5.3.3.3 Types of Layer 3 Interfaces</a:t>
            </a:r>
          </a:p>
          <a:p>
            <a:pPr>
              <a:lnSpc>
                <a:spcPct val="80000"/>
              </a:lnSpc>
              <a:buFontTx/>
              <a:buNone/>
            </a:pPr>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59</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5.3.3.4 Configuring a Routed</a:t>
            </a:r>
            <a:r>
              <a:rPr lang="en-US" baseline="0" dirty="0" smtClean="0"/>
              <a:t> Port on a Layer 3 Switch</a:t>
            </a:r>
            <a:endParaRPr lang="en-US" dirty="0" smtClean="0"/>
          </a:p>
          <a:p>
            <a:pPr>
              <a:lnSpc>
                <a:spcPct val="80000"/>
              </a:lnSpc>
              <a:buFontTx/>
              <a:buNone/>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AE859D19-92DA-A548-BF2C-F95AABC3A619}" type="slidenum">
              <a:rPr lang="en-US" sz="800"/>
              <a:pPr/>
              <a:t>6</a:t>
            </a:fld>
            <a:endParaRPr lang="en-US" sz="80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5.1.1.1  LLC</a:t>
            </a:r>
            <a:r>
              <a:rPr lang="en-US" baseline="0" dirty="0" smtClean="0"/>
              <a:t> and MAC </a:t>
            </a:r>
            <a:r>
              <a:rPr lang="en-US" baseline="0" dirty="0" err="1" smtClean="0"/>
              <a:t>Sublayers</a:t>
            </a:r>
            <a:r>
              <a:rPr lang="en-US" baseline="0" dirty="0" smtClean="0"/>
              <a:t> (cont.)</a:t>
            </a:r>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60</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Summary</a:t>
            </a:r>
          </a:p>
          <a:p>
            <a:pPr>
              <a:lnSpc>
                <a:spcPct val="80000"/>
              </a:lnSpc>
              <a:buFontTx/>
              <a:buNone/>
            </a:pPr>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61</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Summary</a:t>
            </a:r>
          </a:p>
          <a:p>
            <a:pPr>
              <a:lnSpc>
                <a:spcPct val="80000"/>
              </a:lnSpc>
              <a:buFontTx/>
              <a:buNone/>
            </a:pP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AE859D19-92DA-A548-BF2C-F95AABC3A619}" type="slidenum">
              <a:rPr lang="en-US" sz="800"/>
              <a:pPr/>
              <a:t>7</a:t>
            </a:fld>
            <a:endParaRPr lang="en-US" sz="80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12713" marR="0" indent="-112713" algn="l" defTabSz="1020763" rtl="0" eaLnBrk="0" fontAlgn="base" latinLnBrk="0" hangingPunct="0">
              <a:lnSpc>
                <a:spcPct val="80000"/>
              </a:lnSpc>
              <a:spcBef>
                <a:spcPct val="50000"/>
              </a:spcBef>
              <a:spcAft>
                <a:spcPct val="0"/>
              </a:spcAft>
              <a:buClrTx/>
              <a:buSzPct val="100000"/>
              <a:buFontTx/>
              <a:buNone/>
              <a:tabLst/>
              <a:defRPr/>
            </a:pPr>
            <a:r>
              <a:rPr lang="en-US" dirty="0" smtClean="0"/>
              <a:t>5.1.1.1 LLC</a:t>
            </a:r>
            <a:r>
              <a:rPr lang="en-US" baseline="0" dirty="0" smtClean="0"/>
              <a:t> and MAC </a:t>
            </a:r>
            <a:r>
              <a:rPr lang="en-US" baseline="0" dirty="0" err="1" smtClean="0"/>
              <a:t>Sublayers</a:t>
            </a:r>
            <a:r>
              <a:rPr lang="en-US" baseline="0" dirty="0" smtClean="0"/>
              <a:t> (cont.)</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B085E8B-D399-554D-A2F9-428D37D8558B}" type="slidenum">
              <a:rPr lang="en-US" sz="800"/>
              <a:pPr/>
              <a:t>8</a:t>
            </a:fld>
            <a:endParaRPr lang="en-US" sz="800"/>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5.1.1.2 MAC </a:t>
            </a:r>
            <a:r>
              <a:rPr lang="en-US" dirty="0" err="1" smtClean="0"/>
              <a:t>Sublayer</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B085E8B-D399-554D-A2F9-428D37D8558B}" type="slidenum">
              <a:rPr lang="en-US" sz="800"/>
              <a:pPr/>
              <a:t>9</a:t>
            </a:fld>
            <a:endParaRPr lang="en-US" sz="800"/>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5.1.1.2</a:t>
            </a:r>
            <a:r>
              <a:rPr lang="en-US" baseline="0" dirty="0" smtClean="0"/>
              <a:t> MAC </a:t>
            </a:r>
            <a:r>
              <a:rPr lang="en-US" baseline="0" dirty="0" err="1" smtClean="0"/>
              <a:t>Sublayer</a:t>
            </a:r>
            <a:r>
              <a:rPr lang="en-US" baseline="0" dirty="0" smtClean="0"/>
              <a:t> (cont.)</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PPt_CoverAr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93888"/>
            <a:ext cx="9140825" cy="244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a:spLocks noChangeArrowheads="1"/>
          </p:cNvSpPr>
          <p:nvPr/>
        </p:nvSpPr>
        <p:spPr bwMode="auto">
          <a:xfrm>
            <a:off x="4498975" y="6670675"/>
            <a:ext cx="23479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2007 – 2010, Cisco Systems, Inc. All rights reserved.</a:t>
            </a:r>
          </a:p>
        </p:txBody>
      </p:sp>
      <p:sp>
        <p:nvSpPr>
          <p:cNvPr id="6" name="Rectangle 4"/>
          <p:cNvSpPr>
            <a:spLocks noChangeArrowheads="1"/>
          </p:cNvSpPr>
          <p:nvPr/>
        </p:nvSpPr>
        <p:spPr bwMode="auto">
          <a:xfrm>
            <a:off x="7123113" y="6672263"/>
            <a:ext cx="6508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Public</a:t>
            </a:r>
          </a:p>
        </p:txBody>
      </p:sp>
      <p:sp>
        <p:nvSpPr>
          <p:cNvPr id="7" name="Rectangle 5"/>
          <p:cNvSpPr>
            <a:spLocks noChangeArrowheads="1"/>
          </p:cNvSpPr>
          <p:nvPr/>
        </p:nvSpPr>
        <p:spPr bwMode="auto">
          <a:xfrm>
            <a:off x="193675" y="6562725"/>
            <a:ext cx="9620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ITE PC v4.1</a:t>
            </a:r>
          </a:p>
          <a:p>
            <a:pPr algn="l" defTabSz="814388">
              <a:lnSpc>
                <a:spcPct val="100000"/>
              </a:lnSpc>
            </a:pPr>
            <a:r>
              <a:rPr lang="en-US" sz="700">
                <a:solidFill>
                  <a:srgbClr val="D3D3D3"/>
                </a:solidFill>
              </a:rPr>
              <a:t>Chapter 1</a:t>
            </a:r>
          </a:p>
        </p:txBody>
      </p:sp>
      <p:sp>
        <p:nvSpPr>
          <p:cNvPr id="8" name="Rectangle 6"/>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DC7FBAF0-BCF5-8741-945F-3C6763791038}" type="slidenum">
              <a:rPr lang="en-US" sz="1000">
                <a:solidFill>
                  <a:srgbClr val="D3D3D3"/>
                </a:solidFill>
              </a:rPr>
              <a:pPr algn="r" defTabSz="814388">
                <a:lnSpc>
                  <a:spcPct val="100000"/>
                </a:lnSpc>
              </a:pPr>
              <a:t>‹#›</a:t>
            </a:fld>
            <a:endParaRPr lang="en-US" sz="1000">
              <a:solidFill>
                <a:srgbClr val="D3D3D3"/>
              </a:solidFill>
            </a:endParaRPr>
          </a:p>
        </p:txBody>
      </p:sp>
      <p:pic>
        <p:nvPicPr>
          <p:cNvPr id="9" name="Picture 9" descr="Cisco_NewLog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483225" y="5940425"/>
            <a:ext cx="3354388"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Cisc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63" y="119063"/>
            <a:ext cx="11715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47" name="Rectangle 7"/>
          <p:cNvSpPr>
            <a:spLocks noGrp="1" noChangeArrowheads="1"/>
          </p:cNvSpPr>
          <p:nvPr>
            <p:ph type="ctrTitle"/>
          </p:nvPr>
        </p:nvSpPr>
        <p:spPr bwMode="white">
          <a:xfrm>
            <a:off x="311150" y="2671763"/>
            <a:ext cx="3768725" cy="830262"/>
          </a:xfrm>
          <a:ln/>
        </p:spPr>
        <p:txBody>
          <a:bodyPr anchor="ctr"/>
          <a:lstStyle>
            <a:lvl1pPr>
              <a:defRPr sz="3000" b="0">
                <a:solidFill>
                  <a:srgbClr val="FFFFFF"/>
                </a:solidFill>
              </a:defRPr>
            </a:lvl1pPr>
          </a:lstStyle>
          <a:p>
            <a:r>
              <a:rPr lang="en-US"/>
              <a:t>Click To Edit Master Title Style</a:t>
            </a:r>
          </a:p>
        </p:txBody>
      </p:sp>
      <p:sp>
        <p:nvSpPr>
          <p:cNvPr id="1290248" name="Rectangle 8"/>
          <p:cNvSpPr>
            <a:spLocks noGrp="1" noChangeArrowheads="1"/>
          </p:cNvSpPr>
          <p:nvPr>
            <p:ph type="subTitle" idx="1"/>
          </p:nvPr>
        </p:nvSpPr>
        <p:spPr>
          <a:xfrm>
            <a:off x="311150" y="4672013"/>
            <a:ext cx="4103688" cy="658812"/>
          </a:xfrm>
          <a:ln/>
        </p:spPr>
        <p:txBody>
          <a:bodyPr/>
          <a:lstStyle>
            <a:lvl1pPr marL="0" indent="0">
              <a:lnSpc>
                <a:spcPct val="90000"/>
              </a:lnSpc>
              <a:buFont typeface="Wingdings" pitchFamily="2" charset="2"/>
              <a:buNone/>
              <a:defRPr sz="2000" b="1">
                <a:solidFill>
                  <a:schemeClr val="bg2"/>
                </a:solidFill>
              </a:defRPr>
            </a:lvl1pPr>
          </a:lstStyle>
          <a:p>
            <a:r>
              <a:rPr lang="en-US"/>
              <a:t>Click to Edit Master Subtitle Style</a:t>
            </a:r>
          </a:p>
        </p:txBody>
      </p:sp>
    </p:spTree>
    <p:extLst>
      <p:ext uri="{BB962C8B-B14F-4D97-AF65-F5344CB8AC3E}">
        <p14:creationId xmlns:p14="http://schemas.microsoft.com/office/powerpoint/2010/main" val="3854027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87525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798513"/>
            <a:ext cx="2035175"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5638" y="798513"/>
            <a:ext cx="5957887" cy="4787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6766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55638" y="798513"/>
            <a:ext cx="8145462" cy="8382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55638" y="2014538"/>
            <a:ext cx="7940675" cy="3571875"/>
          </a:xfrm>
        </p:spPr>
        <p:txBody>
          <a:bodyPr/>
          <a:lstStyle/>
          <a:p>
            <a:pPr lvl="0"/>
            <a:endParaRPr lang="en-US" noProof="0" dirty="0" smtClean="0"/>
          </a:p>
        </p:txBody>
      </p:sp>
    </p:spTree>
    <p:extLst>
      <p:ext uri="{BB962C8B-B14F-4D97-AF65-F5344CB8AC3E}">
        <p14:creationId xmlns:p14="http://schemas.microsoft.com/office/powerpoint/2010/main" val="39697481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PPt_4face_02120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911350"/>
            <a:ext cx="914400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78"/>
          <p:cNvSpPr>
            <a:spLocks noChangeArrowheads="1"/>
          </p:cNvSpPr>
          <p:nvPr/>
        </p:nvSpPr>
        <p:spPr bwMode="auto">
          <a:xfrm>
            <a:off x="4498975" y="6672263"/>
            <a:ext cx="20224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2008 Cisco Systems, Inc. All rights reserved.</a:t>
            </a:r>
          </a:p>
        </p:txBody>
      </p:sp>
      <p:sp>
        <p:nvSpPr>
          <p:cNvPr id="6" name="Rectangle 279"/>
          <p:cNvSpPr>
            <a:spLocks noChangeArrowheads="1"/>
          </p:cNvSpPr>
          <p:nvPr/>
        </p:nvSpPr>
        <p:spPr bwMode="auto">
          <a:xfrm>
            <a:off x="6896100" y="6672263"/>
            <a:ext cx="877888"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Confidential</a:t>
            </a:r>
          </a:p>
        </p:txBody>
      </p:sp>
      <p:sp>
        <p:nvSpPr>
          <p:cNvPr id="7" name="Rectangle 280"/>
          <p:cNvSpPr>
            <a:spLocks noChangeArrowheads="1"/>
          </p:cNvSpPr>
          <p:nvPr/>
        </p:nvSpPr>
        <p:spPr bwMode="auto">
          <a:xfrm>
            <a:off x="193675" y="6672263"/>
            <a:ext cx="96202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Presentation_ID</a:t>
            </a:r>
          </a:p>
        </p:txBody>
      </p:sp>
      <p:sp>
        <p:nvSpPr>
          <p:cNvPr id="8" name="Rectangle 281"/>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7F1BC4EF-034A-F647-AA58-B71D58802FDB}" type="slidenum">
              <a:rPr lang="en-US" sz="1000">
                <a:solidFill>
                  <a:srgbClr val="D3D3D3"/>
                </a:solidFill>
              </a:rPr>
              <a:pPr algn="r" defTabSz="814388">
                <a:lnSpc>
                  <a:spcPct val="100000"/>
                </a:lnSpc>
              </a:pPr>
              <a:t>‹#›</a:t>
            </a:fld>
            <a:endParaRPr lang="en-US" sz="1000">
              <a:solidFill>
                <a:srgbClr val="D3D3D3"/>
              </a:solidFill>
            </a:endParaRPr>
          </a:p>
        </p:txBody>
      </p:sp>
      <p:pic>
        <p:nvPicPr>
          <p:cNvPr id="9" name="Picture 331" descr="Cisco_NewLog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483225" y="5940425"/>
            <a:ext cx="3354388"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33" descr="Cisc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63" y="119063"/>
            <a:ext cx="11715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873" name="Rectangle 209"/>
          <p:cNvSpPr>
            <a:spLocks noGrp="1" noChangeArrowheads="1"/>
          </p:cNvSpPr>
          <p:nvPr>
            <p:ph type="ctrTitle"/>
          </p:nvPr>
        </p:nvSpPr>
        <p:spPr bwMode="white">
          <a:xfrm>
            <a:off x="311150" y="2671763"/>
            <a:ext cx="3768725" cy="830262"/>
          </a:xfrm>
          <a:ln/>
        </p:spPr>
        <p:txBody>
          <a:bodyPr anchor="ctr"/>
          <a:lstStyle>
            <a:lvl1pPr>
              <a:defRPr sz="3000" b="0">
                <a:solidFill>
                  <a:srgbClr val="FFFFFF"/>
                </a:solidFill>
              </a:defRPr>
            </a:lvl1pPr>
          </a:lstStyle>
          <a:p>
            <a:r>
              <a:rPr lang="en-US" smtClean="0"/>
              <a:t>Click to edit Master title style</a:t>
            </a:r>
            <a:endParaRPr lang="en-US"/>
          </a:p>
        </p:txBody>
      </p:sp>
      <p:sp>
        <p:nvSpPr>
          <p:cNvPr id="369874" name="Rectangle 210"/>
          <p:cNvSpPr>
            <a:spLocks noGrp="1" noChangeArrowheads="1"/>
          </p:cNvSpPr>
          <p:nvPr>
            <p:ph type="subTitle" idx="1"/>
          </p:nvPr>
        </p:nvSpPr>
        <p:spPr>
          <a:xfrm>
            <a:off x="311150" y="4672013"/>
            <a:ext cx="4103688" cy="658812"/>
          </a:xfrm>
          <a:ln/>
        </p:spPr>
        <p:txBody>
          <a:bodyPr/>
          <a:lstStyle>
            <a:lvl1pPr marL="0" indent="0">
              <a:lnSpc>
                <a:spcPct val="90000"/>
              </a:lnSpc>
              <a:buFont typeface="Wingdings" pitchFamily="2" charset="2"/>
              <a:buNone/>
              <a:defRPr sz="2000" b="1">
                <a:solidFill>
                  <a:schemeClr val="bg2"/>
                </a:solidFill>
              </a:defRPr>
            </a:lvl1pPr>
          </a:lstStyle>
          <a:p>
            <a:r>
              <a:rPr lang="en-US" smtClean="0"/>
              <a:t>Click to edit Master subtitle style</a:t>
            </a:r>
            <a:endParaRPr lang="en-US"/>
          </a:p>
        </p:txBody>
      </p:sp>
    </p:spTree>
    <p:extLst>
      <p:ext uri="{BB962C8B-B14F-4D97-AF65-F5344CB8AC3E}">
        <p14:creationId xmlns:p14="http://schemas.microsoft.com/office/powerpoint/2010/main" val="884885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10473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228517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5638" y="2014538"/>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02175" y="2014538"/>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92319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4373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408482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856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702293"/>
            <a:ext cx="8145462" cy="838200"/>
          </a:xfrm>
        </p:spPr>
        <p:txBody>
          <a:bodyPr/>
          <a:lstStyle/>
          <a:p>
            <a:r>
              <a:rPr lang="en-US" smtClean="0"/>
              <a:t>Click to edit Master title style</a:t>
            </a:r>
            <a:endParaRPr lang="en-US"/>
          </a:p>
        </p:txBody>
      </p:sp>
      <p:sp>
        <p:nvSpPr>
          <p:cNvPr id="3" name="Content Placeholder 2"/>
          <p:cNvSpPr>
            <a:spLocks noGrp="1"/>
          </p:cNvSpPr>
          <p:nvPr>
            <p:ph idx="1"/>
          </p:nvPr>
        </p:nvSpPr>
        <p:spPr>
          <a:xfrm>
            <a:off x="655638" y="1687390"/>
            <a:ext cx="7940675" cy="47207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609755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542533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37491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986291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798513"/>
            <a:ext cx="2035175"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5638" y="798513"/>
            <a:ext cx="5957887" cy="4787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31607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781150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5638" y="2014538"/>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02175" y="2014538"/>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8947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0279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88369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4858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74995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91901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5.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5638" y="798513"/>
            <a:ext cx="8145462"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4"/>
          <p:cNvSpPr>
            <a:spLocks noChangeArrowheads="1"/>
          </p:cNvSpPr>
          <p:nvPr/>
        </p:nvSpPr>
        <p:spPr bwMode="auto">
          <a:xfrm>
            <a:off x="193675" y="6562725"/>
            <a:ext cx="9620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ITE PC v4.1</a:t>
            </a:r>
          </a:p>
          <a:p>
            <a:pPr algn="l" defTabSz="814388">
              <a:lnSpc>
                <a:spcPct val="100000"/>
              </a:lnSpc>
            </a:pPr>
            <a:r>
              <a:rPr lang="en-US" sz="700">
                <a:solidFill>
                  <a:srgbClr val="D3D3D3"/>
                </a:solidFill>
              </a:rPr>
              <a:t>Chapter 1</a:t>
            </a:r>
          </a:p>
        </p:txBody>
      </p:sp>
      <p:sp>
        <p:nvSpPr>
          <p:cNvPr id="1028" name="Rectangle 5"/>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28856D66-2D7E-BA44-8BF8-F720D8CAD36C}" type="slidenum">
              <a:rPr lang="en-US" sz="1000">
                <a:solidFill>
                  <a:srgbClr val="D3D3D3"/>
                </a:solidFill>
              </a:rPr>
              <a:pPr algn="r" defTabSz="814388">
                <a:lnSpc>
                  <a:spcPct val="100000"/>
                </a:lnSpc>
              </a:pPr>
              <a:t>‹#›</a:t>
            </a:fld>
            <a:endParaRPr lang="en-US" sz="1000">
              <a:solidFill>
                <a:srgbClr val="D3D3D3"/>
              </a:solidFill>
            </a:endParaRPr>
          </a:p>
        </p:txBody>
      </p:sp>
      <p:sp>
        <p:nvSpPr>
          <p:cNvPr id="1029" name="Rectangle 6"/>
          <p:cNvSpPr>
            <a:spLocks noGrp="1" noChangeArrowheads="1"/>
          </p:cNvSpPr>
          <p:nvPr>
            <p:ph type="body" idx="1"/>
          </p:nvPr>
        </p:nvSpPr>
        <p:spPr bwMode="auto">
          <a:xfrm>
            <a:off x="655638" y="2014538"/>
            <a:ext cx="7940675"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pic>
        <p:nvPicPr>
          <p:cNvPr id="1030" name="Picture 7" descr="PPt_TopBand_Artwork"/>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Rectangle 8"/>
          <p:cNvSpPr>
            <a:spLocks noChangeArrowheads="1"/>
          </p:cNvSpPr>
          <p:nvPr/>
        </p:nvSpPr>
        <p:spPr bwMode="auto">
          <a:xfrm>
            <a:off x="4498975" y="6670675"/>
            <a:ext cx="23479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2007 – 2010, Cisco Systems, Inc. All rights reserved.</a:t>
            </a:r>
          </a:p>
        </p:txBody>
      </p:sp>
      <p:sp>
        <p:nvSpPr>
          <p:cNvPr id="1032" name="Rectangle 9"/>
          <p:cNvSpPr>
            <a:spLocks noChangeArrowheads="1"/>
          </p:cNvSpPr>
          <p:nvPr/>
        </p:nvSpPr>
        <p:spPr bwMode="auto">
          <a:xfrm>
            <a:off x="7123113" y="6672263"/>
            <a:ext cx="6508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Public</a:t>
            </a:r>
          </a:p>
        </p:txBody>
      </p:sp>
    </p:spTree>
  </p:cSld>
  <p:clrMap bg1="lt1" tx1="dk1" bg2="lt2" tx2="dk2" accent1="accent1" accent2="accent2" accent3="accent3" accent4="accent4" accent5="accent5" accent6="accent6" hlink="hlink" folHlink="folHlink"/>
  <p:sldLayoutIdLst>
    <p:sldLayoutId id="2147484055"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Lst>
  <p:timing>
    <p:tnLst>
      <p:par>
        <p:cTn id="1" dur="indefinite" restart="never" nodeType="tmRoot"/>
      </p:par>
    </p:tnLst>
  </p:timing>
  <p:txStyles>
    <p:titleStyle>
      <a:lvl1pPr algn="l" defTabSz="814388" rtl="0" eaLnBrk="0" fontAlgn="base" hangingPunct="0">
        <a:lnSpc>
          <a:spcPct val="90000"/>
        </a:lnSpc>
        <a:spcBef>
          <a:spcPct val="0"/>
        </a:spcBef>
        <a:spcAft>
          <a:spcPct val="0"/>
        </a:spcAft>
        <a:defRPr sz="3200" b="1">
          <a:solidFill>
            <a:srgbClr val="708CA1"/>
          </a:solidFill>
          <a:latin typeface="+mj-lt"/>
          <a:ea typeface="ＭＳ Ｐゴシック" charset="0"/>
          <a:cs typeface="ＭＳ Ｐゴシック" charset="0"/>
        </a:defRPr>
      </a:lvl1pPr>
      <a:lvl2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2pPr>
      <a:lvl3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3pPr>
      <a:lvl4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4pPr>
      <a:lvl5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5pPr>
      <a:lvl6pPr marL="457200" algn="l" defTabSz="814388" rtl="0" fontAlgn="base">
        <a:lnSpc>
          <a:spcPct val="90000"/>
        </a:lnSpc>
        <a:spcBef>
          <a:spcPct val="0"/>
        </a:spcBef>
        <a:spcAft>
          <a:spcPct val="0"/>
        </a:spcAft>
        <a:defRPr sz="3200" b="1">
          <a:solidFill>
            <a:srgbClr val="708CA1"/>
          </a:solidFill>
          <a:latin typeface="Arial" charset="0"/>
        </a:defRPr>
      </a:lvl6pPr>
      <a:lvl7pPr marL="914400" algn="l" defTabSz="814388" rtl="0" fontAlgn="base">
        <a:lnSpc>
          <a:spcPct val="90000"/>
        </a:lnSpc>
        <a:spcBef>
          <a:spcPct val="0"/>
        </a:spcBef>
        <a:spcAft>
          <a:spcPct val="0"/>
        </a:spcAft>
        <a:defRPr sz="3200" b="1">
          <a:solidFill>
            <a:srgbClr val="708CA1"/>
          </a:solidFill>
          <a:latin typeface="Arial" charset="0"/>
        </a:defRPr>
      </a:lvl7pPr>
      <a:lvl8pPr marL="1371600" algn="l" defTabSz="814388" rtl="0" fontAlgn="base">
        <a:lnSpc>
          <a:spcPct val="90000"/>
        </a:lnSpc>
        <a:spcBef>
          <a:spcPct val="0"/>
        </a:spcBef>
        <a:spcAft>
          <a:spcPct val="0"/>
        </a:spcAft>
        <a:defRPr sz="3200" b="1">
          <a:solidFill>
            <a:srgbClr val="708CA1"/>
          </a:solidFill>
          <a:latin typeface="Arial" charset="0"/>
        </a:defRPr>
      </a:lvl8pPr>
      <a:lvl9pPr marL="1828800" algn="l" defTabSz="814388" rtl="0" fontAlgn="base">
        <a:lnSpc>
          <a:spcPct val="90000"/>
        </a:lnSpc>
        <a:spcBef>
          <a:spcPct val="0"/>
        </a:spcBef>
        <a:spcAft>
          <a:spcPct val="0"/>
        </a:spcAft>
        <a:defRPr sz="3200" b="1">
          <a:solidFill>
            <a:srgbClr val="708CA1"/>
          </a:solidFill>
          <a:latin typeface="Arial" charset="0"/>
        </a:defRPr>
      </a:lvl9pPr>
    </p:titleStyle>
    <p:body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0" fontAlgn="base" hangingPunct="0">
        <a:lnSpc>
          <a:spcPct val="95000"/>
        </a:lnSpc>
        <a:spcBef>
          <a:spcPct val="35000"/>
        </a:spcBef>
        <a:spcAft>
          <a:spcPct val="0"/>
        </a:spcAft>
        <a:buClr>
          <a:srgbClr val="708CA1"/>
        </a:buClr>
        <a:defRPr sz="2000">
          <a:solidFill>
            <a:schemeClr val="tx1"/>
          </a:solidFill>
          <a:latin typeface="+mn-lt"/>
        </a:defRPr>
      </a:lvl6pPr>
      <a:lvl7pPr marL="2519363" algn="l" defTabSz="814388" rtl="0" eaLnBrk="0" fontAlgn="base" hangingPunct="0">
        <a:lnSpc>
          <a:spcPct val="95000"/>
        </a:lnSpc>
        <a:spcBef>
          <a:spcPct val="35000"/>
        </a:spcBef>
        <a:spcAft>
          <a:spcPct val="0"/>
        </a:spcAft>
        <a:buClr>
          <a:srgbClr val="708CA1"/>
        </a:buClr>
        <a:defRPr sz="2000">
          <a:solidFill>
            <a:schemeClr val="tx1"/>
          </a:solidFill>
          <a:latin typeface="+mn-lt"/>
        </a:defRPr>
      </a:lvl7pPr>
      <a:lvl8pPr marL="2976563" algn="l" defTabSz="814388" rtl="0" eaLnBrk="0" fontAlgn="base" hangingPunct="0">
        <a:lnSpc>
          <a:spcPct val="95000"/>
        </a:lnSpc>
        <a:spcBef>
          <a:spcPct val="35000"/>
        </a:spcBef>
        <a:spcAft>
          <a:spcPct val="0"/>
        </a:spcAft>
        <a:buClr>
          <a:srgbClr val="708CA1"/>
        </a:buClr>
        <a:defRPr sz="2000">
          <a:solidFill>
            <a:schemeClr val="tx1"/>
          </a:solidFill>
          <a:latin typeface="+mn-lt"/>
        </a:defRPr>
      </a:lvl8pPr>
      <a:lvl9pPr marL="3433763" algn="l" defTabSz="814388" rtl="0" eaLnBrk="0" fontAlgn="base" hangingPunct="0">
        <a:lnSpc>
          <a:spcPct val="95000"/>
        </a:lnSpc>
        <a:spcBef>
          <a:spcPct val="35000"/>
        </a:spcBef>
        <a:spcAft>
          <a:spcPct val="0"/>
        </a:spcAft>
        <a:buClr>
          <a:srgbClr val="708CA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6146"/>
          <p:cNvSpPr>
            <a:spLocks noGrp="1" noChangeArrowheads="1"/>
          </p:cNvSpPr>
          <p:nvPr>
            <p:ph type="title"/>
          </p:nvPr>
        </p:nvSpPr>
        <p:spPr bwMode="auto">
          <a:xfrm>
            <a:off x="193868" y="394392"/>
            <a:ext cx="877215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3075" name="Rectangle 6281"/>
          <p:cNvSpPr>
            <a:spLocks noChangeArrowheads="1"/>
          </p:cNvSpPr>
          <p:nvPr/>
        </p:nvSpPr>
        <p:spPr bwMode="auto">
          <a:xfrm>
            <a:off x="193675" y="6672263"/>
            <a:ext cx="96202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Presentation_ID</a:t>
            </a:r>
          </a:p>
        </p:txBody>
      </p:sp>
      <p:sp>
        <p:nvSpPr>
          <p:cNvPr id="3076" name="Rectangle 6282"/>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6084AB3D-AE30-934E-B0BC-A74C2CCEE444}" type="slidenum">
              <a:rPr lang="en-US" sz="1000">
                <a:solidFill>
                  <a:srgbClr val="D3D3D3"/>
                </a:solidFill>
              </a:rPr>
              <a:pPr algn="r" defTabSz="814388">
                <a:lnSpc>
                  <a:spcPct val="100000"/>
                </a:lnSpc>
              </a:pPr>
              <a:t>‹#›</a:t>
            </a:fld>
            <a:endParaRPr lang="en-US" sz="1000">
              <a:solidFill>
                <a:srgbClr val="D3D3D3"/>
              </a:solidFill>
            </a:endParaRPr>
          </a:p>
        </p:txBody>
      </p:sp>
      <p:sp>
        <p:nvSpPr>
          <p:cNvPr id="3077" name="Rectangle 6284"/>
          <p:cNvSpPr>
            <a:spLocks noGrp="1" noChangeArrowheads="1"/>
          </p:cNvSpPr>
          <p:nvPr>
            <p:ph type="body" idx="1"/>
          </p:nvPr>
        </p:nvSpPr>
        <p:spPr bwMode="auto">
          <a:xfrm>
            <a:off x="213109" y="1379492"/>
            <a:ext cx="8733677" cy="5086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
        <p:nvSpPr>
          <p:cNvPr id="3078" name="Rectangle 6312"/>
          <p:cNvSpPr>
            <a:spLocks noChangeArrowheads="1"/>
          </p:cNvSpPr>
          <p:nvPr/>
        </p:nvSpPr>
        <p:spPr bwMode="auto">
          <a:xfrm>
            <a:off x="4498975" y="6672263"/>
            <a:ext cx="20224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2008 Cisco Systems, Inc. All rights reserved.</a:t>
            </a:r>
          </a:p>
        </p:txBody>
      </p:sp>
      <p:sp>
        <p:nvSpPr>
          <p:cNvPr id="3079" name="Rectangle 6313"/>
          <p:cNvSpPr>
            <a:spLocks noChangeArrowheads="1"/>
          </p:cNvSpPr>
          <p:nvPr/>
        </p:nvSpPr>
        <p:spPr bwMode="auto">
          <a:xfrm>
            <a:off x="6896100" y="6672263"/>
            <a:ext cx="877888"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Confidential</a:t>
            </a:r>
          </a:p>
        </p:txBody>
      </p:sp>
      <p:pic>
        <p:nvPicPr>
          <p:cNvPr id="3080" name="Picture 8" descr="Rev08_Cisco_BrandBar10_060408.png"/>
          <p:cNvPicPr>
            <a:picLocks noChangeAspect="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0" y="0"/>
            <a:ext cx="914400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56" r:id="rId1"/>
    <p:sldLayoutId id="2147484045" r:id="rId2"/>
    <p:sldLayoutId id="2147484046" r:id="rId3"/>
    <p:sldLayoutId id="2147484047" r:id="rId4"/>
    <p:sldLayoutId id="2147484048" r:id="rId5"/>
    <p:sldLayoutId id="2147484049" r:id="rId6"/>
    <p:sldLayoutId id="2147484050" r:id="rId7"/>
    <p:sldLayoutId id="2147484051" r:id="rId8"/>
    <p:sldLayoutId id="2147484052" r:id="rId9"/>
    <p:sldLayoutId id="2147484053" r:id="rId10"/>
    <p:sldLayoutId id="2147484054" r:id="rId11"/>
  </p:sldLayoutIdLst>
  <p:timing>
    <p:tnLst>
      <p:par>
        <p:cTn id="1" dur="indefinite" restart="never" nodeType="tmRoot"/>
      </p:par>
    </p:tnLst>
  </p:timing>
  <p:txStyles>
    <p:titleStyle>
      <a:lvl1pPr algn="l" defTabSz="814388" rtl="0" eaLnBrk="0" fontAlgn="base" hangingPunct="0">
        <a:lnSpc>
          <a:spcPct val="90000"/>
        </a:lnSpc>
        <a:spcBef>
          <a:spcPct val="0"/>
        </a:spcBef>
        <a:spcAft>
          <a:spcPct val="0"/>
        </a:spcAft>
        <a:defRPr sz="3200" b="1">
          <a:solidFill>
            <a:srgbClr val="708CA1"/>
          </a:solidFill>
          <a:latin typeface="+mj-lt"/>
          <a:ea typeface="ＭＳ Ｐゴシック" charset="0"/>
          <a:cs typeface="ＭＳ Ｐゴシック" charset="0"/>
        </a:defRPr>
      </a:lvl1pPr>
      <a:lvl2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2pPr>
      <a:lvl3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3pPr>
      <a:lvl4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4pPr>
      <a:lvl5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5pPr>
      <a:lvl6pPr marL="457200" algn="l" defTabSz="814388" rtl="0" eaLnBrk="1" fontAlgn="base" hangingPunct="1">
        <a:lnSpc>
          <a:spcPct val="90000"/>
        </a:lnSpc>
        <a:spcBef>
          <a:spcPct val="0"/>
        </a:spcBef>
        <a:spcAft>
          <a:spcPct val="0"/>
        </a:spcAft>
        <a:defRPr sz="3200" b="1">
          <a:solidFill>
            <a:srgbClr val="708CA1"/>
          </a:solidFill>
          <a:latin typeface="Arial" charset="0"/>
        </a:defRPr>
      </a:lvl6pPr>
      <a:lvl7pPr marL="914400" algn="l" defTabSz="814388" rtl="0" eaLnBrk="1" fontAlgn="base" hangingPunct="1">
        <a:lnSpc>
          <a:spcPct val="90000"/>
        </a:lnSpc>
        <a:spcBef>
          <a:spcPct val="0"/>
        </a:spcBef>
        <a:spcAft>
          <a:spcPct val="0"/>
        </a:spcAft>
        <a:defRPr sz="3200" b="1">
          <a:solidFill>
            <a:srgbClr val="708CA1"/>
          </a:solidFill>
          <a:latin typeface="Arial" charset="0"/>
        </a:defRPr>
      </a:lvl7pPr>
      <a:lvl8pPr marL="1371600" algn="l" defTabSz="814388" rtl="0" eaLnBrk="1" fontAlgn="base" hangingPunct="1">
        <a:lnSpc>
          <a:spcPct val="90000"/>
        </a:lnSpc>
        <a:spcBef>
          <a:spcPct val="0"/>
        </a:spcBef>
        <a:spcAft>
          <a:spcPct val="0"/>
        </a:spcAft>
        <a:defRPr sz="3200" b="1">
          <a:solidFill>
            <a:srgbClr val="708CA1"/>
          </a:solidFill>
          <a:latin typeface="Arial" charset="0"/>
        </a:defRPr>
      </a:lvl8pPr>
      <a:lvl9pPr marL="1828800" algn="l" defTabSz="814388" rtl="0" eaLnBrk="1" fontAlgn="base" hangingPunct="1">
        <a:lnSpc>
          <a:spcPct val="90000"/>
        </a:lnSpc>
        <a:spcBef>
          <a:spcPct val="0"/>
        </a:spcBef>
        <a:spcAft>
          <a:spcPct val="0"/>
        </a:spcAft>
        <a:defRPr sz="3200" b="1">
          <a:solidFill>
            <a:srgbClr val="708CA1"/>
          </a:solidFill>
          <a:latin typeface="Arial" charset="0"/>
        </a:defRPr>
      </a:lvl9pPr>
    </p:titleStyle>
    <p:body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14.xml"/><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14.xml"/><Relationship Id="rId4" Type="http://schemas.openxmlformats.org/officeDocument/2006/relationships/image" Target="../media/image41.png"/></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image" Target="../media/image47.png"/></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6.xml"/><Relationship Id="rId1" Type="http://schemas.openxmlformats.org/officeDocument/2006/relationships/slideLayout" Target="../slideLayouts/slideLayout14.xml"/><Relationship Id="rId4" Type="http://schemas.openxmlformats.org/officeDocument/2006/relationships/image" Target="../media/image52.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ctrTitle"/>
          </p:nvPr>
        </p:nvSpPr>
        <p:spPr>
          <a:xfrm>
            <a:off x="311150" y="2263775"/>
            <a:ext cx="3854450" cy="1481138"/>
          </a:xfrm>
        </p:spPr>
        <p:txBody>
          <a:bodyPr/>
          <a:lstStyle/>
          <a:p>
            <a:pPr eaLnBrk="1" hangingPunct="1"/>
            <a:r>
              <a:rPr lang="en-US" sz="2800" smtClean="0">
                <a:latin typeface="Arial" charset="0"/>
              </a:rPr>
              <a:t>Chapter 5:</a:t>
            </a:r>
            <a:r>
              <a:rPr lang="en-US" sz="2800" dirty="0">
                <a:latin typeface="Arial" charset="0"/>
              </a:rPr>
              <a:t/>
            </a:r>
            <a:br>
              <a:rPr lang="en-US" sz="2800" dirty="0">
                <a:latin typeface="Arial" charset="0"/>
              </a:rPr>
            </a:br>
            <a:r>
              <a:rPr lang="en-US" sz="2800" dirty="0" smtClean="0">
                <a:latin typeface="Arial" charset="0"/>
              </a:rPr>
              <a:t>Ethernet</a:t>
            </a:r>
            <a:endParaRPr lang="en-US" sz="2800" dirty="0">
              <a:solidFill>
                <a:schemeClr val="folHlink"/>
              </a:solidFill>
              <a:latin typeface="Arial" charset="0"/>
            </a:endParaRPr>
          </a:p>
        </p:txBody>
      </p:sp>
      <p:sp>
        <p:nvSpPr>
          <p:cNvPr id="7170" name="Rectangle 3"/>
          <p:cNvSpPr>
            <a:spLocks noGrp="1" noChangeArrowheads="1"/>
          </p:cNvSpPr>
          <p:nvPr>
            <p:ph type="subTitle" idx="1"/>
          </p:nvPr>
        </p:nvSpPr>
        <p:spPr>
          <a:xfrm>
            <a:off x="311150" y="4672013"/>
            <a:ext cx="6788150" cy="658812"/>
          </a:xfrm>
        </p:spPr>
        <p:txBody>
          <a:bodyPr/>
          <a:lstStyle/>
          <a:p>
            <a:pPr eaLnBrk="1" hangingPunct="1">
              <a:buFont typeface="Wingdings" charset="0"/>
              <a:buNone/>
            </a:pPr>
            <a:r>
              <a:rPr lang="en-US" sz="2400" dirty="0" smtClean="0">
                <a:latin typeface="Arial" charset="0"/>
              </a:rPr>
              <a:t>Introduction to Networks</a:t>
            </a:r>
            <a:endParaRPr lang="en-US" sz="2400" dirty="0">
              <a:latin typeface="Arial" charset="0"/>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425884" y="367096"/>
            <a:ext cx="8772157" cy="838200"/>
          </a:xfrm>
        </p:spPr>
        <p:txBody>
          <a:bodyPr/>
          <a:lstStyle/>
          <a:p>
            <a:pPr eaLnBrk="1" hangingPunct="1"/>
            <a:r>
              <a:rPr lang="en-US" sz="1800" dirty="0">
                <a:latin typeface="Arial" charset="0"/>
              </a:rPr>
              <a:t>Ethernet Operation</a:t>
            </a:r>
            <a:r>
              <a:rPr lang="en-US" sz="1800" dirty="0" smtClean="0">
                <a:latin typeface="Arial" charset="0"/>
              </a:rPr>
              <a:t/>
            </a:r>
            <a:br>
              <a:rPr lang="en-US" sz="1800" dirty="0" smtClean="0">
                <a:latin typeface="Arial" charset="0"/>
              </a:rPr>
            </a:br>
            <a:r>
              <a:rPr lang="en-US" dirty="0" smtClean="0">
                <a:latin typeface="Arial" charset="0"/>
              </a:rPr>
              <a:t>MAC </a:t>
            </a:r>
            <a:r>
              <a:rPr lang="en-US" dirty="0" err="1" smtClean="0">
                <a:latin typeface="Arial" charset="0"/>
              </a:rPr>
              <a:t>Sublayer</a:t>
            </a:r>
            <a:r>
              <a:rPr lang="en-US" dirty="0" smtClean="0">
                <a:latin typeface="Arial" charset="0"/>
              </a:rPr>
              <a:t> (cont.)</a:t>
            </a:r>
            <a:endParaRPr lang="en-US" dirty="0">
              <a:latin typeface="Arial" charset="0"/>
            </a:endParaRPr>
          </a:p>
        </p:txBody>
      </p:sp>
      <p:sp>
        <p:nvSpPr>
          <p:cNvPr id="2" name="Rectangle 1"/>
          <p:cNvSpPr/>
          <p:nvPr/>
        </p:nvSpPr>
        <p:spPr>
          <a:xfrm>
            <a:off x="421568" y="1510800"/>
            <a:ext cx="8606969" cy="3086999"/>
          </a:xfrm>
          <a:prstGeom prst="rect">
            <a:avLst/>
          </a:prstGeom>
        </p:spPr>
        <p:txBody>
          <a:bodyPr wrap="square">
            <a:spAutoFit/>
          </a:bodyPr>
          <a:lstStyle/>
          <a:p>
            <a:pPr algn="l"/>
            <a:r>
              <a:rPr lang="en-US" b="1" dirty="0" smtClean="0"/>
              <a:t>MAC</a:t>
            </a:r>
            <a:endParaRPr lang="en-US" dirty="0" smtClean="0"/>
          </a:p>
          <a:p>
            <a:pPr marL="287338" indent="-287338" algn="l" defTabSz="814388">
              <a:lnSpc>
                <a:spcPct val="95000"/>
              </a:lnSpc>
              <a:spcBef>
                <a:spcPct val="50000"/>
              </a:spcBef>
              <a:buClr>
                <a:srgbClr val="708CA1"/>
              </a:buClr>
              <a:buFont typeface="Wingdings" panose="05000000000000000000" pitchFamily="2" charset="2"/>
              <a:buChar char="§"/>
            </a:pPr>
            <a:r>
              <a:rPr lang="en-US" sz="2000" dirty="0">
                <a:latin typeface="+mn-lt"/>
              </a:rPr>
              <a:t>Responsible for the placement of frames on the media and the removal of frames from the media</a:t>
            </a:r>
          </a:p>
          <a:p>
            <a:pPr marL="287338" indent="-287338" algn="l" defTabSz="814388">
              <a:lnSpc>
                <a:spcPct val="95000"/>
              </a:lnSpc>
              <a:spcBef>
                <a:spcPct val="50000"/>
              </a:spcBef>
              <a:buClr>
                <a:srgbClr val="708CA1"/>
              </a:buClr>
              <a:buFont typeface="Wingdings" panose="05000000000000000000" pitchFamily="2" charset="2"/>
              <a:buChar char="§"/>
            </a:pPr>
            <a:r>
              <a:rPr lang="en-US" sz="2000" dirty="0">
                <a:latin typeface="+mn-lt"/>
              </a:rPr>
              <a:t>Communicates directly with the physical layer</a:t>
            </a:r>
          </a:p>
          <a:p>
            <a:pPr marL="287338" indent="-287338" algn="l" defTabSz="814388">
              <a:lnSpc>
                <a:spcPct val="95000"/>
              </a:lnSpc>
              <a:spcBef>
                <a:spcPct val="50000"/>
              </a:spcBef>
              <a:buClr>
                <a:srgbClr val="708CA1"/>
              </a:buClr>
              <a:buFont typeface="Wingdings" panose="05000000000000000000" pitchFamily="2" charset="2"/>
              <a:buChar char="§"/>
            </a:pPr>
            <a:r>
              <a:rPr lang="en-US" sz="2000" dirty="0">
                <a:latin typeface="+mn-lt"/>
              </a:rPr>
              <a:t>If multiple devices on a single medium attempt to forward data simultaneously, the data will collide resulting in corrupted, unusable data</a:t>
            </a:r>
          </a:p>
          <a:p>
            <a:pPr marL="287338" indent="-287338" algn="l" defTabSz="814388">
              <a:lnSpc>
                <a:spcPct val="95000"/>
              </a:lnSpc>
              <a:spcBef>
                <a:spcPct val="50000"/>
              </a:spcBef>
              <a:buClr>
                <a:srgbClr val="708CA1"/>
              </a:buClr>
              <a:buFont typeface="Wingdings" panose="05000000000000000000" pitchFamily="2" charset="2"/>
              <a:buChar char="§"/>
            </a:pPr>
            <a:r>
              <a:rPr lang="en-US" sz="2000" dirty="0">
                <a:latin typeface="+mn-lt"/>
              </a:rPr>
              <a:t>Ethernet provides a method for controlling how the nodes share access through the use a Carrier Sense Multiple Access (CSMA) technology</a:t>
            </a:r>
          </a:p>
        </p:txBody>
      </p:sp>
    </p:spTree>
    <p:extLst>
      <p:ext uri="{BB962C8B-B14F-4D97-AF65-F5344CB8AC3E}">
        <p14:creationId xmlns:p14="http://schemas.microsoft.com/office/powerpoint/2010/main" val="1660972148"/>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412236" y="394392"/>
            <a:ext cx="8772157" cy="838200"/>
          </a:xfrm>
        </p:spPr>
        <p:txBody>
          <a:bodyPr/>
          <a:lstStyle/>
          <a:p>
            <a:pPr eaLnBrk="1" hangingPunct="1"/>
            <a:r>
              <a:rPr lang="en-US" sz="1800" dirty="0">
                <a:latin typeface="Arial" charset="0"/>
              </a:rPr>
              <a:t>Ethernet Operation</a:t>
            </a:r>
            <a:r>
              <a:rPr lang="en-US" dirty="0">
                <a:latin typeface="Arial" charset="0"/>
              </a:rPr>
              <a:t/>
            </a:r>
            <a:br>
              <a:rPr lang="en-US" dirty="0">
                <a:latin typeface="Arial" charset="0"/>
              </a:rPr>
            </a:br>
            <a:r>
              <a:rPr lang="en-US" dirty="0" smtClean="0">
                <a:latin typeface="Arial" charset="0"/>
              </a:rPr>
              <a:t>Media Access Control</a:t>
            </a:r>
            <a:endParaRPr lang="en-US" dirty="0">
              <a:latin typeface="Arial" charset="0"/>
            </a:endParaRPr>
          </a:p>
        </p:txBody>
      </p:sp>
      <p:sp>
        <p:nvSpPr>
          <p:cNvPr id="2" name="Content Placeholder 1"/>
          <p:cNvSpPr>
            <a:spLocks noGrp="1"/>
          </p:cNvSpPr>
          <p:nvPr>
            <p:ph idx="1"/>
          </p:nvPr>
        </p:nvSpPr>
        <p:spPr>
          <a:xfrm>
            <a:off x="428012" y="1528536"/>
            <a:ext cx="8733677" cy="4608080"/>
          </a:xfrm>
        </p:spPr>
        <p:txBody>
          <a:bodyPr/>
          <a:lstStyle/>
          <a:p>
            <a:pPr marL="0" indent="0">
              <a:buNone/>
            </a:pPr>
            <a:r>
              <a:rPr lang="en-US" b="1" dirty="0" smtClean="0"/>
              <a:t>Carrier </a:t>
            </a:r>
            <a:r>
              <a:rPr lang="en-US" b="1" dirty="0"/>
              <a:t>Sense Multiple Access (CSMA) </a:t>
            </a:r>
            <a:r>
              <a:rPr lang="en-US" b="1" dirty="0" smtClean="0"/>
              <a:t>process  </a:t>
            </a:r>
          </a:p>
          <a:p>
            <a:pPr marL="341313" indent="-341313">
              <a:buFont typeface="Wingdings" panose="05000000000000000000" pitchFamily="2" charset="2"/>
              <a:buChar char="§"/>
            </a:pPr>
            <a:r>
              <a:rPr lang="en-US" sz="2000" dirty="0"/>
              <a:t>U</a:t>
            </a:r>
            <a:r>
              <a:rPr lang="en-US" sz="2000" dirty="0" smtClean="0"/>
              <a:t>sed </a:t>
            </a:r>
            <a:r>
              <a:rPr lang="en-US" sz="2000" dirty="0"/>
              <a:t>to first detect if the media is carrying a </a:t>
            </a:r>
            <a:r>
              <a:rPr lang="en-US" sz="2000" dirty="0" smtClean="0"/>
              <a:t>signal </a:t>
            </a:r>
          </a:p>
          <a:p>
            <a:pPr marL="341313" indent="-341313">
              <a:buFont typeface="Wingdings" panose="05000000000000000000" pitchFamily="2" charset="2"/>
              <a:buChar char="§"/>
            </a:pPr>
            <a:r>
              <a:rPr lang="en-US" sz="2000" dirty="0" smtClean="0"/>
              <a:t>If no </a:t>
            </a:r>
            <a:r>
              <a:rPr lang="en-US" sz="2000" dirty="0"/>
              <a:t>carrier signal is detected, the device transmits its </a:t>
            </a:r>
            <a:r>
              <a:rPr lang="en-US" sz="2000" dirty="0" smtClean="0"/>
              <a:t>data</a:t>
            </a:r>
          </a:p>
          <a:p>
            <a:pPr marL="341313" indent="-341313">
              <a:buFont typeface="Wingdings" panose="05000000000000000000" pitchFamily="2" charset="2"/>
              <a:buChar char="§"/>
            </a:pPr>
            <a:r>
              <a:rPr lang="en-US" sz="2000" dirty="0" smtClean="0"/>
              <a:t>If two devices </a:t>
            </a:r>
            <a:r>
              <a:rPr lang="en-US" sz="2000" dirty="0"/>
              <a:t>transmit at the same </a:t>
            </a:r>
            <a:r>
              <a:rPr lang="en-US" sz="2000" dirty="0" smtClean="0"/>
              <a:t>time - data collision</a:t>
            </a:r>
            <a:endParaRPr lang="en-US" dirty="0" smtClean="0"/>
          </a:p>
          <a:p>
            <a:pPr marL="457200" lvl="1" indent="0"/>
            <a:endParaRPr lang="en-US" dirty="0"/>
          </a:p>
        </p:txBody>
      </p:sp>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494119" y="360384"/>
            <a:ext cx="8772157" cy="838200"/>
          </a:xfrm>
        </p:spPr>
        <p:txBody>
          <a:bodyPr/>
          <a:lstStyle/>
          <a:p>
            <a:pPr eaLnBrk="1" hangingPunct="1"/>
            <a:r>
              <a:rPr lang="en-US" sz="1800" dirty="0">
                <a:latin typeface="Arial" charset="0"/>
              </a:rPr>
              <a:t>Ethernet Operation</a:t>
            </a:r>
            <a:r>
              <a:rPr lang="en-US" dirty="0">
                <a:latin typeface="Arial" charset="0"/>
              </a:rPr>
              <a:t/>
            </a:r>
            <a:br>
              <a:rPr lang="en-US" dirty="0">
                <a:latin typeface="Arial" charset="0"/>
              </a:rPr>
            </a:br>
            <a:r>
              <a:rPr lang="en-US" dirty="0" smtClean="0">
                <a:latin typeface="Arial" charset="0"/>
              </a:rPr>
              <a:t>Media Access Control (cont.)</a:t>
            </a:r>
            <a:endParaRPr lang="en-US" dirty="0">
              <a:latin typeface="Arial"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2100" y="1266824"/>
            <a:ext cx="5919787" cy="528595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323283600"/>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412236" y="394392"/>
            <a:ext cx="8772157" cy="838200"/>
          </a:xfrm>
        </p:spPr>
        <p:txBody>
          <a:bodyPr/>
          <a:lstStyle/>
          <a:p>
            <a:pPr eaLnBrk="1" hangingPunct="1"/>
            <a:r>
              <a:rPr lang="en-US" sz="1800" dirty="0">
                <a:latin typeface="Arial" charset="0"/>
              </a:rPr>
              <a:t>Ethernet Operation</a:t>
            </a:r>
            <a:r>
              <a:rPr lang="en-US" dirty="0">
                <a:latin typeface="Arial" charset="0"/>
              </a:rPr>
              <a:t/>
            </a:r>
            <a:br>
              <a:rPr lang="en-US" dirty="0">
                <a:latin typeface="Arial" charset="0"/>
              </a:rPr>
            </a:br>
            <a:r>
              <a:rPr lang="en-US" dirty="0" smtClean="0">
                <a:latin typeface="Arial" charset="0"/>
              </a:rPr>
              <a:t>Media Access Control (cont.)</a:t>
            </a:r>
            <a:endParaRPr lang="en-US" dirty="0">
              <a:latin typeface="Arial" charset="0"/>
            </a:endParaRPr>
          </a:p>
        </p:txBody>
      </p:sp>
      <p:sp>
        <p:nvSpPr>
          <p:cNvPr id="2" name="Content Placeholder 1"/>
          <p:cNvSpPr>
            <a:spLocks noGrp="1"/>
          </p:cNvSpPr>
          <p:nvPr>
            <p:ph idx="1"/>
          </p:nvPr>
        </p:nvSpPr>
        <p:spPr>
          <a:xfrm>
            <a:off x="464024" y="1392072"/>
            <a:ext cx="8393373" cy="5030294"/>
          </a:xfrm>
        </p:spPr>
        <p:txBody>
          <a:bodyPr/>
          <a:lstStyle/>
          <a:p>
            <a:pPr marL="3175" indent="0">
              <a:buNone/>
            </a:pPr>
            <a:r>
              <a:rPr lang="en-US" sz="2000" dirty="0"/>
              <a:t>CSMA is usually implemented in conjunction with a method for resolving media contention</a:t>
            </a:r>
            <a:r>
              <a:rPr lang="en-US" sz="2000" dirty="0" smtClean="0"/>
              <a:t>. The </a:t>
            </a:r>
            <a:r>
              <a:rPr lang="en-US" sz="2000" dirty="0"/>
              <a:t>two commonly used methods are</a:t>
            </a:r>
            <a:r>
              <a:rPr lang="en-US" sz="2000" dirty="0" smtClean="0"/>
              <a:t>: </a:t>
            </a:r>
            <a:r>
              <a:rPr lang="en-US" sz="2000" b="1" dirty="0"/>
              <a:t>CSMA/Collision </a:t>
            </a:r>
            <a:r>
              <a:rPr lang="en-US" sz="2000" b="1" dirty="0" smtClean="0"/>
              <a:t>Detection</a:t>
            </a:r>
            <a:r>
              <a:rPr lang="en-US" sz="2000" dirty="0" smtClean="0"/>
              <a:t> and </a:t>
            </a:r>
            <a:r>
              <a:rPr lang="en-US" sz="2000" b="1" dirty="0"/>
              <a:t>CSMA/Collision </a:t>
            </a:r>
            <a:r>
              <a:rPr lang="en-US" sz="2000" b="1" dirty="0" smtClean="0"/>
              <a:t>Avoidance</a:t>
            </a:r>
            <a:endParaRPr lang="en-US" sz="2000" dirty="0"/>
          </a:p>
          <a:p>
            <a:pPr marL="0" indent="0">
              <a:buNone/>
            </a:pPr>
            <a:r>
              <a:rPr lang="en-US" sz="2000" b="1" dirty="0" smtClean="0"/>
              <a:t>CSMA/Collision </a:t>
            </a:r>
            <a:r>
              <a:rPr lang="en-US" sz="2000" b="1" dirty="0"/>
              <a:t>Detection</a:t>
            </a:r>
          </a:p>
          <a:p>
            <a:pPr marL="341313" indent="-341313">
              <a:buFont typeface="Arial" pitchFamily="34" charset="0"/>
              <a:buChar char="•"/>
            </a:pPr>
            <a:r>
              <a:rPr lang="en-US" sz="2000" dirty="0"/>
              <a:t>T</a:t>
            </a:r>
            <a:r>
              <a:rPr lang="en-US" sz="2000" dirty="0" smtClean="0"/>
              <a:t>he </a:t>
            </a:r>
            <a:r>
              <a:rPr lang="en-US" sz="2000" dirty="0"/>
              <a:t>device monitors the media for the presence of a data </a:t>
            </a:r>
            <a:r>
              <a:rPr lang="en-US" sz="2000" dirty="0" smtClean="0"/>
              <a:t>signal</a:t>
            </a:r>
          </a:p>
          <a:p>
            <a:pPr marL="341313" indent="-341313">
              <a:buFont typeface="Arial" pitchFamily="34" charset="0"/>
              <a:buChar char="•"/>
            </a:pPr>
            <a:r>
              <a:rPr lang="en-US" sz="2000" dirty="0" smtClean="0"/>
              <a:t>If </a:t>
            </a:r>
            <a:r>
              <a:rPr lang="en-US" sz="2000" dirty="0"/>
              <a:t>a data signal is absent, indicating that the media is free, the device transmits the </a:t>
            </a:r>
            <a:r>
              <a:rPr lang="en-US" sz="2000" dirty="0" smtClean="0"/>
              <a:t>data</a:t>
            </a:r>
          </a:p>
          <a:p>
            <a:pPr marL="341313" indent="-341313">
              <a:buFont typeface="Arial" pitchFamily="34" charset="0"/>
              <a:buChar char="•"/>
            </a:pPr>
            <a:r>
              <a:rPr lang="en-US" sz="2000" dirty="0" smtClean="0"/>
              <a:t>If signals </a:t>
            </a:r>
            <a:r>
              <a:rPr lang="en-US" sz="2000" dirty="0"/>
              <a:t>are then detected that show another device was transmitting at the same time, all devices stop sending </a:t>
            </a:r>
            <a:r>
              <a:rPr lang="en-US" sz="2000" dirty="0" smtClean="0"/>
              <a:t>&amp; </a:t>
            </a:r>
            <a:r>
              <a:rPr lang="en-US" sz="2000" dirty="0"/>
              <a:t>try again </a:t>
            </a:r>
            <a:r>
              <a:rPr lang="en-US" sz="2000" dirty="0" smtClean="0"/>
              <a:t>later</a:t>
            </a:r>
            <a:endParaRPr lang="en-US" sz="2000" dirty="0"/>
          </a:p>
          <a:p>
            <a:pPr marL="341313" indent="-341313">
              <a:buFont typeface="Arial" pitchFamily="34" charset="0"/>
              <a:buChar char="•"/>
            </a:pPr>
            <a:r>
              <a:rPr lang="en-US" sz="2000" dirty="0"/>
              <a:t>W</a:t>
            </a:r>
            <a:r>
              <a:rPr lang="en-US" sz="2000" dirty="0" smtClean="0"/>
              <a:t>hile </a:t>
            </a:r>
            <a:r>
              <a:rPr lang="en-US" sz="2000" dirty="0"/>
              <a:t>Ethernet networks are designed with CSMA/CD technology, with today’s intermediate devices, collisions do not occur and the processes utilized by CSMA/CD are really </a:t>
            </a:r>
            <a:r>
              <a:rPr lang="en-US" sz="2000" dirty="0" smtClean="0"/>
              <a:t>unnecessary</a:t>
            </a:r>
            <a:endParaRPr lang="en-US" sz="2000" dirty="0"/>
          </a:p>
          <a:p>
            <a:pPr marL="341313" indent="-341313">
              <a:buFont typeface="Arial" pitchFamily="34" charset="0"/>
              <a:buChar char="•"/>
            </a:pPr>
            <a:r>
              <a:rPr lang="en-US" sz="2000" dirty="0"/>
              <a:t>W</a:t>
            </a:r>
            <a:r>
              <a:rPr lang="en-US" sz="2000" dirty="0" smtClean="0"/>
              <a:t>ireless </a:t>
            </a:r>
            <a:r>
              <a:rPr lang="en-US" sz="2000" dirty="0"/>
              <a:t>connections in a LAN environment still have to take collisions into </a:t>
            </a:r>
            <a:r>
              <a:rPr lang="en-US" sz="2000" dirty="0" smtClean="0"/>
              <a:t>account</a:t>
            </a:r>
            <a:endParaRPr lang="en-US" sz="2000" dirty="0"/>
          </a:p>
        </p:txBody>
      </p:sp>
    </p:spTree>
    <p:extLst>
      <p:ext uri="{BB962C8B-B14F-4D97-AF65-F5344CB8AC3E}">
        <p14:creationId xmlns:p14="http://schemas.microsoft.com/office/powerpoint/2010/main" val="2883015329"/>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477672" y="394392"/>
            <a:ext cx="8488353" cy="838200"/>
          </a:xfrm>
        </p:spPr>
        <p:txBody>
          <a:bodyPr/>
          <a:lstStyle/>
          <a:p>
            <a:pPr eaLnBrk="1" hangingPunct="1"/>
            <a:r>
              <a:rPr lang="en-US" sz="1800" dirty="0">
                <a:latin typeface="Arial" charset="0"/>
              </a:rPr>
              <a:t>Ethernet Operation</a:t>
            </a:r>
            <a:r>
              <a:rPr lang="en-US" dirty="0">
                <a:latin typeface="Arial" charset="0"/>
              </a:rPr>
              <a:t/>
            </a:r>
            <a:br>
              <a:rPr lang="en-US" dirty="0">
                <a:latin typeface="Arial" charset="0"/>
              </a:rPr>
            </a:br>
            <a:r>
              <a:rPr lang="en-US" dirty="0" smtClean="0">
                <a:latin typeface="Arial" charset="0"/>
              </a:rPr>
              <a:t>Media Access Control </a:t>
            </a:r>
            <a:r>
              <a:rPr lang="en-US" dirty="0">
                <a:latin typeface="Arial" charset="0"/>
              </a:rPr>
              <a:t>(cont.)</a:t>
            </a:r>
          </a:p>
        </p:txBody>
      </p:sp>
      <p:sp>
        <p:nvSpPr>
          <p:cNvPr id="2" name="Content Placeholder 1"/>
          <p:cNvSpPr>
            <a:spLocks noGrp="1"/>
          </p:cNvSpPr>
          <p:nvPr>
            <p:ph idx="1"/>
          </p:nvPr>
        </p:nvSpPr>
        <p:spPr>
          <a:xfrm>
            <a:off x="504967" y="1583140"/>
            <a:ext cx="8383762" cy="4784634"/>
          </a:xfrm>
        </p:spPr>
        <p:txBody>
          <a:bodyPr/>
          <a:lstStyle/>
          <a:p>
            <a:pPr marL="3175" indent="0">
              <a:buNone/>
            </a:pPr>
            <a:r>
              <a:rPr lang="en-US" sz="2000" b="1" dirty="0" smtClean="0"/>
              <a:t>CSMA/Collision </a:t>
            </a:r>
            <a:r>
              <a:rPr lang="en-US" sz="2000" b="1" dirty="0"/>
              <a:t>Avoidance (CSMA/CA) media access </a:t>
            </a:r>
            <a:r>
              <a:rPr lang="en-US" sz="2000" b="1" dirty="0" smtClean="0"/>
              <a:t>method</a:t>
            </a:r>
            <a:endParaRPr lang="en-US" sz="2000" b="1" dirty="0"/>
          </a:p>
          <a:p>
            <a:pPr marL="461963" indent="-342900">
              <a:buFont typeface="Arial" pitchFamily="34" charset="0"/>
              <a:buChar char="•"/>
            </a:pPr>
            <a:r>
              <a:rPr lang="en-US" sz="2000" dirty="0"/>
              <a:t>D</a:t>
            </a:r>
            <a:r>
              <a:rPr lang="en-US" sz="2000" dirty="0" smtClean="0"/>
              <a:t>evice </a:t>
            </a:r>
            <a:r>
              <a:rPr lang="en-US" sz="2000" dirty="0"/>
              <a:t>examines the media for the presence of </a:t>
            </a:r>
            <a:r>
              <a:rPr lang="en-US" sz="2000" dirty="0" smtClean="0"/>
              <a:t>data signal - if </a:t>
            </a:r>
            <a:r>
              <a:rPr lang="en-US" sz="2000" dirty="0"/>
              <a:t>the media is free, the device sends a notification across the media of its intent to use </a:t>
            </a:r>
            <a:r>
              <a:rPr lang="en-US" sz="2000" dirty="0" smtClean="0"/>
              <a:t>it </a:t>
            </a:r>
          </a:p>
          <a:p>
            <a:pPr marL="461963" indent="-342900">
              <a:buFont typeface="Arial" pitchFamily="34" charset="0"/>
              <a:buChar char="•"/>
            </a:pPr>
            <a:r>
              <a:rPr lang="en-US" sz="2000" dirty="0" smtClean="0"/>
              <a:t>The </a:t>
            </a:r>
            <a:r>
              <a:rPr lang="en-US" sz="2000" dirty="0"/>
              <a:t>device then sends the data. </a:t>
            </a:r>
          </a:p>
          <a:p>
            <a:pPr marL="461963" indent="-342900">
              <a:buFont typeface="Arial" pitchFamily="34" charset="0"/>
              <a:buChar char="•"/>
            </a:pPr>
            <a:r>
              <a:rPr lang="en-US" sz="2000" dirty="0" smtClean="0"/>
              <a:t>Used by </a:t>
            </a:r>
            <a:r>
              <a:rPr lang="en-US" sz="2000" dirty="0"/>
              <a:t>802.11 wireless networking </a:t>
            </a:r>
            <a:r>
              <a:rPr lang="en-US" sz="2000" dirty="0" smtClean="0"/>
              <a:t>technologies</a:t>
            </a:r>
            <a:endParaRPr lang="en-US" sz="2000" dirty="0"/>
          </a:p>
          <a:p>
            <a:endParaRPr lang="en-US" sz="2000" dirty="0"/>
          </a:p>
        </p:txBody>
      </p:sp>
    </p:spTree>
    <p:extLst>
      <p:ext uri="{BB962C8B-B14F-4D97-AF65-F5344CB8AC3E}">
        <p14:creationId xmlns:p14="http://schemas.microsoft.com/office/powerpoint/2010/main" val="258278434"/>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40974" y="1722288"/>
            <a:ext cx="5236325" cy="425586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1505" name="Rectangle 2"/>
          <p:cNvSpPr>
            <a:spLocks noGrp="1" noChangeArrowheads="1"/>
          </p:cNvSpPr>
          <p:nvPr>
            <p:ph type="title"/>
          </p:nvPr>
        </p:nvSpPr>
        <p:spPr>
          <a:xfrm>
            <a:off x="426435" y="394392"/>
            <a:ext cx="8772157" cy="838200"/>
          </a:xfrm>
        </p:spPr>
        <p:txBody>
          <a:bodyPr/>
          <a:lstStyle/>
          <a:p>
            <a:pPr eaLnBrk="1" hangingPunct="1"/>
            <a:r>
              <a:rPr lang="en-US" sz="1800" dirty="0">
                <a:latin typeface="Arial" charset="0"/>
              </a:rPr>
              <a:t>Ethernet Operation</a:t>
            </a:r>
            <a:r>
              <a:rPr lang="en-US" dirty="0">
                <a:latin typeface="Arial" charset="0"/>
              </a:rPr>
              <a:t/>
            </a:r>
            <a:br>
              <a:rPr lang="en-US" dirty="0">
                <a:latin typeface="Arial" charset="0"/>
              </a:rPr>
            </a:br>
            <a:r>
              <a:rPr lang="en-US" dirty="0" smtClean="0">
                <a:latin typeface="Arial" charset="0"/>
              </a:rPr>
              <a:t>MAC Address: Ethernet Identity</a:t>
            </a:r>
            <a:endParaRPr lang="en-US" dirty="0">
              <a:latin typeface="Arial" charset="0"/>
            </a:endParaRPr>
          </a:p>
        </p:txBody>
      </p:sp>
      <p:sp>
        <p:nvSpPr>
          <p:cNvPr id="2" name="TextBox 1"/>
          <p:cNvSpPr txBox="1"/>
          <p:nvPr/>
        </p:nvSpPr>
        <p:spPr>
          <a:xfrm>
            <a:off x="290286" y="1644650"/>
            <a:ext cx="3350689" cy="4801314"/>
          </a:xfrm>
          <a:prstGeom prst="rect">
            <a:avLst/>
          </a:prstGeom>
          <a:noFill/>
        </p:spPr>
        <p:txBody>
          <a:bodyPr wrap="square" rtlCol="0">
            <a:spAutoFit/>
          </a:bodyPr>
          <a:lstStyle/>
          <a:p>
            <a:pPr marL="231775" indent="-231775" algn="l">
              <a:buFont typeface="Wingdings" panose="05000000000000000000" pitchFamily="2" charset="2"/>
              <a:buChar char="§"/>
            </a:pPr>
            <a:r>
              <a:rPr lang="en-US" sz="2000" dirty="0" smtClean="0"/>
              <a:t>Layer </a:t>
            </a:r>
            <a:r>
              <a:rPr lang="en-US" sz="2000" dirty="0"/>
              <a:t>2 </a:t>
            </a:r>
            <a:r>
              <a:rPr lang="en-US" sz="2000" dirty="0" smtClean="0"/>
              <a:t>Ethernet </a:t>
            </a:r>
            <a:r>
              <a:rPr lang="en-US" sz="2000" dirty="0"/>
              <a:t>MAC address is a 48-bit binary value expressed as 12 hexadecimal </a:t>
            </a:r>
            <a:r>
              <a:rPr lang="en-US" sz="2000" dirty="0" smtClean="0"/>
              <a:t>digits.</a:t>
            </a:r>
          </a:p>
          <a:p>
            <a:pPr marL="231775" indent="-231775" algn="l">
              <a:buFont typeface="Arial" pitchFamily="34" charset="0"/>
              <a:buChar char="•"/>
            </a:pPr>
            <a:endParaRPr lang="en-US" sz="2000" dirty="0" smtClean="0"/>
          </a:p>
          <a:p>
            <a:pPr marL="231775" indent="-231775" algn="l">
              <a:buFont typeface="Wingdings" pitchFamily="2" charset="2"/>
              <a:buChar char="§"/>
            </a:pPr>
            <a:r>
              <a:rPr lang="en-US" sz="2000" dirty="0" smtClean="0"/>
              <a:t>IEEE </a:t>
            </a:r>
            <a:r>
              <a:rPr lang="en-US" sz="2000" dirty="0"/>
              <a:t>requires a vendor to follow </a:t>
            </a:r>
            <a:r>
              <a:rPr lang="en-US" sz="2000" dirty="0" smtClean="0"/>
              <a:t>these rules:</a:t>
            </a:r>
          </a:p>
          <a:p>
            <a:pPr marL="736600" lvl="1" indent="-279400" algn="l">
              <a:buFont typeface="Wingdings" panose="05000000000000000000" pitchFamily="2" charset="2"/>
              <a:buChar char="§"/>
            </a:pPr>
            <a:r>
              <a:rPr lang="en-US" sz="2000" dirty="0"/>
              <a:t>M</a:t>
            </a:r>
            <a:r>
              <a:rPr lang="en-US" sz="2000" dirty="0" smtClean="0"/>
              <a:t>ust </a:t>
            </a:r>
            <a:r>
              <a:rPr lang="en-US" sz="2000" dirty="0"/>
              <a:t>use that vendor's assigned OUI as the first 3 </a:t>
            </a:r>
            <a:r>
              <a:rPr lang="en-US" sz="2000" dirty="0" smtClean="0"/>
              <a:t>bytes.</a:t>
            </a:r>
          </a:p>
          <a:p>
            <a:pPr marL="736600" lvl="1" indent="-279400" algn="l">
              <a:buFont typeface="Wingdings" panose="05000000000000000000" pitchFamily="2" charset="2"/>
              <a:buChar char="§"/>
            </a:pPr>
            <a:endParaRPr lang="en-US" sz="2000" dirty="0" smtClean="0"/>
          </a:p>
          <a:p>
            <a:pPr marL="736600" lvl="1" indent="-279400" algn="l">
              <a:buFont typeface="Wingdings" panose="05000000000000000000" pitchFamily="2" charset="2"/>
              <a:buChar char="§"/>
            </a:pPr>
            <a:r>
              <a:rPr lang="en-US" sz="2000" dirty="0" smtClean="0"/>
              <a:t>All </a:t>
            </a:r>
            <a:r>
              <a:rPr lang="en-US" sz="2000" dirty="0"/>
              <a:t>MAC addresses with the same OUI must be assigned a unique value </a:t>
            </a:r>
            <a:r>
              <a:rPr lang="en-US" sz="2000" dirty="0" smtClean="0"/>
              <a:t>in </a:t>
            </a:r>
            <a:r>
              <a:rPr lang="en-US" sz="2000" dirty="0"/>
              <a:t>the last 3 </a:t>
            </a:r>
            <a:r>
              <a:rPr lang="en-US" sz="2000" dirty="0" smtClean="0"/>
              <a:t>bytes.</a:t>
            </a:r>
            <a:endParaRPr lang="en-US" sz="2000" dirty="0"/>
          </a:p>
        </p:txBody>
      </p:sp>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a:xfrm>
            <a:off x="371843" y="394392"/>
            <a:ext cx="8772157" cy="838200"/>
          </a:xfrm>
        </p:spPr>
        <p:txBody>
          <a:bodyPr/>
          <a:lstStyle/>
          <a:p>
            <a:pPr eaLnBrk="1" hangingPunct="1"/>
            <a:r>
              <a:rPr lang="en-US" sz="1800" dirty="0">
                <a:latin typeface="Arial" charset="0"/>
              </a:rPr>
              <a:t>Ethernet Operation</a:t>
            </a:r>
            <a:r>
              <a:rPr lang="en-US" dirty="0">
                <a:latin typeface="Arial" charset="0"/>
              </a:rPr>
              <a:t/>
            </a:r>
            <a:br>
              <a:rPr lang="en-US" dirty="0">
                <a:latin typeface="Arial" charset="0"/>
              </a:rPr>
            </a:br>
            <a:r>
              <a:rPr lang="en-US" sz="2800" dirty="0" smtClean="0">
                <a:latin typeface="Arial" charset="0"/>
              </a:rPr>
              <a:t>Frame Processing</a:t>
            </a:r>
            <a:endParaRPr lang="en-US" sz="2800" dirty="0">
              <a:latin typeface="Arial" charset="0"/>
            </a:endParaRPr>
          </a:p>
        </p:txBody>
      </p:sp>
      <p:sp>
        <p:nvSpPr>
          <p:cNvPr id="2" name="TextBox 1"/>
          <p:cNvSpPr txBox="1"/>
          <p:nvPr/>
        </p:nvSpPr>
        <p:spPr>
          <a:xfrm>
            <a:off x="371308" y="1418281"/>
            <a:ext cx="8548914" cy="5047536"/>
          </a:xfrm>
          <a:prstGeom prst="rect">
            <a:avLst/>
          </a:prstGeom>
          <a:noFill/>
        </p:spPr>
        <p:txBody>
          <a:bodyPr wrap="square" rtlCol="0">
            <a:spAutoFit/>
          </a:bodyPr>
          <a:lstStyle/>
          <a:p>
            <a:pPr marL="342900" indent="-342900" algn="l" defTabSz="814388">
              <a:lnSpc>
                <a:spcPct val="95000"/>
              </a:lnSpc>
              <a:spcBef>
                <a:spcPct val="35000"/>
              </a:spcBef>
              <a:buClr>
                <a:srgbClr val="708CA1"/>
              </a:buClr>
              <a:buFont typeface="Wingdings" pitchFamily="2" charset="2"/>
              <a:buChar char="§"/>
            </a:pPr>
            <a:r>
              <a:rPr lang="en-US" sz="2000" dirty="0">
                <a:latin typeface="+mn-lt"/>
              </a:rPr>
              <a:t>MAC addresses assigned to workstations, servers, printers, switches, and </a:t>
            </a:r>
            <a:r>
              <a:rPr lang="en-US" sz="2000" dirty="0" smtClean="0">
                <a:latin typeface="+mn-lt"/>
              </a:rPr>
              <a:t>routers. </a:t>
            </a:r>
            <a:endParaRPr lang="en-US" sz="2000" dirty="0">
              <a:latin typeface="+mn-lt"/>
            </a:endParaRPr>
          </a:p>
          <a:p>
            <a:pPr marL="342900" indent="-342900" algn="l" defTabSz="814388">
              <a:lnSpc>
                <a:spcPct val="95000"/>
              </a:lnSpc>
              <a:spcBef>
                <a:spcPct val="35000"/>
              </a:spcBef>
              <a:buClr>
                <a:srgbClr val="708CA1"/>
              </a:buClr>
              <a:buFont typeface="Wingdings" pitchFamily="2" charset="2"/>
              <a:buChar char="§"/>
            </a:pPr>
            <a:r>
              <a:rPr lang="en-US" sz="2000" dirty="0">
                <a:latin typeface="+mn-lt"/>
              </a:rPr>
              <a:t>Example MACs: </a:t>
            </a:r>
            <a:endParaRPr lang="en-US" sz="2000" dirty="0" smtClean="0">
              <a:latin typeface="+mn-lt"/>
            </a:endParaRPr>
          </a:p>
          <a:p>
            <a:pPr marL="800100" lvl="1" indent="-342900" algn="l" defTabSz="814388">
              <a:lnSpc>
                <a:spcPct val="95000"/>
              </a:lnSpc>
              <a:spcBef>
                <a:spcPct val="35000"/>
              </a:spcBef>
              <a:buClr>
                <a:srgbClr val="708CA1"/>
              </a:buClr>
              <a:buFont typeface="Wingdings" pitchFamily="2" charset="2"/>
              <a:buChar char="§"/>
            </a:pPr>
            <a:r>
              <a:rPr lang="en-US" sz="2000" dirty="0" smtClean="0">
                <a:latin typeface="+mn-lt"/>
              </a:rPr>
              <a:t>00-05-9A-3C-78-00</a:t>
            </a:r>
          </a:p>
          <a:p>
            <a:pPr marL="800100" lvl="1" indent="-342900" algn="l" defTabSz="814388">
              <a:lnSpc>
                <a:spcPct val="95000"/>
              </a:lnSpc>
              <a:spcBef>
                <a:spcPct val="35000"/>
              </a:spcBef>
              <a:buClr>
                <a:srgbClr val="708CA1"/>
              </a:buClr>
              <a:buFont typeface="Wingdings" pitchFamily="2" charset="2"/>
              <a:buChar char="§"/>
            </a:pPr>
            <a:r>
              <a:rPr lang="en-US" sz="2000" dirty="0" smtClean="0">
                <a:latin typeface="+mn-lt"/>
              </a:rPr>
              <a:t>00:05:9A:3C:78:00</a:t>
            </a:r>
          </a:p>
          <a:p>
            <a:pPr marL="800100" lvl="1" indent="-342900" algn="l" defTabSz="814388">
              <a:lnSpc>
                <a:spcPct val="95000"/>
              </a:lnSpc>
              <a:spcBef>
                <a:spcPct val="35000"/>
              </a:spcBef>
              <a:buClr>
                <a:srgbClr val="708CA1"/>
              </a:buClr>
              <a:buFont typeface="Wingdings" pitchFamily="2" charset="2"/>
              <a:buChar char="§"/>
            </a:pPr>
            <a:r>
              <a:rPr lang="en-US" sz="2000" dirty="0" smtClean="0">
                <a:latin typeface="+mn-lt"/>
              </a:rPr>
              <a:t>0005.9A3C.7800</a:t>
            </a:r>
            <a:r>
              <a:rPr lang="en-US" sz="2000" dirty="0">
                <a:latin typeface="+mn-lt"/>
              </a:rPr>
              <a:t>.</a:t>
            </a:r>
          </a:p>
          <a:p>
            <a:pPr marL="342900" indent="-342900" algn="l" defTabSz="814388">
              <a:lnSpc>
                <a:spcPct val="95000"/>
              </a:lnSpc>
              <a:spcBef>
                <a:spcPct val="35000"/>
              </a:spcBef>
              <a:buClr>
                <a:srgbClr val="708CA1"/>
              </a:buClr>
              <a:buFont typeface="Wingdings" pitchFamily="2" charset="2"/>
              <a:buChar char="§"/>
            </a:pPr>
            <a:r>
              <a:rPr lang="en-US" sz="2000" dirty="0" smtClean="0">
                <a:latin typeface="+mn-lt"/>
              </a:rPr>
              <a:t>When a device is forwarding a </a:t>
            </a:r>
            <a:r>
              <a:rPr lang="en-US" sz="2000" dirty="0">
                <a:latin typeface="+mn-lt"/>
              </a:rPr>
              <a:t>message to an Ethernet network, attaches header information to the packet, contains the source and destination MAC </a:t>
            </a:r>
            <a:r>
              <a:rPr lang="en-US" sz="2000" dirty="0" smtClean="0">
                <a:latin typeface="+mn-lt"/>
              </a:rPr>
              <a:t>address.</a:t>
            </a:r>
            <a:endParaRPr lang="en-US" sz="2000" dirty="0">
              <a:latin typeface="+mn-lt"/>
            </a:endParaRPr>
          </a:p>
          <a:p>
            <a:pPr marL="342900" indent="-342900" algn="l" defTabSz="814388">
              <a:lnSpc>
                <a:spcPct val="95000"/>
              </a:lnSpc>
              <a:spcBef>
                <a:spcPct val="35000"/>
              </a:spcBef>
              <a:buClr>
                <a:srgbClr val="708CA1"/>
              </a:buClr>
              <a:buFont typeface="Wingdings" pitchFamily="2" charset="2"/>
              <a:buChar char="§"/>
            </a:pPr>
            <a:r>
              <a:rPr lang="en-US" sz="2000" dirty="0">
                <a:latin typeface="+mn-lt"/>
              </a:rPr>
              <a:t>Each NIC views information to see if the destination MAC address in the frame matches the device’s physical MAC address stored in </a:t>
            </a:r>
            <a:r>
              <a:rPr lang="en-US" sz="2000" dirty="0" smtClean="0">
                <a:latin typeface="+mn-lt"/>
              </a:rPr>
              <a:t>RAM.</a:t>
            </a:r>
            <a:endParaRPr lang="en-US" sz="2000" dirty="0">
              <a:latin typeface="+mn-lt"/>
            </a:endParaRPr>
          </a:p>
          <a:p>
            <a:pPr marL="342900" indent="-342900" algn="l" defTabSz="814388">
              <a:lnSpc>
                <a:spcPct val="95000"/>
              </a:lnSpc>
              <a:spcBef>
                <a:spcPct val="35000"/>
              </a:spcBef>
              <a:buClr>
                <a:srgbClr val="708CA1"/>
              </a:buClr>
              <a:buFont typeface="Wingdings" pitchFamily="2" charset="2"/>
              <a:buChar char="§"/>
            </a:pPr>
            <a:r>
              <a:rPr lang="en-US" sz="2000" dirty="0">
                <a:latin typeface="+mn-lt"/>
              </a:rPr>
              <a:t>No match, the device discards the </a:t>
            </a:r>
            <a:r>
              <a:rPr lang="en-US" sz="2000" dirty="0" smtClean="0">
                <a:latin typeface="+mn-lt"/>
              </a:rPr>
              <a:t>frame.</a:t>
            </a:r>
            <a:endParaRPr lang="en-US" sz="2000" dirty="0">
              <a:latin typeface="+mn-lt"/>
            </a:endParaRPr>
          </a:p>
          <a:p>
            <a:pPr marL="342900" indent="-342900" algn="l" defTabSz="814388">
              <a:lnSpc>
                <a:spcPct val="95000"/>
              </a:lnSpc>
              <a:spcBef>
                <a:spcPct val="35000"/>
              </a:spcBef>
              <a:buClr>
                <a:srgbClr val="708CA1"/>
              </a:buClr>
              <a:buFont typeface="Wingdings" pitchFamily="2" charset="2"/>
              <a:buChar char="§"/>
            </a:pPr>
            <a:r>
              <a:rPr lang="en-US" sz="2000" dirty="0">
                <a:latin typeface="+mn-lt"/>
              </a:rPr>
              <a:t>Matches the destination MAC of the frame, the NIC passes the frame up the OSI layers, where the </a:t>
            </a:r>
            <a:r>
              <a:rPr lang="en-US" sz="2000" dirty="0" smtClean="0">
                <a:latin typeface="+mn-lt"/>
              </a:rPr>
              <a:t>de-encapsulation </a:t>
            </a:r>
            <a:r>
              <a:rPr lang="en-US" sz="2000" dirty="0">
                <a:latin typeface="+mn-lt"/>
              </a:rPr>
              <a:t>process takes </a:t>
            </a:r>
            <a:r>
              <a:rPr lang="en-US" sz="2000" dirty="0" smtClean="0">
                <a:latin typeface="+mn-lt"/>
              </a:rPr>
              <a:t>place.</a:t>
            </a:r>
            <a:endParaRPr lang="en-US" sz="2000" dirty="0">
              <a:latin typeface="+mn-lt"/>
            </a:endParaRPr>
          </a:p>
        </p:txBody>
      </p:sp>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437811" y="293010"/>
            <a:ext cx="8815473" cy="896038"/>
          </a:xfrm>
        </p:spPr>
        <p:txBody>
          <a:bodyPr/>
          <a:lstStyle/>
          <a:p>
            <a:pPr eaLnBrk="1" hangingPunct="1"/>
            <a:r>
              <a:rPr lang="en-US" sz="1800" dirty="0" smtClean="0">
                <a:latin typeface="Arial" charset="0"/>
              </a:rPr>
              <a:t>Ethernet Frame Attributes</a:t>
            </a:r>
            <a:br>
              <a:rPr lang="en-US" sz="1800" dirty="0" smtClean="0">
                <a:latin typeface="Arial" charset="0"/>
              </a:rPr>
            </a:br>
            <a:r>
              <a:rPr lang="en-US" dirty="0" smtClean="0">
                <a:latin typeface="Arial" charset="0"/>
              </a:rPr>
              <a:t>Ethernet Encapsulation</a:t>
            </a:r>
            <a:endParaRPr lang="en-US" dirty="0">
              <a:latin typeface="Arial" charset="0"/>
            </a:endParaRPr>
          </a:p>
        </p:txBody>
      </p:sp>
      <p:sp>
        <p:nvSpPr>
          <p:cNvPr id="2" name="TextBox 1"/>
          <p:cNvSpPr txBox="1"/>
          <p:nvPr/>
        </p:nvSpPr>
        <p:spPr>
          <a:xfrm>
            <a:off x="427632" y="1416295"/>
            <a:ext cx="3012987" cy="5093702"/>
          </a:xfrm>
          <a:prstGeom prst="rect">
            <a:avLst/>
          </a:prstGeom>
          <a:noFill/>
        </p:spPr>
        <p:txBody>
          <a:bodyPr wrap="square" rtlCol="0">
            <a:spAutoFit/>
          </a:bodyPr>
          <a:lstStyle/>
          <a:p>
            <a:pPr marL="231775" indent="-231775" algn="l" defTabSz="814388">
              <a:lnSpc>
                <a:spcPct val="95000"/>
              </a:lnSpc>
              <a:spcBef>
                <a:spcPct val="35000"/>
              </a:spcBef>
              <a:buClr>
                <a:srgbClr val="708CA1"/>
              </a:buClr>
              <a:buFont typeface="Wingdings" pitchFamily="2" charset="2"/>
              <a:buChar char="§"/>
            </a:pPr>
            <a:r>
              <a:rPr lang="en-US" sz="2000" dirty="0">
                <a:latin typeface="+mn-lt"/>
              </a:rPr>
              <a:t>Early versions of Ethernet were </a:t>
            </a:r>
            <a:r>
              <a:rPr lang="en-US" sz="2000" dirty="0" smtClean="0">
                <a:latin typeface="+mn-lt"/>
              </a:rPr>
              <a:t>slow </a:t>
            </a:r>
            <a:r>
              <a:rPr lang="en-US" sz="2000" dirty="0">
                <a:latin typeface="+mn-lt"/>
              </a:rPr>
              <a:t>at 10 </a:t>
            </a:r>
            <a:r>
              <a:rPr lang="en-US" sz="2000" dirty="0"/>
              <a:t>Mb/s.</a:t>
            </a:r>
          </a:p>
          <a:p>
            <a:pPr marL="231775" indent="-231775" algn="l" defTabSz="814388">
              <a:lnSpc>
                <a:spcPct val="95000"/>
              </a:lnSpc>
              <a:spcBef>
                <a:spcPct val="35000"/>
              </a:spcBef>
              <a:buClr>
                <a:srgbClr val="708CA1"/>
              </a:buClr>
              <a:buFont typeface="Wingdings" pitchFamily="2" charset="2"/>
              <a:buChar char="§"/>
            </a:pPr>
            <a:r>
              <a:rPr lang="en-US" sz="2000" dirty="0" smtClean="0">
                <a:latin typeface="+mn-lt"/>
              </a:rPr>
              <a:t>Now </a:t>
            </a:r>
            <a:r>
              <a:rPr lang="en-US" sz="2000" dirty="0">
                <a:latin typeface="+mn-lt"/>
              </a:rPr>
              <a:t>operate at 10 </a:t>
            </a:r>
            <a:r>
              <a:rPr lang="en-US" sz="2000" dirty="0"/>
              <a:t>Gb/s</a:t>
            </a:r>
            <a:r>
              <a:rPr lang="en-US" sz="2000" dirty="0" smtClean="0">
                <a:latin typeface="+mn-lt"/>
              </a:rPr>
              <a:t> </a:t>
            </a:r>
            <a:r>
              <a:rPr lang="en-US" sz="2000" dirty="0">
                <a:latin typeface="+mn-lt"/>
              </a:rPr>
              <a:t>per second and </a:t>
            </a:r>
            <a:r>
              <a:rPr lang="en-US" sz="2000" dirty="0" smtClean="0">
                <a:latin typeface="+mn-lt"/>
              </a:rPr>
              <a:t>faster.</a:t>
            </a:r>
            <a:endParaRPr lang="en-US" sz="2000" dirty="0">
              <a:latin typeface="+mn-lt"/>
            </a:endParaRPr>
          </a:p>
          <a:p>
            <a:pPr marL="231775" indent="-231775" algn="l" defTabSz="814388">
              <a:lnSpc>
                <a:spcPct val="95000"/>
              </a:lnSpc>
              <a:spcBef>
                <a:spcPct val="35000"/>
              </a:spcBef>
              <a:buClr>
                <a:srgbClr val="708CA1"/>
              </a:buClr>
              <a:buFont typeface="Wingdings" pitchFamily="2" charset="2"/>
              <a:buChar char="§"/>
            </a:pPr>
            <a:r>
              <a:rPr lang="en-US" sz="2000" dirty="0">
                <a:latin typeface="+mn-lt"/>
              </a:rPr>
              <a:t>Ethernet frame structure adds headers and trailers around the Layer 3 PDU to encapsulate the message being </a:t>
            </a:r>
            <a:r>
              <a:rPr lang="en-US" sz="2000" dirty="0" smtClean="0">
                <a:latin typeface="+mn-lt"/>
              </a:rPr>
              <a:t>sent.</a:t>
            </a:r>
          </a:p>
          <a:p>
            <a:pPr marL="231775" indent="-231775" algn="l" defTabSz="814388">
              <a:lnSpc>
                <a:spcPct val="95000"/>
              </a:lnSpc>
              <a:spcBef>
                <a:spcPct val="35000"/>
              </a:spcBef>
              <a:buClr>
                <a:srgbClr val="708CA1"/>
              </a:buClr>
              <a:buFont typeface="Wingdings" pitchFamily="2" charset="2"/>
              <a:buChar char="§"/>
            </a:pPr>
            <a:r>
              <a:rPr lang="en-US" sz="2000" dirty="0"/>
              <a:t>Ethernet II is the Ethernet frame format used in TCP/IP networks</a:t>
            </a:r>
            <a:r>
              <a:rPr lang="en-US" sz="2000" dirty="0" smtClean="0"/>
              <a:t>.</a:t>
            </a:r>
            <a:endParaRPr lang="en-US" sz="20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6663" y="1995185"/>
            <a:ext cx="5602482" cy="393592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3376663" y="1995185"/>
            <a:ext cx="5494382" cy="258532"/>
          </a:xfrm>
          <a:prstGeom prst="rect">
            <a:avLst/>
          </a:prstGeom>
          <a:noFill/>
        </p:spPr>
        <p:txBody>
          <a:bodyPr wrap="square" rtlCol="0">
            <a:spAutoFit/>
          </a:bodyPr>
          <a:lstStyle/>
          <a:p>
            <a:r>
              <a:rPr lang="en-US" sz="1200" b="1" dirty="0" smtClean="0"/>
              <a:t>Comparison of 802.3 and Ethernet II Frame Structures and Field Size</a:t>
            </a:r>
            <a:endParaRPr lang="en-US" sz="1200" b="1" dirty="0"/>
          </a:p>
        </p:txBody>
      </p:sp>
    </p:spTree>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403801" y="293010"/>
            <a:ext cx="8815473" cy="896038"/>
          </a:xfrm>
        </p:spPr>
        <p:txBody>
          <a:bodyPr/>
          <a:lstStyle/>
          <a:p>
            <a:pPr eaLnBrk="1" hangingPunct="1"/>
            <a:r>
              <a:rPr lang="en-US" sz="1800" dirty="0">
                <a:latin typeface="Arial" charset="0"/>
              </a:rPr>
              <a:t>Ethernet Frame Attributes</a:t>
            </a:r>
            <a:r>
              <a:rPr lang="en-US" sz="1800" dirty="0" smtClean="0">
                <a:latin typeface="Arial" charset="0"/>
              </a:rPr>
              <a:t/>
            </a:r>
            <a:br>
              <a:rPr lang="en-US" sz="1800" dirty="0" smtClean="0">
                <a:latin typeface="Arial" charset="0"/>
              </a:rPr>
            </a:br>
            <a:r>
              <a:rPr lang="en-US" dirty="0" smtClean="0">
                <a:latin typeface="Arial" charset="0"/>
              </a:rPr>
              <a:t>Ethernet Frame Size</a:t>
            </a:r>
            <a:endParaRPr lang="en-US" dirty="0">
              <a:latin typeface="Arial" charset="0"/>
            </a:endParaRPr>
          </a:p>
        </p:txBody>
      </p:sp>
      <p:sp>
        <p:nvSpPr>
          <p:cNvPr id="2" name="TextBox 1"/>
          <p:cNvSpPr txBox="1"/>
          <p:nvPr/>
        </p:nvSpPr>
        <p:spPr>
          <a:xfrm>
            <a:off x="431097" y="1654629"/>
            <a:ext cx="8248879" cy="2754600"/>
          </a:xfrm>
          <a:prstGeom prst="rect">
            <a:avLst/>
          </a:prstGeom>
          <a:noFill/>
        </p:spPr>
        <p:txBody>
          <a:bodyPr wrap="square" rtlCol="0">
            <a:spAutoFit/>
          </a:bodyPr>
          <a:lstStyle/>
          <a:p>
            <a:pPr marL="342900" indent="-342900" algn="l" defTabSz="814388">
              <a:lnSpc>
                <a:spcPct val="95000"/>
              </a:lnSpc>
              <a:spcBef>
                <a:spcPct val="35000"/>
              </a:spcBef>
              <a:buClr>
                <a:srgbClr val="708CA1"/>
              </a:buClr>
              <a:buFont typeface="Wingdings" pitchFamily="2" charset="2"/>
              <a:buChar char="§"/>
              <a:tabLst>
                <a:tab pos="3149600" algn="l"/>
              </a:tabLst>
            </a:pPr>
            <a:r>
              <a:rPr lang="en-US" sz="2000" dirty="0">
                <a:latin typeface="+mn-lt"/>
              </a:rPr>
              <a:t>Ethernet II and IEEE 802.3 standards define the minimum frame size as 64 bytes and the maximum as 1518 bytes</a:t>
            </a:r>
          </a:p>
          <a:p>
            <a:pPr marL="342900" indent="-342900" algn="l" defTabSz="814388">
              <a:lnSpc>
                <a:spcPct val="95000"/>
              </a:lnSpc>
              <a:spcBef>
                <a:spcPct val="35000"/>
              </a:spcBef>
              <a:buClr>
                <a:srgbClr val="708CA1"/>
              </a:buClr>
              <a:buFont typeface="Wingdings" pitchFamily="2" charset="2"/>
              <a:buChar char="§"/>
              <a:tabLst>
                <a:tab pos="3149600" algn="l"/>
              </a:tabLst>
            </a:pPr>
            <a:r>
              <a:rPr lang="en-US" sz="2000" dirty="0">
                <a:latin typeface="+mn-lt"/>
              </a:rPr>
              <a:t>Less than 64 bytes in length is considered a "collision fragment" or "runt frame”</a:t>
            </a:r>
          </a:p>
          <a:p>
            <a:pPr marL="342900" indent="-342900" algn="l" defTabSz="814388">
              <a:lnSpc>
                <a:spcPct val="95000"/>
              </a:lnSpc>
              <a:spcBef>
                <a:spcPct val="35000"/>
              </a:spcBef>
              <a:buClr>
                <a:srgbClr val="708CA1"/>
              </a:buClr>
              <a:buFont typeface="Wingdings" pitchFamily="2" charset="2"/>
              <a:buChar char="§"/>
              <a:tabLst>
                <a:tab pos="3149600" algn="l"/>
              </a:tabLst>
            </a:pPr>
            <a:r>
              <a:rPr lang="en-US" sz="2000" dirty="0">
                <a:latin typeface="+mn-lt"/>
              </a:rPr>
              <a:t>If size of a transmitted frame is less than the minimum or greater than the maximum, the receiving device drops the frame </a:t>
            </a:r>
          </a:p>
          <a:p>
            <a:pPr marL="342900" indent="-342900" algn="l" defTabSz="814388">
              <a:lnSpc>
                <a:spcPct val="95000"/>
              </a:lnSpc>
              <a:spcBef>
                <a:spcPct val="35000"/>
              </a:spcBef>
              <a:buClr>
                <a:srgbClr val="708CA1"/>
              </a:buClr>
              <a:buFont typeface="Wingdings" pitchFamily="2" charset="2"/>
              <a:buChar char="§"/>
              <a:tabLst>
                <a:tab pos="3149600" algn="l"/>
              </a:tabLst>
            </a:pPr>
            <a:r>
              <a:rPr lang="en-US" sz="2000" dirty="0">
                <a:latin typeface="+mn-lt"/>
              </a:rPr>
              <a:t>At the physical layer, different versions of Ethernet vary in their method for detecting and placing data on the media</a:t>
            </a:r>
          </a:p>
        </p:txBody>
      </p:sp>
    </p:spTree>
    <p:extLst>
      <p:ext uri="{BB962C8B-B14F-4D97-AF65-F5344CB8AC3E}">
        <p14:creationId xmlns:p14="http://schemas.microsoft.com/office/powerpoint/2010/main" val="3171144160"/>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328527" y="243134"/>
            <a:ext cx="8815473" cy="896038"/>
          </a:xfrm>
        </p:spPr>
        <p:txBody>
          <a:bodyPr/>
          <a:lstStyle/>
          <a:p>
            <a:pPr eaLnBrk="1" hangingPunct="1"/>
            <a:r>
              <a:rPr lang="en-US" sz="1800" dirty="0">
                <a:latin typeface="Arial" charset="0"/>
              </a:rPr>
              <a:t>Ethernet Frame Attributes</a:t>
            </a:r>
            <a:r>
              <a:rPr lang="en-US" sz="1800" dirty="0" smtClean="0">
                <a:latin typeface="Arial" charset="0"/>
              </a:rPr>
              <a:t/>
            </a:r>
            <a:br>
              <a:rPr lang="en-US" sz="1800" dirty="0" smtClean="0">
                <a:latin typeface="Arial" charset="0"/>
              </a:rPr>
            </a:br>
            <a:r>
              <a:rPr lang="en-US" dirty="0" smtClean="0">
                <a:latin typeface="Arial" charset="0"/>
              </a:rPr>
              <a:t>Ethernet Frame Size (cont.)</a:t>
            </a:r>
            <a:endParaRPr lang="en-US" dirty="0">
              <a:latin typeface="Arial" charset="0"/>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709" y="2115068"/>
            <a:ext cx="8147703" cy="360408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3196" y="1544457"/>
            <a:ext cx="5279838" cy="473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11892" y="5767878"/>
            <a:ext cx="7907520" cy="369332"/>
          </a:xfrm>
          <a:prstGeom prst="rect">
            <a:avLst/>
          </a:prstGeom>
        </p:spPr>
        <p:txBody>
          <a:bodyPr wrap="square">
            <a:spAutoFit/>
          </a:bodyPr>
          <a:lstStyle/>
          <a:p>
            <a:r>
              <a:rPr lang="en-US" sz="2000" dirty="0"/>
              <a:t>The figure displays the fields contained in the 802.1Q VLAN tag</a:t>
            </a:r>
          </a:p>
        </p:txBody>
      </p:sp>
    </p:spTree>
    <p:extLst>
      <p:ext uri="{BB962C8B-B14F-4D97-AF65-F5344CB8AC3E}">
        <p14:creationId xmlns:p14="http://schemas.microsoft.com/office/powerpoint/2010/main" val="1319316850"/>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371843" y="339801"/>
            <a:ext cx="8772157" cy="838200"/>
          </a:xfrm>
        </p:spPr>
        <p:txBody>
          <a:bodyPr/>
          <a:lstStyle/>
          <a:p>
            <a:pPr eaLnBrk="1" hangingPunct="1"/>
            <a:r>
              <a:rPr lang="en-US" dirty="0" smtClean="0">
                <a:latin typeface="Arial" charset="0"/>
              </a:rPr>
              <a:t>Chapter 5: Objectives</a:t>
            </a:r>
            <a:endParaRPr lang="en-US" dirty="0">
              <a:latin typeface="Arial" charset="0"/>
            </a:endParaRPr>
          </a:p>
        </p:txBody>
      </p:sp>
      <p:sp>
        <p:nvSpPr>
          <p:cNvPr id="3" name="Content Placeholder 2"/>
          <p:cNvSpPr>
            <a:spLocks noGrp="1"/>
          </p:cNvSpPr>
          <p:nvPr>
            <p:ph idx="1"/>
          </p:nvPr>
        </p:nvSpPr>
        <p:spPr>
          <a:xfrm>
            <a:off x="382137" y="1337481"/>
            <a:ext cx="8564649" cy="5362576"/>
          </a:xfrm>
        </p:spPr>
        <p:txBody>
          <a:bodyPr/>
          <a:lstStyle/>
          <a:p>
            <a:pPr marL="0" indent="0">
              <a:buNone/>
            </a:pPr>
            <a:r>
              <a:rPr lang="en-US" sz="2000" dirty="0"/>
              <a:t>Upon completion of this chapter, you will be able to</a:t>
            </a:r>
            <a:r>
              <a:rPr lang="en-US" sz="2000" dirty="0" smtClean="0"/>
              <a:t>:</a:t>
            </a:r>
            <a:endParaRPr lang="en-US" sz="2000" dirty="0"/>
          </a:p>
          <a:p>
            <a:r>
              <a:rPr lang="en-US" sz="2000" dirty="0" smtClean="0"/>
              <a:t>Describe the operation of the Ethernet </a:t>
            </a:r>
            <a:r>
              <a:rPr lang="en-US" sz="2000" dirty="0" err="1" smtClean="0"/>
              <a:t>sublayers</a:t>
            </a:r>
            <a:r>
              <a:rPr lang="en-US" sz="2000" dirty="0" smtClean="0"/>
              <a:t>.</a:t>
            </a:r>
          </a:p>
          <a:p>
            <a:r>
              <a:rPr lang="en-US" sz="2000" dirty="0" smtClean="0"/>
              <a:t>Identify the major fields of the Ethernet frame.</a:t>
            </a:r>
          </a:p>
          <a:p>
            <a:r>
              <a:rPr lang="en-US" sz="2000" dirty="0" smtClean="0"/>
              <a:t>Describe the purpose and characteristics of the Ethernet MAC address.</a:t>
            </a:r>
          </a:p>
          <a:p>
            <a:r>
              <a:rPr lang="en-US" sz="2000" dirty="0" smtClean="0"/>
              <a:t>Describe the purpose of ARP.</a:t>
            </a:r>
          </a:p>
          <a:p>
            <a:r>
              <a:rPr lang="en-US" sz="2000" dirty="0" smtClean="0"/>
              <a:t>Explain how ARP requests impact network and host performance.</a:t>
            </a:r>
          </a:p>
          <a:p>
            <a:r>
              <a:rPr lang="en-US" sz="2000" dirty="0" smtClean="0"/>
              <a:t>Explain basic switching concepts.</a:t>
            </a:r>
          </a:p>
          <a:p>
            <a:r>
              <a:rPr lang="en-US" sz="2000" dirty="0" smtClean="0"/>
              <a:t>Compare fixed configuration and modular switches.</a:t>
            </a:r>
          </a:p>
          <a:p>
            <a:r>
              <a:rPr lang="en-US" sz="2000" dirty="0" smtClean="0"/>
              <a:t>Configure a Layer 3 switch.</a:t>
            </a:r>
            <a:endParaRPr lang="en-US" sz="2000" dirty="0"/>
          </a:p>
          <a:p>
            <a:endParaRPr lang="en-US" sz="2000" dirty="0"/>
          </a:p>
        </p:txBody>
      </p:sp>
    </p:spTree>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371843" y="381253"/>
            <a:ext cx="8772157" cy="838200"/>
          </a:xfrm>
        </p:spPr>
        <p:txBody>
          <a:bodyPr/>
          <a:lstStyle/>
          <a:p>
            <a:pPr eaLnBrk="1" hangingPunct="1"/>
            <a:r>
              <a:rPr lang="en-US" sz="1800" dirty="0">
                <a:latin typeface="Arial" charset="0"/>
              </a:rPr>
              <a:t>Ethernet Frame Attributes</a:t>
            </a:r>
            <a:r>
              <a:rPr lang="en-US" sz="1800" dirty="0" smtClean="0">
                <a:latin typeface="Arial" charset="0"/>
              </a:rPr>
              <a:t/>
            </a:r>
            <a:br>
              <a:rPr lang="en-US" sz="1800" dirty="0" smtClean="0">
                <a:latin typeface="Arial" charset="0"/>
              </a:rPr>
            </a:br>
            <a:r>
              <a:rPr lang="en-US" dirty="0" smtClean="0">
                <a:latin typeface="Arial" charset="0"/>
              </a:rPr>
              <a:t>Introduction to the Ethernet Frame</a:t>
            </a:r>
            <a:endParaRPr lang="en-US" dirty="0">
              <a:latin typeface="Arial" charset="0"/>
            </a:endParaRPr>
          </a:p>
        </p:txBody>
      </p:sp>
      <p:sp>
        <p:nvSpPr>
          <p:cNvPr id="3" name="Rectangle 2"/>
          <p:cNvSpPr/>
          <p:nvPr/>
        </p:nvSpPr>
        <p:spPr>
          <a:xfrm>
            <a:off x="626563" y="3845221"/>
            <a:ext cx="2685142" cy="2308324"/>
          </a:xfrm>
          <a:prstGeom prst="rect">
            <a:avLst/>
          </a:prstGeom>
        </p:spPr>
        <p:txBody>
          <a:bodyPr wrap="square">
            <a:spAutoFit/>
          </a:bodyPr>
          <a:lstStyle/>
          <a:p>
            <a:pPr algn="l"/>
            <a:r>
              <a:rPr lang="en-US" sz="2000" b="1" dirty="0"/>
              <a:t>Preamble and Start Frame Delimiter </a:t>
            </a:r>
            <a:r>
              <a:rPr lang="en-US" sz="2000" b="1" dirty="0" smtClean="0"/>
              <a:t>Fields</a:t>
            </a:r>
            <a:r>
              <a:rPr lang="en-US" sz="2000" b="1" dirty="0"/>
              <a:t> </a:t>
            </a:r>
            <a:r>
              <a:rPr lang="en-US" sz="2000" dirty="0"/>
              <a:t>– </a:t>
            </a:r>
          </a:p>
          <a:p>
            <a:pPr algn="l"/>
            <a:r>
              <a:rPr lang="en-US" sz="2000" dirty="0"/>
              <a:t>U</a:t>
            </a:r>
            <a:r>
              <a:rPr lang="en-US" sz="2000" dirty="0" smtClean="0"/>
              <a:t>sed for synchronization between the sending and receiving devices.</a:t>
            </a:r>
            <a:endParaRPr lang="en-US" sz="2000" dirty="0"/>
          </a:p>
        </p:txBody>
      </p:sp>
      <p:sp>
        <p:nvSpPr>
          <p:cNvPr id="4" name="TextBox 3"/>
          <p:cNvSpPr txBox="1"/>
          <p:nvPr/>
        </p:nvSpPr>
        <p:spPr>
          <a:xfrm>
            <a:off x="3701142" y="3845221"/>
            <a:ext cx="2685143" cy="2031325"/>
          </a:xfrm>
          <a:prstGeom prst="rect">
            <a:avLst/>
          </a:prstGeom>
          <a:noFill/>
        </p:spPr>
        <p:txBody>
          <a:bodyPr wrap="square" rtlCol="0">
            <a:spAutoFit/>
          </a:bodyPr>
          <a:lstStyle/>
          <a:p>
            <a:pPr algn="l"/>
            <a:r>
              <a:rPr lang="en-US" sz="2000" b="1" dirty="0"/>
              <a:t>Length/Type </a:t>
            </a:r>
            <a:r>
              <a:rPr lang="en-US" sz="2000" b="1" dirty="0" smtClean="0"/>
              <a:t>Field</a:t>
            </a:r>
            <a:r>
              <a:rPr lang="en-US" sz="2000" b="1" dirty="0"/>
              <a:t> </a:t>
            </a:r>
            <a:r>
              <a:rPr lang="en-US" sz="2000" dirty="0"/>
              <a:t>– </a:t>
            </a:r>
          </a:p>
          <a:p>
            <a:pPr algn="l"/>
            <a:r>
              <a:rPr lang="en-US" sz="2000" dirty="0"/>
              <a:t>D</a:t>
            </a:r>
            <a:r>
              <a:rPr lang="en-US" sz="2000" dirty="0" smtClean="0"/>
              <a:t>efines </a:t>
            </a:r>
            <a:r>
              <a:rPr lang="en-US" sz="2000" dirty="0"/>
              <a:t>the exact length of the frame's data </a:t>
            </a:r>
            <a:r>
              <a:rPr lang="en-US" sz="2000" dirty="0" smtClean="0"/>
              <a:t>field; describes </a:t>
            </a:r>
            <a:r>
              <a:rPr lang="en-US" sz="2000" dirty="0"/>
              <a:t>which protocol is </a:t>
            </a:r>
            <a:r>
              <a:rPr lang="en-US" sz="2000" dirty="0" smtClean="0"/>
              <a:t>implemented.</a:t>
            </a:r>
            <a:endParaRPr lang="en-US" sz="2000" dirty="0"/>
          </a:p>
          <a:p>
            <a:endParaRPr lang="en-US" sz="2000" dirty="0"/>
          </a:p>
        </p:txBody>
      </p:sp>
      <p:sp>
        <p:nvSpPr>
          <p:cNvPr id="5" name="TextBox 4"/>
          <p:cNvSpPr txBox="1"/>
          <p:nvPr/>
        </p:nvSpPr>
        <p:spPr>
          <a:xfrm>
            <a:off x="6792685" y="3845221"/>
            <a:ext cx="2075543" cy="2308324"/>
          </a:xfrm>
          <a:prstGeom prst="rect">
            <a:avLst/>
          </a:prstGeom>
          <a:noFill/>
        </p:spPr>
        <p:txBody>
          <a:bodyPr wrap="square" rtlCol="0">
            <a:spAutoFit/>
          </a:bodyPr>
          <a:lstStyle/>
          <a:p>
            <a:pPr algn="l"/>
            <a:r>
              <a:rPr lang="en-US" sz="2000" b="1" dirty="0"/>
              <a:t>Data and Pad </a:t>
            </a:r>
            <a:r>
              <a:rPr lang="en-US" sz="2000" b="1" dirty="0" smtClean="0"/>
              <a:t>Fields</a:t>
            </a:r>
            <a:r>
              <a:rPr lang="en-US" sz="2000" b="1" dirty="0"/>
              <a:t> </a:t>
            </a:r>
            <a:r>
              <a:rPr lang="en-US" sz="2000" dirty="0"/>
              <a:t>– </a:t>
            </a:r>
          </a:p>
          <a:p>
            <a:pPr algn="l"/>
            <a:r>
              <a:rPr lang="en-US" sz="2000" dirty="0" smtClean="0"/>
              <a:t>Contains </a:t>
            </a:r>
            <a:r>
              <a:rPr lang="en-US" sz="2000" dirty="0"/>
              <a:t>the encapsulated data from a higher </a:t>
            </a:r>
            <a:r>
              <a:rPr lang="en-US" sz="2000" dirty="0" smtClean="0"/>
              <a:t>layer, </a:t>
            </a:r>
            <a:r>
              <a:rPr lang="en-US" sz="2000" dirty="0"/>
              <a:t>an IPv4 </a:t>
            </a:r>
            <a:r>
              <a:rPr lang="en-US" sz="2000" dirty="0" smtClean="0"/>
              <a:t>packet.</a:t>
            </a:r>
            <a:endParaRPr lang="en-US" sz="2000" dirty="0"/>
          </a:p>
          <a:p>
            <a:endParaRPr lang="en-US" sz="2000" dirty="0"/>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841" y="1301341"/>
            <a:ext cx="8245894" cy="243777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338841" y="394392"/>
            <a:ext cx="8772157" cy="838200"/>
          </a:xfrm>
        </p:spPr>
        <p:txBody>
          <a:bodyPr/>
          <a:lstStyle/>
          <a:p>
            <a:pPr eaLnBrk="1" hangingPunct="1"/>
            <a:r>
              <a:rPr lang="en-US" sz="1800" dirty="0">
                <a:latin typeface="Arial" charset="0"/>
              </a:rPr>
              <a:t>Ethernet Frame Attributes</a:t>
            </a:r>
            <a:r>
              <a:rPr lang="en-US" sz="1800" dirty="0" smtClean="0">
                <a:latin typeface="Arial" charset="0"/>
              </a:rPr>
              <a:t/>
            </a:r>
            <a:br>
              <a:rPr lang="en-US" sz="1800" dirty="0" smtClean="0">
                <a:latin typeface="Arial" charset="0"/>
              </a:rPr>
            </a:br>
            <a:r>
              <a:rPr lang="en-US" dirty="0" smtClean="0">
                <a:latin typeface="Arial" charset="0"/>
              </a:rPr>
              <a:t>Introduction to the Ethernet Frame (cont.)</a:t>
            </a:r>
            <a:endParaRPr lang="en-US" dirty="0">
              <a:latin typeface="Arial" charset="0"/>
            </a:endParaRPr>
          </a:p>
        </p:txBody>
      </p:sp>
      <p:sp>
        <p:nvSpPr>
          <p:cNvPr id="2" name="Rectangle 1"/>
          <p:cNvSpPr/>
          <p:nvPr/>
        </p:nvSpPr>
        <p:spPr>
          <a:xfrm>
            <a:off x="704851" y="4120992"/>
            <a:ext cx="8040138" cy="1200329"/>
          </a:xfrm>
          <a:prstGeom prst="rect">
            <a:avLst/>
          </a:prstGeom>
        </p:spPr>
        <p:txBody>
          <a:bodyPr wrap="square">
            <a:spAutoFit/>
          </a:bodyPr>
          <a:lstStyle/>
          <a:p>
            <a:pPr algn="l"/>
            <a:r>
              <a:rPr lang="en-US" sz="2000" b="1" dirty="0"/>
              <a:t>Frame Check Sequence Field</a:t>
            </a:r>
            <a:endParaRPr lang="en-US" sz="2000" dirty="0"/>
          </a:p>
          <a:p>
            <a:pPr algn="l"/>
            <a:r>
              <a:rPr lang="en-US" sz="2000" dirty="0" smtClean="0"/>
              <a:t>Used to </a:t>
            </a:r>
            <a:r>
              <a:rPr lang="en-US" sz="2000" dirty="0"/>
              <a:t>detect errors in a </a:t>
            </a:r>
            <a:r>
              <a:rPr lang="en-US" sz="2000" dirty="0" smtClean="0"/>
              <a:t>frame with cyclic </a:t>
            </a:r>
            <a:r>
              <a:rPr lang="en-US" sz="2000" dirty="0"/>
              <a:t>redundancy </a:t>
            </a:r>
            <a:r>
              <a:rPr lang="en-US" sz="2000" dirty="0" smtClean="0"/>
              <a:t>check (4 bytes); if  calculations match at source and receiver, </a:t>
            </a:r>
            <a:r>
              <a:rPr lang="en-US" sz="2000" dirty="0"/>
              <a:t>no error occurred. </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342" y="1463039"/>
            <a:ext cx="8345647" cy="246726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83472141"/>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pPr eaLnBrk="1" hangingPunct="1"/>
            <a:r>
              <a:rPr lang="en-US" sz="1800" dirty="0" smtClean="0">
                <a:latin typeface="Arial" charset="0"/>
              </a:rPr>
              <a:t>Ethernet MAC</a:t>
            </a:r>
            <a:r>
              <a:rPr lang="en-US" dirty="0">
                <a:latin typeface="Arial" charset="0"/>
              </a:rPr>
              <a:t/>
            </a:r>
            <a:br>
              <a:rPr lang="en-US" dirty="0">
                <a:latin typeface="Arial" charset="0"/>
              </a:rPr>
            </a:br>
            <a:r>
              <a:rPr lang="en-US" dirty="0" err="1" smtClean="0">
                <a:latin typeface="Arial" charset="0"/>
              </a:rPr>
              <a:t>MAC</a:t>
            </a:r>
            <a:r>
              <a:rPr lang="en-US" dirty="0" smtClean="0">
                <a:latin typeface="Arial" charset="0"/>
              </a:rPr>
              <a:t> Addresses and Hexadecimal</a:t>
            </a:r>
            <a:endParaRPr lang="en-US" dirty="0">
              <a:latin typeface="Arial"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973" y="1355415"/>
            <a:ext cx="4107542" cy="503138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8054" y="1355415"/>
            <a:ext cx="3889887" cy="533395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a:xfrm>
            <a:off x="371843" y="380744"/>
            <a:ext cx="8772157" cy="838200"/>
          </a:xfrm>
        </p:spPr>
        <p:txBody>
          <a:bodyPr/>
          <a:lstStyle/>
          <a:p>
            <a:pPr eaLnBrk="1" hangingPunct="1"/>
            <a:r>
              <a:rPr lang="en-US" sz="1800" dirty="0">
                <a:latin typeface="Arial" charset="0"/>
              </a:rPr>
              <a:t>Ethernet MAC</a:t>
            </a:r>
            <a:r>
              <a:rPr lang="en-US" sz="1600" dirty="0">
                <a:latin typeface="Arial" charset="0"/>
              </a:rPr>
              <a:t/>
            </a:r>
            <a:br>
              <a:rPr lang="en-US" sz="1600" dirty="0">
                <a:latin typeface="Arial" charset="0"/>
              </a:rPr>
            </a:br>
            <a:r>
              <a:rPr lang="en-US" dirty="0" err="1" smtClean="0">
                <a:latin typeface="Arial" charset="0"/>
              </a:rPr>
              <a:t>MAC</a:t>
            </a:r>
            <a:r>
              <a:rPr lang="en-US" dirty="0" smtClean="0">
                <a:latin typeface="Arial" charset="0"/>
              </a:rPr>
              <a:t> Address Representations</a:t>
            </a:r>
            <a:endParaRPr lang="en-US" dirty="0">
              <a:latin typeface="Arial"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859" y="1180604"/>
            <a:ext cx="6642614" cy="3826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3017" y="4530660"/>
            <a:ext cx="4708350" cy="2154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7755293"/>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412787" y="380744"/>
            <a:ext cx="8772157" cy="838200"/>
          </a:xfrm>
        </p:spPr>
        <p:txBody>
          <a:bodyPr/>
          <a:lstStyle/>
          <a:p>
            <a:pPr eaLnBrk="1" hangingPunct="1"/>
            <a:r>
              <a:rPr lang="en-US" sz="1800" dirty="0">
                <a:latin typeface="Arial" charset="0"/>
              </a:rPr>
              <a:t>Ethernet MAC</a:t>
            </a:r>
            <a:r>
              <a:rPr lang="en-US" dirty="0">
                <a:latin typeface="Arial" charset="0"/>
              </a:rPr>
              <a:t/>
            </a:r>
            <a:br>
              <a:rPr lang="en-US" dirty="0">
                <a:latin typeface="Arial" charset="0"/>
              </a:rPr>
            </a:br>
            <a:r>
              <a:rPr lang="en-US" dirty="0" smtClean="0">
                <a:latin typeface="Arial" charset="0"/>
              </a:rPr>
              <a:t>Unicast MAC Address</a:t>
            </a:r>
            <a:endParaRPr lang="en-US" dirty="0">
              <a:latin typeface="Arial" charset="0"/>
            </a:endParaRP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7532" y="1414463"/>
            <a:ext cx="6852601" cy="4863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a:xfrm>
            <a:off x="398588" y="394392"/>
            <a:ext cx="8772157" cy="838200"/>
          </a:xfrm>
        </p:spPr>
        <p:txBody>
          <a:bodyPr/>
          <a:lstStyle/>
          <a:p>
            <a:pPr eaLnBrk="1" hangingPunct="1"/>
            <a:r>
              <a:rPr lang="en-US" sz="1800" dirty="0">
                <a:latin typeface="Arial" charset="0"/>
              </a:rPr>
              <a:t>Ethernet MAC</a:t>
            </a:r>
            <a:r>
              <a:rPr lang="en-US" sz="1800" dirty="0" smtClean="0">
                <a:latin typeface="Arial" charset="0"/>
              </a:rPr>
              <a:t/>
            </a:r>
            <a:br>
              <a:rPr lang="en-US" sz="1800" dirty="0" smtClean="0">
                <a:latin typeface="Arial" charset="0"/>
              </a:rPr>
            </a:br>
            <a:r>
              <a:rPr lang="en-US" dirty="0" smtClean="0">
                <a:latin typeface="Arial" charset="0"/>
              </a:rPr>
              <a:t>Broadcast MAC Address</a:t>
            </a:r>
            <a:endParaRPr lang="en-US" dirty="0">
              <a:latin typeface="Arial" charset="0"/>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5453" y="1395413"/>
            <a:ext cx="6871237" cy="4841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4817" y="1189302"/>
            <a:ext cx="6765348" cy="4861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841" name="Rectangle 2"/>
          <p:cNvSpPr>
            <a:spLocks noGrp="1" noChangeArrowheads="1"/>
          </p:cNvSpPr>
          <p:nvPr>
            <p:ph type="title"/>
          </p:nvPr>
        </p:nvSpPr>
        <p:spPr>
          <a:xfrm>
            <a:off x="439532" y="353448"/>
            <a:ext cx="8772157" cy="838200"/>
          </a:xfrm>
        </p:spPr>
        <p:txBody>
          <a:bodyPr/>
          <a:lstStyle/>
          <a:p>
            <a:pPr eaLnBrk="1" hangingPunct="1"/>
            <a:r>
              <a:rPr lang="en-US" sz="1800" dirty="0">
                <a:latin typeface="Arial" charset="0"/>
              </a:rPr>
              <a:t>Ethernet MAC</a:t>
            </a:r>
            <a:r>
              <a:rPr lang="en-US" sz="1800" dirty="0" smtClean="0">
                <a:latin typeface="Arial" charset="0"/>
              </a:rPr>
              <a:t/>
            </a:r>
            <a:br>
              <a:rPr lang="en-US" sz="1800" dirty="0" smtClean="0">
                <a:latin typeface="Arial" charset="0"/>
              </a:rPr>
            </a:br>
            <a:r>
              <a:rPr lang="en-US" sz="2800" dirty="0" smtClean="0">
                <a:latin typeface="Arial" charset="0"/>
              </a:rPr>
              <a:t>Multicast MAC Address</a:t>
            </a:r>
            <a:endParaRPr lang="en-US" sz="2800" dirty="0">
              <a:latin typeface="Arial" charset="0"/>
            </a:endParaRPr>
          </a:p>
        </p:txBody>
      </p:sp>
      <p:sp>
        <p:nvSpPr>
          <p:cNvPr id="2" name="Rectangle 1"/>
          <p:cNvSpPr/>
          <p:nvPr/>
        </p:nvSpPr>
        <p:spPr>
          <a:xfrm>
            <a:off x="1054817" y="5783361"/>
            <a:ext cx="2743200" cy="674031"/>
          </a:xfrm>
          <a:prstGeom prst="rect">
            <a:avLst/>
          </a:prstGeom>
        </p:spPr>
        <p:txBody>
          <a:bodyPr wrap="square">
            <a:spAutoFit/>
          </a:bodyPr>
          <a:lstStyle/>
          <a:p>
            <a:r>
              <a:rPr lang="en-US" sz="1400" b="1" dirty="0"/>
              <a:t>M</a:t>
            </a:r>
            <a:r>
              <a:rPr lang="en-US" sz="1400" b="1" dirty="0" smtClean="0"/>
              <a:t>ulticast </a:t>
            </a:r>
            <a:r>
              <a:rPr lang="en-US" sz="1400" b="1" dirty="0"/>
              <a:t>MAC address is a special value that begins with 01-00-5E in </a:t>
            </a:r>
            <a:r>
              <a:rPr lang="en-US" sz="1400" b="1" dirty="0" smtClean="0"/>
              <a:t>hexadecimal</a:t>
            </a:r>
            <a:endParaRPr lang="en-US" sz="1400" b="1" dirty="0"/>
          </a:p>
        </p:txBody>
      </p:sp>
      <p:sp>
        <p:nvSpPr>
          <p:cNvPr id="3" name="Rectangle 2"/>
          <p:cNvSpPr/>
          <p:nvPr/>
        </p:nvSpPr>
        <p:spPr>
          <a:xfrm>
            <a:off x="5486399" y="5756065"/>
            <a:ext cx="2770495" cy="674031"/>
          </a:xfrm>
          <a:prstGeom prst="rect">
            <a:avLst/>
          </a:prstGeom>
        </p:spPr>
        <p:txBody>
          <a:bodyPr wrap="square">
            <a:spAutoFit/>
          </a:bodyPr>
          <a:lstStyle/>
          <a:p>
            <a:r>
              <a:rPr lang="en-US" sz="1400" b="1" dirty="0" smtClean="0"/>
              <a:t>Range of </a:t>
            </a:r>
            <a:r>
              <a:rPr lang="en-US" sz="1400" b="1" dirty="0"/>
              <a:t>IPV4 multicast addresses is 224.0.0.0 to 239.255.255.255</a:t>
            </a:r>
          </a:p>
        </p:txBody>
      </p:sp>
    </p:spTree>
    <p:extLst>
      <p:ext uri="{BB962C8B-B14F-4D97-AF65-F5344CB8AC3E}">
        <p14:creationId xmlns:p14="http://schemas.microsoft.com/office/powerpoint/2010/main" val="3124235014"/>
      </p:ext>
    </p:extLst>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a:xfrm>
            <a:off x="371843" y="380744"/>
            <a:ext cx="8772157" cy="838200"/>
          </a:xfrm>
        </p:spPr>
        <p:txBody>
          <a:bodyPr/>
          <a:lstStyle/>
          <a:p>
            <a:pPr eaLnBrk="1" hangingPunct="1"/>
            <a:r>
              <a:rPr lang="en-US" sz="1800" dirty="0" smtClean="0">
                <a:latin typeface="Arial" charset="0"/>
              </a:rPr>
              <a:t>MAC and IP</a:t>
            </a:r>
            <a:br>
              <a:rPr lang="en-US" sz="1800" dirty="0" smtClean="0">
                <a:latin typeface="Arial" charset="0"/>
              </a:rPr>
            </a:br>
            <a:r>
              <a:rPr lang="en-US" sz="2800" dirty="0" smtClean="0">
                <a:latin typeface="Arial" charset="0"/>
              </a:rPr>
              <a:t>MAC and IP</a:t>
            </a:r>
            <a:endParaRPr lang="en-US" sz="2800" dirty="0">
              <a:latin typeface="Arial" charset="0"/>
            </a:endParaRPr>
          </a:p>
        </p:txBody>
      </p:sp>
      <p:sp>
        <p:nvSpPr>
          <p:cNvPr id="2" name="TextBox 1"/>
          <p:cNvSpPr txBox="1"/>
          <p:nvPr/>
        </p:nvSpPr>
        <p:spPr>
          <a:xfrm>
            <a:off x="436727" y="1378424"/>
            <a:ext cx="8325135" cy="5124480"/>
          </a:xfrm>
          <a:prstGeom prst="rect">
            <a:avLst/>
          </a:prstGeom>
          <a:noFill/>
        </p:spPr>
        <p:txBody>
          <a:bodyPr wrap="square" rtlCol="0">
            <a:spAutoFit/>
          </a:bodyPr>
          <a:lstStyle/>
          <a:p>
            <a:pPr algn="l"/>
            <a:r>
              <a:rPr lang="en-US" sz="2000" b="1" dirty="0" smtClean="0"/>
              <a:t>MAC Address</a:t>
            </a:r>
          </a:p>
          <a:p>
            <a:pPr marL="342900" indent="-342900" algn="l" defTabSz="814388">
              <a:lnSpc>
                <a:spcPct val="95000"/>
              </a:lnSpc>
              <a:spcBef>
                <a:spcPct val="35000"/>
              </a:spcBef>
              <a:buClr>
                <a:srgbClr val="708CA1"/>
              </a:buClr>
              <a:buFont typeface="Wingdings" pitchFamily="2" charset="2"/>
              <a:buChar char="§"/>
              <a:tabLst>
                <a:tab pos="3149600" algn="l"/>
              </a:tabLst>
            </a:pPr>
            <a:r>
              <a:rPr lang="en-US" sz="2000" dirty="0">
                <a:latin typeface="+mn-lt"/>
              </a:rPr>
              <a:t>This address does not change </a:t>
            </a:r>
          </a:p>
          <a:p>
            <a:pPr marL="342900" indent="-342900" algn="l" defTabSz="814388">
              <a:lnSpc>
                <a:spcPct val="95000"/>
              </a:lnSpc>
              <a:spcBef>
                <a:spcPct val="35000"/>
              </a:spcBef>
              <a:buClr>
                <a:srgbClr val="708CA1"/>
              </a:buClr>
              <a:buFont typeface="Wingdings" pitchFamily="2" charset="2"/>
              <a:buChar char="§"/>
              <a:tabLst>
                <a:tab pos="3149600" algn="l"/>
              </a:tabLst>
            </a:pPr>
            <a:r>
              <a:rPr lang="en-US" sz="2000" dirty="0">
                <a:latin typeface="+mn-lt"/>
              </a:rPr>
              <a:t>Similar to the name of a person</a:t>
            </a:r>
          </a:p>
          <a:p>
            <a:pPr marL="342900" indent="-342900" algn="l" defTabSz="814388">
              <a:lnSpc>
                <a:spcPct val="95000"/>
              </a:lnSpc>
              <a:spcBef>
                <a:spcPct val="35000"/>
              </a:spcBef>
              <a:buClr>
                <a:srgbClr val="708CA1"/>
              </a:buClr>
              <a:buFont typeface="Wingdings" pitchFamily="2" charset="2"/>
              <a:buChar char="§"/>
              <a:tabLst>
                <a:tab pos="3149600" algn="l"/>
              </a:tabLst>
            </a:pPr>
            <a:r>
              <a:rPr lang="en-US" sz="2000" dirty="0">
                <a:latin typeface="+mn-lt"/>
              </a:rPr>
              <a:t>Known as physical address because physically assigned to the host NIC </a:t>
            </a:r>
          </a:p>
          <a:p>
            <a:pPr algn="l"/>
            <a:endParaRPr lang="en-US" sz="2000" dirty="0" smtClean="0"/>
          </a:p>
          <a:p>
            <a:pPr algn="l"/>
            <a:r>
              <a:rPr lang="en-US" sz="2000" b="1" dirty="0" smtClean="0"/>
              <a:t>IP Address</a:t>
            </a:r>
          </a:p>
          <a:p>
            <a:pPr marL="342900" indent="-342900" algn="l" defTabSz="814388">
              <a:lnSpc>
                <a:spcPct val="95000"/>
              </a:lnSpc>
              <a:spcBef>
                <a:spcPct val="35000"/>
              </a:spcBef>
              <a:buClr>
                <a:srgbClr val="708CA1"/>
              </a:buClr>
              <a:buFont typeface="Wingdings" pitchFamily="2" charset="2"/>
              <a:buChar char="§"/>
              <a:tabLst>
                <a:tab pos="3149600" algn="l"/>
              </a:tabLst>
            </a:pPr>
            <a:r>
              <a:rPr lang="en-US" sz="2000" dirty="0">
                <a:latin typeface="+mn-lt"/>
              </a:rPr>
              <a:t>Similar to the address of a person </a:t>
            </a:r>
          </a:p>
          <a:p>
            <a:pPr marL="342900" indent="-342900" algn="l" defTabSz="814388">
              <a:lnSpc>
                <a:spcPct val="95000"/>
              </a:lnSpc>
              <a:spcBef>
                <a:spcPct val="35000"/>
              </a:spcBef>
              <a:buClr>
                <a:srgbClr val="708CA1"/>
              </a:buClr>
              <a:buFont typeface="Wingdings" pitchFamily="2" charset="2"/>
              <a:buChar char="§"/>
              <a:tabLst>
                <a:tab pos="3149600" algn="l"/>
              </a:tabLst>
            </a:pPr>
            <a:r>
              <a:rPr lang="en-US" sz="2000" dirty="0">
                <a:latin typeface="+mn-lt"/>
              </a:rPr>
              <a:t>Based on where the host is actually located </a:t>
            </a:r>
          </a:p>
          <a:p>
            <a:pPr marL="342900" indent="-342900" algn="l" defTabSz="814388">
              <a:lnSpc>
                <a:spcPct val="95000"/>
              </a:lnSpc>
              <a:spcBef>
                <a:spcPct val="35000"/>
              </a:spcBef>
              <a:buClr>
                <a:srgbClr val="708CA1"/>
              </a:buClr>
              <a:buFont typeface="Wingdings" pitchFamily="2" charset="2"/>
              <a:buChar char="§"/>
              <a:tabLst>
                <a:tab pos="3149600" algn="l"/>
              </a:tabLst>
            </a:pPr>
            <a:r>
              <a:rPr lang="en-US" sz="2000" dirty="0">
                <a:latin typeface="+mn-lt"/>
              </a:rPr>
              <a:t>Known as a logical address because assigned logically</a:t>
            </a:r>
          </a:p>
          <a:p>
            <a:pPr marL="342900" indent="-342900" algn="l" defTabSz="814388">
              <a:lnSpc>
                <a:spcPct val="95000"/>
              </a:lnSpc>
              <a:spcBef>
                <a:spcPct val="35000"/>
              </a:spcBef>
              <a:buClr>
                <a:srgbClr val="708CA1"/>
              </a:buClr>
              <a:buFont typeface="Wingdings" pitchFamily="2" charset="2"/>
              <a:buChar char="§"/>
              <a:tabLst>
                <a:tab pos="3149600" algn="l"/>
              </a:tabLst>
            </a:pPr>
            <a:r>
              <a:rPr lang="en-US" sz="2000" dirty="0">
                <a:latin typeface="+mn-lt"/>
              </a:rPr>
              <a:t>Assigned to each host by a network administrator</a:t>
            </a:r>
          </a:p>
          <a:p>
            <a:pPr algn="l"/>
            <a:endParaRPr lang="en-US" sz="2000" dirty="0" smtClean="0"/>
          </a:p>
          <a:p>
            <a:pPr algn="l"/>
            <a:r>
              <a:rPr lang="en-US" sz="2000" dirty="0" smtClean="0"/>
              <a:t>Both </a:t>
            </a:r>
            <a:r>
              <a:rPr lang="en-US" sz="2000" dirty="0"/>
              <a:t>the physical MAC and logical IP addresses are required for a computer to communicate </a:t>
            </a:r>
            <a:r>
              <a:rPr lang="en-US" sz="2000" dirty="0" smtClean="0"/>
              <a:t>just </a:t>
            </a:r>
            <a:r>
              <a:rPr lang="en-US" sz="2000" dirty="0"/>
              <a:t>like both the name and address of a person are required to send a </a:t>
            </a:r>
            <a:r>
              <a:rPr lang="en-US" sz="2000" dirty="0" smtClean="0"/>
              <a:t>letter.</a:t>
            </a:r>
            <a:endParaRPr lang="en-US" sz="2000" dirty="0"/>
          </a:p>
        </p:txBody>
      </p:sp>
    </p:spTree>
    <p:extLst>
      <p:ext uri="{BB962C8B-B14F-4D97-AF65-F5344CB8AC3E}">
        <p14:creationId xmlns:p14="http://schemas.microsoft.com/office/powerpoint/2010/main" val="1020686650"/>
      </p:ext>
    </p:extLst>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xfrm>
            <a:off x="371843" y="367096"/>
            <a:ext cx="8772157" cy="838200"/>
          </a:xfrm>
        </p:spPr>
        <p:txBody>
          <a:bodyPr/>
          <a:lstStyle/>
          <a:p>
            <a:pPr eaLnBrk="1" hangingPunct="1"/>
            <a:r>
              <a:rPr lang="en-US" sz="1800" dirty="0">
                <a:latin typeface="Arial" charset="0"/>
              </a:rPr>
              <a:t>Ethernet MAC</a:t>
            </a:r>
            <a:r>
              <a:rPr lang="en-US" sz="1800" dirty="0" smtClean="0">
                <a:latin typeface="Arial" charset="0"/>
              </a:rPr>
              <a:t/>
            </a:r>
            <a:br>
              <a:rPr lang="en-US" sz="1800" dirty="0" smtClean="0">
                <a:latin typeface="Arial" charset="0"/>
              </a:rPr>
            </a:br>
            <a:r>
              <a:rPr lang="en-US" dirty="0" smtClean="0">
                <a:latin typeface="Arial" charset="0"/>
              </a:rPr>
              <a:t>End-to-End Connectivity, MAC, and IP</a:t>
            </a:r>
            <a:endParaRPr lang="en-US" dirty="0">
              <a:latin typeface="Arial" charset="0"/>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772" y="2424112"/>
            <a:ext cx="7277178" cy="17270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941812" y="1869715"/>
            <a:ext cx="6892005" cy="424732"/>
          </a:xfrm>
          <a:prstGeom prst="rect">
            <a:avLst/>
          </a:prstGeom>
          <a:noFill/>
        </p:spPr>
        <p:txBody>
          <a:bodyPr wrap="square" rtlCol="0">
            <a:spAutoFit/>
          </a:bodyPr>
          <a:lstStyle/>
          <a:p>
            <a:r>
              <a:rPr lang="en-US" b="1" dirty="0" smtClean="0"/>
              <a:t>IP Packet Encapsulated in an Ethernet Frame</a:t>
            </a:r>
            <a:endParaRPr lang="en-US" b="1" dirty="0"/>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772" y="4484426"/>
            <a:ext cx="7250824" cy="174128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570527796"/>
      </p:ext>
    </p:extLst>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xfrm>
            <a:off x="371843" y="407187"/>
            <a:ext cx="8772157" cy="838200"/>
          </a:xfrm>
        </p:spPr>
        <p:txBody>
          <a:bodyPr/>
          <a:lstStyle/>
          <a:p>
            <a:pPr eaLnBrk="1" hangingPunct="1"/>
            <a:r>
              <a:rPr lang="en-US" sz="1800" dirty="0">
                <a:latin typeface="Arial" charset="0"/>
              </a:rPr>
              <a:t>Ethernet MAC</a:t>
            </a:r>
            <a:r>
              <a:rPr lang="en-US" sz="1800" dirty="0" smtClean="0">
                <a:latin typeface="Arial" charset="0"/>
              </a:rPr>
              <a:t/>
            </a:r>
            <a:br>
              <a:rPr lang="en-US" sz="1800" dirty="0" smtClean="0">
                <a:latin typeface="Arial" charset="0"/>
              </a:rPr>
            </a:br>
            <a:r>
              <a:rPr lang="en-US" sz="2800" dirty="0" smtClean="0">
                <a:latin typeface="Arial" charset="0"/>
              </a:rPr>
              <a:t>End-to-End Connectivity, MAC, and IP (cont.)</a:t>
            </a:r>
            <a:endParaRPr lang="en-US" sz="2800" dirty="0">
              <a:latin typeface="Arial" charset="0"/>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1043" y="1586551"/>
            <a:ext cx="6671009" cy="484247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687946826"/>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a:xfrm>
            <a:off x="371843" y="353449"/>
            <a:ext cx="8772157" cy="838200"/>
          </a:xfrm>
        </p:spPr>
        <p:txBody>
          <a:bodyPr/>
          <a:lstStyle/>
          <a:p>
            <a:pPr eaLnBrk="1" hangingPunct="1"/>
            <a:r>
              <a:rPr lang="en-US" dirty="0">
                <a:latin typeface="Arial" charset="0"/>
              </a:rPr>
              <a:t>Chapter </a:t>
            </a:r>
            <a:r>
              <a:rPr lang="en-US" dirty="0" smtClean="0">
                <a:latin typeface="Arial" charset="0"/>
              </a:rPr>
              <a:t>5</a:t>
            </a:r>
            <a:endParaRPr lang="en-US" dirty="0">
              <a:latin typeface="Arial" charset="0"/>
            </a:endParaRPr>
          </a:p>
        </p:txBody>
      </p:sp>
      <p:sp>
        <p:nvSpPr>
          <p:cNvPr id="9218" name="Rectangle 3"/>
          <p:cNvSpPr>
            <a:spLocks noGrp="1" noChangeArrowheads="1"/>
          </p:cNvSpPr>
          <p:nvPr>
            <p:ph idx="1"/>
          </p:nvPr>
        </p:nvSpPr>
        <p:spPr>
          <a:xfrm>
            <a:off x="410323" y="1415684"/>
            <a:ext cx="7832925" cy="4927394"/>
          </a:xfrm>
        </p:spPr>
        <p:txBody>
          <a:bodyPr/>
          <a:lstStyle/>
          <a:p>
            <a:pPr marL="0" indent="0" eaLnBrk="1" hangingPunct="1">
              <a:buNone/>
            </a:pPr>
            <a:r>
              <a:rPr lang="en-US" sz="1800" dirty="0" smtClean="0">
                <a:latin typeface="Arial" charset="0"/>
              </a:rPr>
              <a:t>5.0  Introduction</a:t>
            </a:r>
          </a:p>
          <a:p>
            <a:pPr marL="0" indent="0" eaLnBrk="1" hangingPunct="1">
              <a:buNone/>
            </a:pPr>
            <a:r>
              <a:rPr lang="en-US" sz="1800" dirty="0" smtClean="0">
                <a:latin typeface="Arial" charset="0"/>
              </a:rPr>
              <a:t>5.1  Ethernet Protocol</a:t>
            </a:r>
            <a:endParaRPr lang="en-US" sz="1800" dirty="0">
              <a:latin typeface="Arial" charset="0"/>
            </a:endParaRPr>
          </a:p>
          <a:p>
            <a:pPr marL="0" indent="0" eaLnBrk="1" hangingPunct="1">
              <a:buNone/>
            </a:pPr>
            <a:r>
              <a:rPr lang="en-US" sz="1800" dirty="0" smtClean="0">
                <a:latin typeface="Arial" charset="0"/>
              </a:rPr>
              <a:t>5.2  Address Resolution Protocol</a:t>
            </a:r>
            <a:endParaRPr lang="en-US" sz="1800" dirty="0">
              <a:latin typeface="Arial" charset="0"/>
            </a:endParaRPr>
          </a:p>
          <a:p>
            <a:pPr marL="0" indent="0" eaLnBrk="1" hangingPunct="1">
              <a:buNone/>
            </a:pPr>
            <a:r>
              <a:rPr lang="en-US" sz="1800" dirty="0" smtClean="0">
                <a:latin typeface="Arial" charset="0"/>
              </a:rPr>
              <a:t>5.3  LAN Switches</a:t>
            </a:r>
            <a:endParaRPr lang="en-US" sz="1800" dirty="0">
              <a:latin typeface="Arial" charset="0"/>
            </a:endParaRPr>
          </a:p>
          <a:p>
            <a:pPr marL="0" indent="0" eaLnBrk="1" hangingPunct="1">
              <a:buNone/>
            </a:pPr>
            <a:r>
              <a:rPr lang="en-US" sz="1800" dirty="0" smtClean="0">
                <a:latin typeface="Arial" charset="0"/>
              </a:rPr>
              <a:t>5.4  Summary</a:t>
            </a:r>
            <a:endParaRPr lang="en-US" sz="1800" dirty="0">
              <a:latin typeface="Arial"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11150" y="2263775"/>
            <a:ext cx="3854450" cy="1481138"/>
          </a:xfrm>
        </p:spPr>
        <p:txBody>
          <a:bodyPr/>
          <a:lstStyle/>
          <a:p>
            <a:pPr eaLnBrk="1" hangingPunct="1"/>
            <a:r>
              <a:rPr lang="en-US" sz="2400" dirty="0" smtClean="0"/>
              <a:t>5.2 Address Resolution Protocol</a:t>
            </a:r>
            <a:endParaRPr lang="en-US" sz="2400" dirty="0" smtClean="0">
              <a:solidFill>
                <a:schemeClr val="folHlink"/>
              </a:solidFill>
            </a:endParaRPr>
          </a:p>
        </p:txBody>
      </p:sp>
    </p:spTree>
    <p:extLst>
      <p:ext uri="{BB962C8B-B14F-4D97-AF65-F5344CB8AC3E}">
        <p14:creationId xmlns:p14="http://schemas.microsoft.com/office/powerpoint/2010/main" val="1275033805"/>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398588" y="394392"/>
            <a:ext cx="8772157" cy="838200"/>
          </a:xfrm>
        </p:spPr>
        <p:txBody>
          <a:bodyPr/>
          <a:lstStyle/>
          <a:p>
            <a:pPr eaLnBrk="1" hangingPunct="1"/>
            <a:r>
              <a:rPr lang="en-US" sz="1800" dirty="0" smtClean="0">
                <a:latin typeface="Arial" charset="0"/>
              </a:rPr>
              <a:t>ARP</a:t>
            </a:r>
            <a:r>
              <a:rPr lang="en-US" dirty="0">
                <a:latin typeface="Arial" charset="0"/>
              </a:rPr>
              <a:t/>
            </a:r>
            <a:br>
              <a:rPr lang="en-US" dirty="0">
                <a:latin typeface="Arial" charset="0"/>
              </a:rPr>
            </a:br>
            <a:r>
              <a:rPr lang="en-US" dirty="0" smtClean="0">
                <a:latin typeface="Arial" charset="0"/>
              </a:rPr>
              <a:t>Introduction to ARP</a:t>
            </a:r>
            <a:endParaRPr lang="en-US" dirty="0">
              <a:latin typeface="Arial" charset="0"/>
            </a:endParaRPr>
          </a:p>
        </p:txBody>
      </p:sp>
      <p:sp>
        <p:nvSpPr>
          <p:cNvPr id="5" name="Content Placeholder 2"/>
          <p:cNvSpPr txBox="1">
            <a:spLocks/>
          </p:cNvSpPr>
          <p:nvPr/>
        </p:nvSpPr>
        <p:spPr bwMode="auto">
          <a:xfrm>
            <a:off x="423081" y="1488350"/>
            <a:ext cx="8501933" cy="5086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marL="0" indent="0">
              <a:buFont typeface="Wingdings" charset="0"/>
              <a:buNone/>
            </a:pPr>
            <a:r>
              <a:rPr lang="en-US" sz="2000" b="1" dirty="0" smtClean="0"/>
              <a:t>ARP Purpose </a:t>
            </a:r>
          </a:p>
          <a:p>
            <a:pPr>
              <a:buFont typeface="Wingdings" pitchFamily="2" charset="2"/>
              <a:buChar char="§"/>
            </a:pPr>
            <a:r>
              <a:rPr lang="en-US" sz="2000" dirty="0" smtClean="0"/>
              <a:t>Sending node needs a way to find the MAC address of the destination for a given Ethernet link</a:t>
            </a:r>
          </a:p>
          <a:p>
            <a:pPr marL="0" indent="0">
              <a:buFont typeface="Wingdings" charset="0"/>
              <a:buNone/>
            </a:pPr>
            <a:endParaRPr lang="en-US" sz="2000" dirty="0" smtClean="0"/>
          </a:p>
          <a:p>
            <a:pPr marL="0" indent="0">
              <a:buFont typeface="Wingdings" charset="0"/>
              <a:buNone/>
            </a:pPr>
            <a:r>
              <a:rPr lang="en-US" sz="2000" dirty="0" smtClean="0"/>
              <a:t>The ARP protocol provides two basic functions:</a:t>
            </a:r>
          </a:p>
          <a:p>
            <a:r>
              <a:rPr lang="en-US" sz="2000" dirty="0" smtClean="0"/>
              <a:t>Resolving IPv4 addresses to MAC addresses</a:t>
            </a:r>
          </a:p>
          <a:p>
            <a:r>
              <a:rPr lang="en-US" sz="2000" dirty="0" smtClean="0"/>
              <a:t>Maintaining a table of mappings</a:t>
            </a:r>
          </a:p>
          <a:p>
            <a:endParaRPr lang="en-US" sz="2000" dirty="0"/>
          </a:p>
        </p:txBody>
      </p:sp>
    </p:spTree>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425884" y="394392"/>
            <a:ext cx="8772157" cy="838200"/>
          </a:xfrm>
        </p:spPr>
        <p:txBody>
          <a:bodyPr/>
          <a:lstStyle/>
          <a:p>
            <a:pPr eaLnBrk="1" hangingPunct="1"/>
            <a:r>
              <a:rPr lang="en-US" sz="1800" dirty="0" smtClean="0">
                <a:latin typeface="Arial" charset="0"/>
              </a:rPr>
              <a:t>ARP</a:t>
            </a:r>
            <a:r>
              <a:rPr lang="en-US" dirty="0">
                <a:latin typeface="Arial" charset="0"/>
              </a:rPr>
              <a:t/>
            </a:r>
            <a:br>
              <a:rPr lang="en-US" dirty="0">
                <a:latin typeface="Arial" charset="0"/>
              </a:rPr>
            </a:br>
            <a:r>
              <a:rPr lang="en-US" dirty="0" smtClean="0">
                <a:latin typeface="Arial" charset="0"/>
              </a:rPr>
              <a:t>Introduction to ARP (cont.)</a:t>
            </a:r>
            <a:endParaRPr lang="en-US" dirty="0">
              <a:latin typeface="Arial" charset="0"/>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468" y="1346884"/>
            <a:ext cx="7334878" cy="5103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1627238"/>
      </p:ext>
    </p:extLst>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412236" y="367096"/>
            <a:ext cx="8772157" cy="838200"/>
          </a:xfrm>
        </p:spPr>
        <p:txBody>
          <a:bodyPr/>
          <a:lstStyle/>
          <a:p>
            <a:pPr eaLnBrk="1" hangingPunct="1"/>
            <a:r>
              <a:rPr lang="en-US" sz="1800" dirty="0" smtClean="0">
                <a:latin typeface="Arial" charset="0"/>
              </a:rPr>
              <a:t>ARP</a:t>
            </a:r>
            <a:r>
              <a:rPr lang="en-US" dirty="0">
                <a:latin typeface="Arial" charset="0"/>
              </a:rPr>
              <a:t/>
            </a:r>
            <a:br>
              <a:rPr lang="en-US" dirty="0">
                <a:latin typeface="Arial" charset="0"/>
              </a:rPr>
            </a:br>
            <a:r>
              <a:rPr lang="en-US" dirty="0" err="1" smtClean="0">
                <a:latin typeface="Arial" charset="0"/>
              </a:rPr>
              <a:t>ARP</a:t>
            </a:r>
            <a:r>
              <a:rPr lang="en-US" dirty="0" smtClean="0">
                <a:latin typeface="Arial" charset="0"/>
              </a:rPr>
              <a:t> Functions/Operation</a:t>
            </a:r>
            <a:endParaRPr lang="en-US" dirty="0">
              <a:latin typeface="Arial" charset="0"/>
            </a:endParaRPr>
          </a:p>
        </p:txBody>
      </p:sp>
      <p:sp>
        <p:nvSpPr>
          <p:cNvPr id="2" name="TextBox 1"/>
          <p:cNvSpPr txBox="1"/>
          <p:nvPr/>
        </p:nvSpPr>
        <p:spPr>
          <a:xfrm>
            <a:off x="373040" y="1418432"/>
            <a:ext cx="8403771" cy="4862870"/>
          </a:xfrm>
          <a:prstGeom prst="rect">
            <a:avLst/>
          </a:prstGeom>
          <a:noFill/>
        </p:spPr>
        <p:txBody>
          <a:bodyPr wrap="square" rtlCol="0">
            <a:spAutoFit/>
          </a:bodyPr>
          <a:lstStyle/>
          <a:p>
            <a:pPr algn="l"/>
            <a:r>
              <a:rPr lang="en-US" sz="2000" b="1" dirty="0"/>
              <a:t>ARP Table </a:t>
            </a:r>
          </a:p>
          <a:p>
            <a:pPr marL="236538" indent="-236538" algn="l" defTabSz="814388">
              <a:lnSpc>
                <a:spcPct val="95000"/>
              </a:lnSpc>
              <a:spcBef>
                <a:spcPct val="50000"/>
              </a:spcBef>
              <a:buClr>
                <a:srgbClr val="708CA1"/>
              </a:buClr>
              <a:buFont typeface="Wingdings" charset="0"/>
              <a:buChar char="§"/>
            </a:pPr>
            <a:r>
              <a:rPr lang="en-US" sz="2000" dirty="0" smtClean="0">
                <a:latin typeface="+mn-lt"/>
              </a:rPr>
              <a:t>Used </a:t>
            </a:r>
            <a:r>
              <a:rPr lang="en-US" sz="2000" dirty="0">
                <a:latin typeface="+mn-lt"/>
              </a:rPr>
              <a:t>to find the data link layer address that is mapped to the destination IPv4 </a:t>
            </a:r>
            <a:r>
              <a:rPr lang="en-US" sz="2000" dirty="0" smtClean="0">
                <a:latin typeface="+mn-lt"/>
              </a:rPr>
              <a:t>address.</a:t>
            </a:r>
            <a:endParaRPr lang="en-US" sz="2000" dirty="0">
              <a:latin typeface="+mn-lt"/>
            </a:endParaRPr>
          </a:p>
          <a:p>
            <a:pPr marL="236538" indent="-236538" algn="l" defTabSz="814388">
              <a:lnSpc>
                <a:spcPct val="95000"/>
              </a:lnSpc>
              <a:spcBef>
                <a:spcPct val="50000"/>
              </a:spcBef>
              <a:buClr>
                <a:srgbClr val="708CA1"/>
              </a:buClr>
              <a:buFont typeface="Wingdings" charset="0"/>
              <a:buChar char="§"/>
            </a:pPr>
            <a:r>
              <a:rPr lang="en-US" sz="2000" dirty="0">
                <a:latin typeface="+mn-lt"/>
              </a:rPr>
              <a:t>As a node receives frames from the media, it records the source IP and MAC address as a mapping in the ARP </a:t>
            </a:r>
            <a:r>
              <a:rPr lang="en-US" sz="2000" dirty="0" smtClean="0">
                <a:latin typeface="+mn-lt"/>
              </a:rPr>
              <a:t>table.</a:t>
            </a:r>
            <a:endParaRPr lang="en-US" sz="2000" dirty="0">
              <a:latin typeface="+mn-lt"/>
            </a:endParaRPr>
          </a:p>
          <a:p>
            <a:pPr algn="l"/>
            <a:endParaRPr lang="en-US" sz="2000" dirty="0" smtClean="0"/>
          </a:p>
          <a:p>
            <a:pPr algn="l"/>
            <a:r>
              <a:rPr lang="en-US" sz="2000" b="1" dirty="0"/>
              <a:t>ARP Request</a:t>
            </a:r>
          </a:p>
          <a:p>
            <a:pPr marL="236538" indent="-236538" algn="l" defTabSz="814388">
              <a:lnSpc>
                <a:spcPct val="95000"/>
              </a:lnSpc>
              <a:spcBef>
                <a:spcPct val="50000"/>
              </a:spcBef>
              <a:buClr>
                <a:srgbClr val="708CA1"/>
              </a:buClr>
              <a:buFont typeface="Wingdings" charset="0"/>
              <a:buChar char="§"/>
            </a:pPr>
            <a:r>
              <a:rPr lang="en-US" sz="2000" dirty="0" smtClean="0">
                <a:latin typeface="+mn-lt"/>
              </a:rPr>
              <a:t>Layer </a:t>
            </a:r>
            <a:r>
              <a:rPr lang="en-US" sz="2000" dirty="0">
                <a:latin typeface="+mn-lt"/>
              </a:rPr>
              <a:t>2 broadcast to all devices on the Ethernet </a:t>
            </a:r>
            <a:r>
              <a:rPr lang="en-US" sz="2000" dirty="0" smtClean="0">
                <a:latin typeface="+mn-lt"/>
              </a:rPr>
              <a:t>LAN.</a:t>
            </a:r>
            <a:endParaRPr lang="en-US" sz="2000" dirty="0">
              <a:latin typeface="+mn-lt"/>
            </a:endParaRPr>
          </a:p>
          <a:p>
            <a:pPr marL="236538" indent="-236538" algn="l" defTabSz="814388">
              <a:lnSpc>
                <a:spcPct val="95000"/>
              </a:lnSpc>
              <a:spcBef>
                <a:spcPct val="50000"/>
              </a:spcBef>
              <a:buClr>
                <a:srgbClr val="708CA1"/>
              </a:buClr>
              <a:buFont typeface="Wingdings" charset="0"/>
              <a:buChar char="§"/>
            </a:pPr>
            <a:r>
              <a:rPr lang="en-US" sz="2000" dirty="0">
                <a:latin typeface="+mn-lt"/>
              </a:rPr>
              <a:t>The node that matches the IP address in the broadcast will </a:t>
            </a:r>
            <a:r>
              <a:rPr lang="en-US" sz="2000" dirty="0" smtClean="0">
                <a:latin typeface="+mn-lt"/>
              </a:rPr>
              <a:t>reply.</a:t>
            </a:r>
          </a:p>
          <a:p>
            <a:pPr marL="236538" indent="-236538" algn="l" defTabSz="814388">
              <a:lnSpc>
                <a:spcPct val="95000"/>
              </a:lnSpc>
              <a:spcBef>
                <a:spcPct val="50000"/>
              </a:spcBef>
              <a:buClr>
                <a:srgbClr val="708CA1"/>
              </a:buClr>
              <a:buFont typeface="Wingdings" charset="0"/>
              <a:buChar char="§"/>
            </a:pPr>
            <a:r>
              <a:rPr lang="en-US" sz="2000" dirty="0"/>
              <a:t>If no device responds to the ARP request, the packet is dropped because a frame cannot be </a:t>
            </a:r>
            <a:r>
              <a:rPr lang="en-US" sz="2000" dirty="0" smtClean="0"/>
              <a:t>created.</a:t>
            </a:r>
            <a:endParaRPr lang="en-US" sz="2000" dirty="0">
              <a:latin typeface="+mn-lt"/>
            </a:endParaRPr>
          </a:p>
          <a:p>
            <a:pPr algn="l"/>
            <a:endParaRPr lang="en-US" sz="2000" dirty="0" smtClean="0"/>
          </a:p>
          <a:p>
            <a:pPr algn="l"/>
            <a:r>
              <a:rPr lang="en-US" sz="2000" b="1" dirty="0"/>
              <a:t>Note</a:t>
            </a:r>
            <a:r>
              <a:rPr lang="en-US" sz="2000" dirty="0"/>
              <a:t>: Static map entries can be entered in an ARP table, but this is rarely done.</a:t>
            </a:r>
          </a:p>
        </p:txBody>
      </p:sp>
    </p:spTree>
    <p:extLst>
      <p:ext uri="{BB962C8B-B14F-4D97-AF65-F5344CB8AC3E}">
        <p14:creationId xmlns:p14="http://schemas.microsoft.com/office/powerpoint/2010/main" val="3560924210"/>
      </p:ext>
    </p:extLst>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439532" y="380744"/>
            <a:ext cx="8772157" cy="838200"/>
          </a:xfrm>
        </p:spPr>
        <p:txBody>
          <a:bodyPr/>
          <a:lstStyle/>
          <a:p>
            <a:pPr eaLnBrk="1" hangingPunct="1"/>
            <a:r>
              <a:rPr lang="en-US" sz="1800" dirty="0" smtClean="0">
                <a:latin typeface="Arial" charset="0"/>
              </a:rPr>
              <a:t>ARP</a:t>
            </a:r>
            <a:r>
              <a:rPr lang="en-US" dirty="0">
                <a:latin typeface="Arial" charset="0"/>
              </a:rPr>
              <a:t/>
            </a:r>
            <a:br>
              <a:rPr lang="en-US" dirty="0">
                <a:latin typeface="Arial" charset="0"/>
              </a:rPr>
            </a:br>
            <a:r>
              <a:rPr lang="en-US" dirty="0" err="1" smtClean="0">
                <a:latin typeface="Arial" charset="0"/>
              </a:rPr>
              <a:t>ARP</a:t>
            </a:r>
            <a:r>
              <a:rPr lang="en-US" dirty="0" smtClean="0">
                <a:latin typeface="Arial" charset="0"/>
              </a:rPr>
              <a:t> Operation</a:t>
            </a:r>
            <a:endParaRPr lang="en-US" dirty="0">
              <a:latin typeface="Arial" charset="0"/>
            </a:endParaRP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9072" y="1262063"/>
            <a:ext cx="6034878" cy="50568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059595219"/>
      </p:ext>
    </p:extLst>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pPr eaLnBrk="1" hangingPunct="1"/>
            <a:r>
              <a:rPr lang="en-US" sz="1800" dirty="0" smtClean="0">
                <a:latin typeface="Arial" charset="0"/>
              </a:rPr>
              <a:t>ARP</a:t>
            </a:r>
            <a:r>
              <a:rPr lang="en-US" dirty="0">
                <a:latin typeface="Arial" charset="0"/>
              </a:rPr>
              <a:t/>
            </a:r>
            <a:br>
              <a:rPr lang="en-US" dirty="0">
                <a:latin typeface="Arial" charset="0"/>
              </a:rPr>
            </a:br>
            <a:r>
              <a:rPr lang="en-US" dirty="0" err="1" smtClean="0">
                <a:latin typeface="Arial" charset="0"/>
              </a:rPr>
              <a:t>ARP</a:t>
            </a:r>
            <a:r>
              <a:rPr lang="en-US" dirty="0" smtClean="0">
                <a:latin typeface="Arial" charset="0"/>
              </a:rPr>
              <a:t> Operation </a:t>
            </a:r>
            <a:r>
              <a:rPr lang="en-US" dirty="0">
                <a:latin typeface="Arial" charset="0"/>
              </a:rPr>
              <a:t>(cont.)</a:t>
            </a:r>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0396" y="1396982"/>
            <a:ext cx="6103994" cy="501958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114270809"/>
      </p:ext>
    </p:extLst>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412236" y="394392"/>
            <a:ext cx="8772157" cy="838200"/>
          </a:xfrm>
        </p:spPr>
        <p:txBody>
          <a:bodyPr/>
          <a:lstStyle/>
          <a:p>
            <a:pPr eaLnBrk="1" hangingPunct="1"/>
            <a:r>
              <a:rPr lang="en-US" sz="1800" dirty="0" smtClean="0">
                <a:latin typeface="Arial" charset="0"/>
              </a:rPr>
              <a:t>ARP</a:t>
            </a:r>
            <a:r>
              <a:rPr lang="en-US" dirty="0">
                <a:latin typeface="Arial" charset="0"/>
              </a:rPr>
              <a:t/>
            </a:r>
            <a:br>
              <a:rPr lang="en-US" dirty="0">
                <a:latin typeface="Arial" charset="0"/>
              </a:rPr>
            </a:br>
            <a:r>
              <a:rPr lang="en-US" dirty="0" err="1" smtClean="0">
                <a:latin typeface="Arial" charset="0"/>
              </a:rPr>
              <a:t>ARP</a:t>
            </a:r>
            <a:r>
              <a:rPr lang="en-US" dirty="0" smtClean="0">
                <a:latin typeface="Arial" charset="0"/>
              </a:rPr>
              <a:t> Operation </a:t>
            </a:r>
            <a:r>
              <a:rPr lang="en-US" dirty="0">
                <a:latin typeface="Arial" charset="0"/>
              </a:rPr>
              <a:t>(cont.)</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6331" y="1397261"/>
            <a:ext cx="5971497" cy="512636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079549725"/>
      </p:ext>
    </p:extLst>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453180" y="339800"/>
            <a:ext cx="8772157" cy="838200"/>
          </a:xfrm>
        </p:spPr>
        <p:txBody>
          <a:bodyPr/>
          <a:lstStyle/>
          <a:p>
            <a:pPr eaLnBrk="1" hangingPunct="1"/>
            <a:r>
              <a:rPr lang="en-US" sz="1800" dirty="0" smtClean="0">
                <a:latin typeface="Arial" charset="0"/>
              </a:rPr>
              <a:t>ARP</a:t>
            </a:r>
            <a:r>
              <a:rPr lang="en-US" dirty="0">
                <a:latin typeface="Arial" charset="0"/>
              </a:rPr>
              <a:t/>
            </a:r>
            <a:br>
              <a:rPr lang="en-US" dirty="0">
                <a:latin typeface="Arial" charset="0"/>
              </a:rPr>
            </a:br>
            <a:r>
              <a:rPr lang="en-US" dirty="0" err="1" smtClean="0">
                <a:latin typeface="Arial" charset="0"/>
              </a:rPr>
              <a:t>ARP</a:t>
            </a:r>
            <a:r>
              <a:rPr lang="en-US" dirty="0" smtClean="0">
                <a:latin typeface="Arial" charset="0"/>
              </a:rPr>
              <a:t> Operation </a:t>
            </a:r>
            <a:r>
              <a:rPr lang="en-US" dirty="0">
                <a:latin typeface="Arial" charset="0"/>
              </a:rPr>
              <a:t>(cont.)</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9869" y="1284775"/>
            <a:ext cx="6418412" cy="546096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58690888"/>
      </p:ext>
    </p:extLst>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pPr eaLnBrk="1" hangingPunct="1"/>
            <a:r>
              <a:rPr lang="en-US" sz="1800" dirty="0" smtClean="0">
                <a:latin typeface="Arial" charset="0"/>
              </a:rPr>
              <a:t>ARP</a:t>
            </a:r>
            <a:r>
              <a:rPr lang="en-US" dirty="0">
                <a:latin typeface="Arial" charset="0"/>
              </a:rPr>
              <a:t/>
            </a:r>
            <a:br>
              <a:rPr lang="en-US" dirty="0">
                <a:latin typeface="Arial" charset="0"/>
              </a:rPr>
            </a:br>
            <a:r>
              <a:rPr lang="en-US" dirty="0" err="1" smtClean="0">
                <a:latin typeface="Arial" charset="0"/>
              </a:rPr>
              <a:t>ARP</a:t>
            </a:r>
            <a:r>
              <a:rPr lang="en-US" dirty="0" smtClean="0">
                <a:latin typeface="Arial" charset="0"/>
              </a:rPr>
              <a:t> </a:t>
            </a:r>
            <a:r>
              <a:rPr lang="en-US" dirty="0">
                <a:latin typeface="Arial" charset="0"/>
              </a:rPr>
              <a:t>Functions/Operation (cont.)</a:t>
            </a:r>
          </a:p>
        </p:txBody>
      </p:sp>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766"/>
          <a:stretch/>
        </p:blipFill>
        <p:spPr bwMode="auto">
          <a:xfrm>
            <a:off x="1505731" y="1423507"/>
            <a:ext cx="5995208" cy="497729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624833653"/>
      </p:ext>
    </p:extLst>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a:xfrm>
            <a:off x="371843" y="394392"/>
            <a:ext cx="8772157" cy="838200"/>
          </a:xfrm>
        </p:spPr>
        <p:txBody>
          <a:bodyPr/>
          <a:lstStyle/>
          <a:p>
            <a:pPr eaLnBrk="1" hangingPunct="1"/>
            <a:r>
              <a:rPr lang="en-US" sz="1800" dirty="0" smtClean="0">
                <a:latin typeface="Arial" charset="0"/>
              </a:rPr>
              <a:t>ARP</a:t>
            </a:r>
            <a:r>
              <a:rPr lang="en-US" dirty="0">
                <a:latin typeface="Arial" charset="0"/>
              </a:rPr>
              <a:t/>
            </a:r>
            <a:br>
              <a:rPr lang="en-US" dirty="0">
                <a:latin typeface="Arial" charset="0"/>
              </a:rPr>
            </a:br>
            <a:r>
              <a:rPr lang="en-US" dirty="0" err="1" smtClean="0">
                <a:latin typeface="Arial" charset="0"/>
              </a:rPr>
              <a:t>ARP</a:t>
            </a:r>
            <a:r>
              <a:rPr lang="en-US" dirty="0" smtClean="0">
                <a:latin typeface="Arial" charset="0"/>
              </a:rPr>
              <a:t> Role in Remote Communication</a:t>
            </a:r>
            <a:endParaRPr lang="en-US" dirty="0">
              <a:latin typeface="Arial" charset="0"/>
            </a:endParaRPr>
          </a:p>
        </p:txBody>
      </p:sp>
      <p:sp>
        <p:nvSpPr>
          <p:cNvPr id="2" name="TextBox 1"/>
          <p:cNvSpPr txBox="1"/>
          <p:nvPr/>
        </p:nvSpPr>
        <p:spPr>
          <a:xfrm>
            <a:off x="418918" y="1513241"/>
            <a:ext cx="8299414" cy="3139321"/>
          </a:xfrm>
          <a:prstGeom prst="rect">
            <a:avLst/>
          </a:prstGeom>
          <a:noFill/>
        </p:spPr>
        <p:txBody>
          <a:bodyPr wrap="square" rtlCol="0">
            <a:spAutoFit/>
          </a:bodyPr>
          <a:lstStyle/>
          <a:p>
            <a:pPr marL="342900" indent="-342900" algn="l">
              <a:buFont typeface="Wingdings" pitchFamily="2" charset="2"/>
              <a:buChar char="§"/>
            </a:pPr>
            <a:r>
              <a:rPr lang="en-US" sz="2000" dirty="0" smtClean="0"/>
              <a:t>If </a:t>
            </a:r>
            <a:r>
              <a:rPr lang="en-US" sz="2000" dirty="0"/>
              <a:t>the destination IPv4 host is on the local network, the frame will use the MAC address of this device as the destination MAC </a:t>
            </a:r>
            <a:r>
              <a:rPr lang="en-US" sz="2000" dirty="0" smtClean="0"/>
              <a:t>address.</a:t>
            </a:r>
            <a:endParaRPr lang="en-US" sz="2000" dirty="0"/>
          </a:p>
          <a:p>
            <a:pPr marL="342900" indent="-342900" algn="l">
              <a:buFont typeface="Wingdings" pitchFamily="2" charset="2"/>
              <a:buChar char="§"/>
            </a:pPr>
            <a:endParaRPr lang="en-US" sz="2000" dirty="0" smtClean="0"/>
          </a:p>
          <a:p>
            <a:pPr marL="342900" indent="-342900" algn="l">
              <a:buFont typeface="Wingdings" pitchFamily="2" charset="2"/>
              <a:buChar char="§"/>
            </a:pPr>
            <a:r>
              <a:rPr lang="en-US" sz="2000" dirty="0" smtClean="0"/>
              <a:t>If </a:t>
            </a:r>
            <a:r>
              <a:rPr lang="en-US" sz="2000" dirty="0"/>
              <a:t>the destination IPv4 host is not on the local network, t</a:t>
            </a:r>
            <a:r>
              <a:rPr lang="en-US" sz="2000" dirty="0" smtClean="0"/>
              <a:t>he source </a:t>
            </a:r>
            <a:r>
              <a:rPr lang="en-US" sz="2000" dirty="0"/>
              <a:t>uses the ARP process to determine a MAC address for the router interface serving as the </a:t>
            </a:r>
            <a:r>
              <a:rPr lang="en-US" sz="2000" dirty="0" smtClean="0"/>
              <a:t>gateway.</a:t>
            </a:r>
            <a:endParaRPr lang="en-US" sz="2000" dirty="0"/>
          </a:p>
          <a:p>
            <a:pPr marL="342900" indent="-342900" algn="l">
              <a:buFont typeface="Wingdings" pitchFamily="2" charset="2"/>
              <a:buChar char="§"/>
            </a:pPr>
            <a:endParaRPr lang="en-US" sz="2000" dirty="0"/>
          </a:p>
          <a:p>
            <a:pPr marL="342900" indent="-342900" algn="l">
              <a:buFont typeface="Wingdings" pitchFamily="2" charset="2"/>
              <a:buChar char="§"/>
            </a:pPr>
            <a:r>
              <a:rPr lang="en-US" sz="2000" dirty="0" smtClean="0"/>
              <a:t>In </a:t>
            </a:r>
            <a:r>
              <a:rPr lang="en-US" sz="2000" dirty="0"/>
              <a:t>the event that the gateway entry is not in the table, </a:t>
            </a:r>
            <a:r>
              <a:rPr lang="en-US" sz="2000" dirty="0" smtClean="0"/>
              <a:t>an </a:t>
            </a:r>
            <a:r>
              <a:rPr lang="en-US" sz="2000" dirty="0"/>
              <a:t>ARP </a:t>
            </a:r>
            <a:r>
              <a:rPr lang="en-US" sz="2000" dirty="0" smtClean="0"/>
              <a:t>request is used </a:t>
            </a:r>
            <a:r>
              <a:rPr lang="en-US" sz="2000" dirty="0"/>
              <a:t>to retrieve the MAC address associated with the IP address of the router </a:t>
            </a:r>
            <a:r>
              <a:rPr lang="en-US" sz="2000" dirty="0" smtClean="0"/>
              <a:t>interface.</a:t>
            </a:r>
            <a:endParaRPr lang="en-US" sz="2000" dirty="0"/>
          </a:p>
          <a:p>
            <a:endParaRPr lang="en-US" sz="2000" dirty="0"/>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11150" y="2263775"/>
            <a:ext cx="3854450" cy="1481138"/>
          </a:xfrm>
        </p:spPr>
        <p:txBody>
          <a:bodyPr/>
          <a:lstStyle/>
          <a:p>
            <a:pPr eaLnBrk="1" hangingPunct="1"/>
            <a:r>
              <a:rPr lang="en-US" sz="2400" dirty="0" smtClean="0"/>
              <a:t>5.1  Ethernet Protocol</a:t>
            </a:r>
            <a:endParaRPr lang="en-US" sz="2400" dirty="0" smtClean="0">
              <a:solidFill>
                <a:schemeClr val="folHlink"/>
              </a:solidFill>
            </a:endParaRPr>
          </a:p>
        </p:txBody>
      </p:sp>
    </p:spTree>
    <p:extLst>
      <p:ext uri="{BB962C8B-B14F-4D97-AF65-F5344CB8AC3E}">
        <p14:creationId xmlns:p14="http://schemas.microsoft.com/office/powerpoint/2010/main" val="2604281973"/>
      </p:ext>
    </p:extLst>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367294" y="394392"/>
            <a:ext cx="8772157" cy="838200"/>
          </a:xfrm>
        </p:spPr>
        <p:txBody>
          <a:bodyPr/>
          <a:lstStyle/>
          <a:p>
            <a:pPr eaLnBrk="1" hangingPunct="1"/>
            <a:r>
              <a:rPr lang="en-US" sz="1800" dirty="0" smtClean="0">
                <a:latin typeface="Arial" charset="0"/>
              </a:rPr>
              <a:t>ARP</a:t>
            </a:r>
            <a:r>
              <a:rPr lang="en-US" dirty="0">
                <a:latin typeface="Arial" charset="0"/>
              </a:rPr>
              <a:t/>
            </a:r>
            <a:br>
              <a:rPr lang="en-US" dirty="0">
                <a:latin typeface="Arial" charset="0"/>
              </a:rPr>
            </a:br>
            <a:r>
              <a:rPr lang="en-US" dirty="0" smtClean="0">
                <a:latin typeface="Arial" charset="0"/>
              </a:rPr>
              <a:t>Removing Entries from an ARP Table</a:t>
            </a:r>
            <a:endParaRPr lang="en-US" dirty="0">
              <a:latin typeface="Arial" charset="0"/>
            </a:endParaRPr>
          </a:p>
        </p:txBody>
      </p:sp>
      <p:sp>
        <p:nvSpPr>
          <p:cNvPr id="5" name="TextBox 4"/>
          <p:cNvSpPr txBox="1"/>
          <p:nvPr/>
        </p:nvSpPr>
        <p:spPr>
          <a:xfrm>
            <a:off x="304800" y="1544186"/>
            <a:ext cx="2418874" cy="4723264"/>
          </a:xfrm>
          <a:prstGeom prst="rect">
            <a:avLst/>
          </a:prstGeom>
          <a:noFill/>
        </p:spPr>
        <p:txBody>
          <a:bodyPr wrap="square" rtlCol="0">
            <a:spAutoFit/>
          </a:bodyPr>
          <a:lstStyle/>
          <a:p>
            <a:pPr marL="236538" indent="-236538" algn="l" defTabSz="814388">
              <a:lnSpc>
                <a:spcPct val="95000"/>
              </a:lnSpc>
              <a:spcBef>
                <a:spcPct val="50000"/>
              </a:spcBef>
              <a:buClr>
                <a:srgbClr val="708CA1"/>
              </a:buClr>
              <a:buFont typeface="Wingdings" charset="0"/>
              <a:buChar char="§"/>
            </a:pPr>
            <a:r>
              <a:rPr lang="en-US" sz="2000" dirty="0" smtClean="0">
                <a:latin typeface="+mn-lt"/>
              </a:rPr>
              <a:t>The ARP </a:t>
            </a:r>
            <a:r>
              <a:rPr lang="en-US" sz="2000" dirty="0">
                <a:latin typeface="+mn-lt"/>
              </a:rPr>
              <a:t>cache timer removes ARP entries that have not been used for a specified period of </a:t>
            </a:r>
            <a:r>
              <a:rPr lang="en-US" sz="2000" dirty="0" smtClean="0">
                <a:latin typeface="+mn-lt"/>
              </a:rPr>
              <a:t>time.</a:t>
            </a:r>
            <a:endParaRPr lang="en-US" sz="2000" dirty="0">
              <a:latin typeface="+mn-lt"/>
            </a:endParaRPr>
          </a:p>
          <a:p>
            <a:pPr marL="236538" indent="-236538" algn="l" defTabSz="814388">
              <a:lnSpc>
                <a:spcPct val="95000"/>
              </a:lnSpc>
              <a:spcBef>
                <a:spcPct val="50000"/>
              </a:spcBef>
              <a:buClr>
                <a:srgbClr val="708CA1"/>
              </a:buClr>
              <a:buFont typeface="Wingdings" charset="0"/>
              <a:buChar char="§"/>
            </a:pPr>
            <a:r>
              <a:rPr lang="en-US" sz="2000" dirty="0">
                <a:latin typeface="+mn-lt"/>
              </a:rPr>
              <a:t>Commands may also be used to manually remove all or some of the entries in the ARP </a:t>
            </a:r>
            <a:r>
              <a:rPr lang="en-US" sz="2000" dirty="0" smtClean="0">
                <a:latin typeface="+mn-lt"/>
              </a:rPr>
              <a:t>table.</a:t>
            </a:r>
            <a:endParaRPr lang="en-US" sz="2000" dirty="0">
              <a:latin typeface="+mn-lt"/>
            </a:endParaRPr>
          </a:p>
          <a:p>
            <a:pPr algn="l"/>
            <a:endParaRPr lang="en-US" dirty="0"/>
          </a:p>
          <a:p>
            <a:pPr algn="l"/>
            <a:endParaRPr lang="en-US" dirty="0"/>
          </a:p>
        </p:txBody>
      </p:sp>
      <p:pic>
        <p:nvPicPr>
          <p:cNvPr id="6"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723674" y="1579765"/>
            <a:ext cx="6200354" cy="426858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pPr eaLnBrk="1" hangingPunct="1"/>
            <a:r>
              <a:rPr lang="en-US" sz="1800" dirty="0" smtClean="0">
                <a:latin typeface="Arial" charset="0"/>
              </a:rPr>
              <a:t>ARP</a:t>
            </a:r>
            <a:r>
              <a:rPr lang="en-US" dirty="0" smtClean="0">
                <a:latin typeface="Arial" charset="0"/>
              </a:rPr>
              <a:t/>
            </a:r>
            <a:br>
              <a:rPr lang="en-US" dirty="0" smtClean="0">
                <a:latin typeface="Arial" charset="0"/>
              </a:rPr>
            </a:br>
            <a:r>
              <a:rPr lang="en-US" dirty="0" err="1" smtClean="0">
                <a:latin typeface="Arial" charset="0"/>
              </a:rPr>
              <a:t>ARP</a:t>
            </a:r>
            <a:r>
              <a:rPr lang="en-US" dirty="0" smtClean="0">
                <a:latin typeface="Arial" charset="0"/>
              </a:rPr>
              <a:t> Tables on Networking Devices</a:t>
            </a:r>
            <a:endParaRPr lang="en-US" dirty="0">
              <a:latin typeface="Arial" charset="0"/>
            </a:endParaRP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1225" y="1376710"/>
            <a:ext cx="6361550" cy="2513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1225" y="4089862"/>
            <a:ext cx="6447676" cy="24178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pPr eaLnBrk="1" hangingPunct="1"/>
            <a:r>
              <a:rPr lang="en-US" sz="1800" dirty="0" smtClean="0">
                <a:latin typeface="Arial" charset="0"/>
              </a:rPr>
              <a:t>ARP Issues</a:t>
            </a:r>
            <a:br>
              <a:rPr lang="en-US" sz="1800" dirty="0" smtClean="0">
                <a:latin typeface="Arial" charset="0"/>
              </a:rPr>
            </a:br>
            <a:r>
              <a:rPr lang="en-US" dirty="0" smtClean="0">
                <a:latin typeface="Arial" charset="0"/>
              </a:rPr>
              <a:t>How ARP Can Create Problems</a:t>
            </a:r>
            <a:endParaRPr lang="en-US" dirty="0">
              <a:latin typeface="Arial" charset="0"/>
            </a:endParaRPr>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5931" y="1440321"/>
            <a:ext cx="6535523" cy="520985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110371000"/>
      </p:ext>
    </p:extLst>
  </p:cSld>
  <p:clrMapOvr>
    <a:masterClrMapping/>
  </p:clrMapOvr>
  <p:transition spd="med">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a:xfrm>
            <a:off x="446124" y="394392"/>
            <a:ext cx="8772157" cy="838200"/>
          </a:xfrm>
        </p:spPr>
        <p:txBody>
          <a:bodyPr/>
          <a:lstStyle/>
          <a:p>
            <a:pPr eaLnBrk="1" hangingPunct="1"/>
            <a:r>
              <a:rPr lang="en-US" sz="1800" dirty="0" smtClean="0">
                <a:latin typeface="Arial" charset="0"/>
              </a:rPr>
              <a:t>ARP Issues</a:t>
            </a:r>
            <a:br>
              <a:rPr lang="en-US" sz="1800" dirty="0" smtClean="0">
                <a:latin typeface="Arial" charset="0"/>
              </a:rPr>
            </a:br>
            <a:r>
              <a:rPr lang="en-US" dirty="0" smtClean="0">
                <a:latin typeface="Arial" charset="0"/>
              </a:rPr>
              <a:t>Mitigating ARP Problems</a:t>
            </a:r>
            <a:endParaRPr lang="en-US" dirty="0">
              <a:latin typeface="Arial"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3521" y="1412985"/>
            <a:ext cx="6453188" cy="519736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484954065"/>
      </p:ext>
    </p:extLst>
  </p:cSld>
  <p:clrMapOvr>
    <a:masterClrMapping/>
  </p:clrMapOvr>
  <p:transition spd="med">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11150" y="2263775"/>
            <a:ext cx="3854450" cy="1481138"/>
          </a:xfrm>
        </p:spPr>
        <p:txBody>
          <a:bodyPr/>
          <a:lstStyle/>
          <a:p>
            <a:pPr eaLnBrk="1" hangingPunct="1"/>
            <a:r>
              <a:rPr lang="en-US" sz="2400" dirty="0" smtClean="0"/>
              <a:t>5.3 LAN Switches</a:t>
            </a:r>
            <a:endParaRPr lang="en-US" sz="2400" dirty="0" smtClean="0">
              <a:solidFill>
                <a:schemeClr val="folHlink"/>
              </a:solidFill>
            </a:endParaRPr>
          </a:p>
        </p:txBody>
      </p:sp>
    </p:spTree>
    <p:extLst>
      <p:ext uri="{BB962C8B-B14F-4D97-AF65-F5344CB8AC3E}">
        <p14:creationId xmlns:p14="http://schemas.microsoft.com/office/powerpoint/2010/main" val="3746105004"/>
      </p:ext>
    </p:extLst>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a:xfrm>
            <a:off x="458427" y="378627"/>
            <a:ext cx="8772157" cy="838200"/>
          </a:xfrm>
        </p:spPr>
        <p:txBody>
          <a:bodyPr/>
          <a:lstStyle/>
          <a:p>
            <a:pPr eaLnBrk="1" hangingPunct="1"/>
            <a:r>
              <a:rPr lang="en-US" sz="1800" dirty="0" smtClean="0">
                <a:latin typeface="Arial" charset="0"/>
              </a:rPr>
              <a:t>Switching</a:t>
            </a:r>
            <a:r>
              <a:rPr lang="en-US" dirty="0">
                <a:latin typeface="Arial" charset="0"/>
              </a:rPr>
              <a:t/>
            </a:r>
            <a:br>
              <a:rPr lang="en-US" dirty="0">
                <a:latin typeface="Arial" charset="0"/>
              </a:rPr>
            </a:br>
            <a:r>
              <a:rPr lang="en-US" dirty="0" smtClean="0">
                <a:latin typeface="Arial" charset="0"/>
              </a:rPr>
              <a:t>Switch Port Fundamentals</a:t>
            </a:r>
            <a:endParaRPr lang="en-US" dirty="0">
              <a:latin typeface="Arial" charset="0"/>
            </a:endParaRPr>
          </a:p>
        </p:txBody>
      </p:sp>
      <p:sp>
        <p:nvSpPr>
          <p:cNvPr id="2" name="TextBox 1"/>
          <p:cNvSpPr txBox="1"/>
          <p:nvPr/>
        </p:nvSpPr>
        <p:spPr>
          <a:xfrm>
            <a:off x="520261" y="1538514"/>
            <a:ext cx="8301920" cy="2970044"/>
          </a:xfrm>
          <a:prstGeom prst="rect">
            <a:avLst/>
          </a:prstGeom>
          <a:noFill/>
        </p:spPr>
        <p:txBody>
          <a:bodyPr wrap="square" rtlCol="0">
            <a:spAutoFit/>
          </a:bodyPr>
          <a:lstStyle/>
          <a:p>
            <a:pPr algn="l"/>
            <a:r>
              <a:rPr lang="en-US" sz="2000" b="1" dirty="0" smtClean="0"/>
              <a:t>Layer 2 LAN Switch</a:t>
            </a:r>
          </a:p>
          <a:p>
            <a:pPr algn="l">
              <a:spcBef>
                <a:spcPts val="600"/>
              </a:spcBef>
            </a:pPr>
            <a:endParaRPr lang="en-US" sz="2000" dirty="0"/>
          </a:p>
          <a:p>
            <a:pPr marL="342900" indent="-342900" algn="l">
              <a:spcBef>
                <a:spcPts val="600"/>
              </a:spcBef>
              <a:buFont typeface="Wingdings" pitchFamily="2" charset="2"/>
              <a:buChar char="§"/>
            </a:pPr>
            <a:r>
              <a:rPr lang="en-US" sz="2000" dirty="0" smtClean="0"/>
              <a:t>Connects end devices to a central intermediate device on </a:t>
            </a:r>
            <a:r>
              <a:rPr lang="en-US" sz="2000" dirty="0"/>
              <a:t>most Ethernet </a:t>
            </a:r>
            <a:r>
              <a:rPr lang="en-US" sz="2000" dirty="0" smtClean="0"/>
              <a:t>networks</a:t>
            </a:r>
            <a:endParaRPr lang="en-US" sz="2000" dirty="0"/>
          </a:p>
          <a:p>
            <a:pPr marL="342900" indent="-342900" algn="l">
              <a:spcBef>
                <a:spcPts val="600"/>
              </a:spcBef>
              <a:buFont typeface="Wingdings" pitchFamily="2" charset="2"/>
              <a:buChar char="§"/>
            </a:pPr>
            <a:r>
              <a:rPr lang="en-US" sz="2000" dirty="0"/>
              <a:t>P</a:t>
            </a:r>
            <a:r>
              <a:rPr lang="en-US" sz="2000" dirty="0" smtClean="0"/>
              <a:t>erforms </a:t>
            </a:r>
            <a:r>
              <a:rPr lang="en-US" sz="2000" dirty="0"/>
              <a:t>switching and filtering based </a:t>
            </a:r>
            <a:r>
              <a:rPr lang="en-US" sz="2000" dirty="0" smtClean="0"/>
              <a:t>only on the MAC address</a:t>
            </a:r>
          </a:p>
          <a:p>
            <a:pPr marL="342900" indent="-342900" algn="l">
              <a:spcBef>
                <a:spcPts val="600"/>
              </a:spcBef>
              <a:buFont typeface="Wingdings" pitchFamily="2" charset="2"/>
              <a:buChar char="§"/>
            </a:pPr>
            <a:r>
              <a:rPr lang="en-US" sz="2000" dirty="0"/>
              <a:t>B</a:t>
            </a:r>
            <a:r>
              <a:rPr lang="en-US" sz="2000" dirty="0" smtClean="0"/>
              <a:t>uilds </a:t>
            </a:r>
            <a:r>
              <a:rPr lang="en-US" sz="2000" dirty="0"/>
              <a:t>a MAC address table that it uses to make forwarding </a:t>
            </a:r>
            <a:r>
              <a:rPr lang="en-US" sz="2000" dirty="0" smtClean="0"/>
              <a:t>decisions</a:t>
            </a:r>
          </a:p>
          <a:p>
            <a:pPr marL="342900" indent="-342900" algn="l">
              <a:spcBef>
                <a:spcPts val="600"/>
              </a:spcBef>
              <a:buFont typeface="Wingdings" pitchFamily="2" charset="2"/>
              <a:buChar char="§"/>
            </a:pPr>
            <a:r>
              <a:rPr lang="en-US" sz="2000" dirty="0" smtClean="0"/>
              <a:t>Depends on </a:t>
            </a:r>
            <a:r>
              <a:rPr lang="en-US" sz="2000" dirty="0"/>
              <a:t>routers to pass data between </a:t>
            </a:r>
            <a:r>
              <a:rPr lang="en-US" sz="2000" dirty="0" smtClean="0"/>
              <a:t>IP </a:t>
            </a:r>
            <a:r>
              <a:rPr lang="en-US" sz="2000" dirty="0" err="1" smtClean="0"/>
              <a:t>subnetworks</a:t>
            </a:r>
            <a:endParaRPr lang="en-US" sz="2000" dirty="0"/>
          </a:p>
          <a:p>
            <a:pPr algn="l"/>
            <a:endParaRPr lang="en-US" sz="2000" dirty="0"/>
          </a:p>
        </p:txBody>
      </p:sp>
    </p:spTree>
    <p:extLst>
      <p:ext uri="{BB962C8B-B14F-4D97-AF65-F5344CB8AC3E}">
        <p14:creationId xmlns:p14="http://schemas.microsoft.com/office/powerpoint/2010/main" val="833850446"/>
      </p:ext>
    </p:extLst>
  </p:cSld>
  <p:clrMapOvr>
    <a:masterClrMapping/>
  </p:clrMapOvr>
  <p:transition spd="med">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a:xfrm>
            <a:off x="430358" y="394392"/>
            <a:ext cx="8772157" cy="838200"/>
          </a:xfrm>
        </p:spPr>
        <p:txBody>
          <a:bodyPr/>
          <a:lstStyle/>
          <a:p>
            <a:pPr eaLnBrk="1" hangingPunct="1"/>
            <a:r>
              <a:rPr lang="en-US" sz="1800" dirty="0" smtClean="0">
                <a:latin typeface="Arial" charset="0"/>
              </a:rPr>
              <a:t>Switching</a:t>
            </a:r>
            <a:r>
              <a:rPr lang="en-US" dirty="0">
                <a:latin typeface="Arial" charset="0"/>
              </a:rPr>
              <a:t/>
            </a:r>
            <a:br>
              <a:rPr lang="en-US" dirty="0">
                <a:latin typeface="Arial" charset="0"/>
              </a:rPr>
            </a:br>
            <a:r>
              <a:rPr lang="en-US" dirty="0" smtClean="0">
                <a:latin typeface="Arial" charset="0"/>
              </a:rPr>
              <a:t>Switch MAC Address Table</a:t>
            </a:r>
            <a:endParaRPr lang="en-US" dirty="0">
              <a:latin typeface="Arial" charset="0"/>
            </a:endParaRPr>
          </a:p>
        </p:txBody>
      </p:sp>
      <p:sp>
        <p:nvSpPr>
          <p:cNvPr id="2" name="TextBox 1"/>
          <p:cNvSpPr txBox="1"/>
          <p:nvPr/>
        </p:nvSpPr>
        <p:spPr>
          <a:xfrm>
            <a:off x="463710" y="4255074"/>
            <a:ext cx="8679543" cy="2262158"/>
          </a:xfrm>
          <a:prstGeom prst="rect">
            <a:avLst/>
          </a:prstGeom>
          <a:noFill/>
        </p:spPr>
        <p:txBody>
          <a:bodyPr wrap="square" rtlCol="0">
            <a:spAutoFit/>
          </a:bodyPr>
          <a:lstStyle/>
          <a:p>
            <a:pPr marL="347663" indent="-347663" algn="l">
              <a:spcBef>
                <a:spcPts val="600"/>
              </a:spcBef>
            </a:pPr>
            <a:r>
              <a:rPr lang="en-US" sz="2000" b="1" dirty="0" smtClean="0"/>
              <a:t>1</a:t>
            </a:r>
            <a:r>
              <a:rPr lang="en-US" sz="2000" b="1" dirty="0"/>
              <a:t>.</a:t>
            </a:r>
            <a:r>
              <a:rPr lang="en-US" sz="2000" dirty="0"/>
              <a:t> The switch receives a broadcast frame from PC 1 on Port 1.</a:t>
            </a:r>
          </a:p>
          <a:p>
            <a:pPr marL="347663" indent="-347663" algn="l">
              <a:spcBef>
                <a:spcPts val="600"/>
              </a:spcBef>
            </a:pPr>
            <a:r>
              <a:rPr lang="en-US" sz="2000" b="1" dirty="0" smtClean="0"/>
              <a:t>2</a:t>
            </a:r>
            <a:r>
              <a:rPr lang="en-US" sz="2000" b="1" dirty="0"/>
              <a:t>.</a:t>
            </a:r>
            <a:r>
              <a:rPr lang="en-US" sz="2000" dirty="0"/>
              <a:t> The switch enters the source MAC address and the switch port that received the frame into the address table.</a:t>
            </a:r>
          </a:p>
          <a:p>
            <a:pPr marL="347663" indent="-347663" algn="l">
              <a:spcBef>
                <a:spcPts val="600"/>
              </a:spcBef>
            </a:pPr>
            <a:r>
              <a:rPr lang="en-US" sz="2000" b="1" dirty="0" smtClean="0"/>
              <a:t>3</a:t>
            </a:r>
            <a:r>
              <a:rPr lang="en-US" sz="2000" b="1" dirty="0"/>
              <a:t>.</a:t>
            </a:r>
            <a:r>
              <a:rPr lang="en-US" sz="2000" dirty="0"/>
              <a:t> Because the destination address is a broadcast, the switch floods the frame to all ports, except the port on which it received the frame.</a:t>
            </a:r>
          </a:p>
          <a:p>
            <a:pPr marL="347663" indent="-347663" algn="l">
              <a:spcBef>
                <a:spcPts val="600"/>
              </a:spcBef>
            </a:pPr>
            <a:r>
              <a:rPr lang="en-US" sz="2000" b="1" dirty="0" smtClean="0"/>
              <a:t>4</a:t>
            </a:r>
            <a:r>
              <a:rPr lang="en-US" sz="2000" b="1" dirty="0"/>
              <a:t>.</a:t>
            </a:r>
            <a:r>
              <a:rPr lang="en-US" sz="2000" dirty="0"/>
              <a:t> The destination device replies to the broadcast with a unicast frame addressed to PC </a:t>
            </a:r>
            <a:r>
              <a:rPr lang="en-US" sz="2000" dirty="0" smtClean="0"/>
              <a:t>1.</a:t>
            </a:r>
          </a:p>
        </p:txBody>
      </p:sp>
      <p:pic>
        <p:nvPicPr>
          <p:cNvPr id="14338"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79922" y="1269827"/>
            <a:ext cx="4435689" cy="290641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4339"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18430" y="2350491"/>
            <a:ext cx="1080595" cy="307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0" name="Picture 4"/>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t="6388"/>
          <a:stretch/>
        </p:blipFill>
        <p:spPr bwMode="auto">
          <a:xfrm>
            <a:off x="2580445" y="2790825"/>
            <a:ext cx="1142764" cy="723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1" name="Picture 5"/>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4763756" y="1269827"/>
            <a:ext cx="4313865" cy="290001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935865744"/>
      </p:ext>
    </p:extLst>
  </p:cSld>
  <p:clrMapOvr>
    <a:masterClrMapping/>
  </p:clrMapOvr>
  <p:transition spd="med">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a:xfrm>
            <a:off x="461890" y="362860"/>
            <a:ext cx="8772157" cy="838200"/>
          </a:xfrm>
        </p:spPr>
        <p:txBody>
          <a:bodyPr/>
          <a:lstStyle/>
          <a:p>
            <a:pPr eaLnBrk="1" hangingPunct="1"/>
            <a:r>
              <a:rPr lang="en-US" sz="1800" dirty="0" smtClean="0">
                <a:latin typeface="Arial" charset="0"/>
              </a:rPr>
              <a:t>Switching</a:t>
            </a:r>
            <a:r>
              <a:rPr lang="en-US" dirty="0">
                <a:latin typeface="Arial" charset="0"/>
              </a:rPr>
              <a:t/>
            </a:r>
            <a:br>
              <a:rPr lang="en-US" dirty="0">
                <a:latin typeface="Arial" charset="0"/>
              </a:rPr>
            </a:br>
            <a:r>
              <a:rPr lang="en-US" dirty="0" smtClean="0">
                <a:latin typeface="Arial" charset="0"/>
              </a:rPr>
              <a:t>Switch MAC Address Table (cont.)</a:t>
            </a:r>
            <a:endParaRPr lang="en-US" dirty="0">
              <a:latin typeface="Arial" charset="0"/>
            </a:endParaRPr>
          </a:p>
        </p:txBody>
      </p:sp>
      <p:sp>
        <p:nvSpPr>
          <p:cNvPr id="2" name="TextBox 1"/>
          <p:cNvSpPr txBox="1"/>
          <p:nvPr/>
        </p:nvSpPr>
        <p:spPr>
          <a:xfrm>
            <a:off x="495240" y="4416257"/>
            <a:ext cx="8317683" cy="2031325"/>
          </a:xfrm>
          <a:prstGeom prst="rect">
            <a:avLst/>
          </a:prstGeom>
          <a:noFill/>
        </p:spPr>
        <p:txBody>
          <a:bodyPr wrap="square" rtlCol="0">
            <a:spAutoFit/>
          </a:bodyPr>
          <a:lstStyle/>
          <a:p>
            <a:pPr marL="347663" indent="-347663" algn="l"/>
            <a:r>
              <a:rPr lang="en-US" sz="2000" b="1" dirty="0" smtClean="0"/>
              <a:t>5</a:t>
            </a:r>
            <a:r>
              <a:rPr lang="en-US" sz="2000" b="1" dirty="0"/>
              <a:t>.</a:t>
            </a:r>
            <a:r>
              <a:rPr lang="en-US" sz="2000" dirty="0"/>
              <a:t> The switch enters the source MAC address of PC 2 and the port number of the switch port that received the frame into the address table. The destination address of the frame and its associated port is found in the MAC address table.</a:t>
            </a:r>
          </a:p>
          <a:p>
            <a:pPr marL="347663" indent="-347663" algn="l"/>
            <a:r>
              <a:rPr lang="en-US" sz="2000" b="1" dirty="0" smtClean="0"/>
              <a:t>6</a:t>
            </a:r>
            <a:r>
              <a:rPr lang="en-US" sz="2000" b="1" dirty="0"/>
              <a:t>.</a:t>
            </a:r>
            <a:r>
              <a:rPr lang="en-US" sz="2000" dirty="0"/>
              <a:t> The switch can now forward frames between source and destination devices without flooding, because it has entries in the address table that identify the associated ports</a:t>
            </a:r>
            <a:r>
              <a:rPr lang="en-US" sz="2000" dirty="0" smtClean="0"/>
              <a:t>.</a:t>
            </a:r>
            <a:endParaRPr lang="en-US" sz="2000" dirty="0"/>
          </a:p>
        </p:txBody>
      </p:sp>
      <p:pic>
        <p:nvPicPr>
          <p:cNvPr id="15362"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00547" y="1340072"/>
            <a:ext cx="4009872" cy="307805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5363"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606427" y="1324289"/>
            <a:ext cx="4105427" cy="308101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640017625"/>
      </p:ext>
    </p:extLst>
  </p:cSld>
  <p:clrMapOvr>
    <a:masterClrMapping/>
  </p:clrMapOvr>
  <p:transition spd="med">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461890" y="394392"/>
            <a:ext cx="8772157" cy="838200"/>
          </a:xfrm>
        </p:spPr>
        <p:txBody>
          <a:bodyPr/>
          <a:lstStyle/>
          <a:p>
            <a:pPr eaLnBrk="1" hangingPunct="1"/>
            <a:r>
              <a:rPr lang="en-US" sz="1800" dirty="0" smtClean="0">
                <a:latin typeface="Arial" charset="0"/>
              </a:rPr>
              <a:t>Switching</a:t>
            </a:r>
            <a:br>
              <a:rPr lang="en-US" sz="1800" dirty="0" smtClean="0">
                <a:latin typeface="Arial" charset="0"/>
              </a:rPr>
            </a:br>
            <a:r>
              <a:rPr lang="en-US" dirty="0" smtClean="0">
                <a:latin typeface="Arial" charset="0"/>
              </a:rPr>
              <a:t>Duplex Settings</a:t>
            </a:r>
            <a:endParaRPr lang="en-US" dirty="0">
              <a:latin typeface="Arial" charset="0"/>
            </a:endParaRP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640" y="1581977"/>
            <a:ext cx="7465963" cy="49684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414592" y="394392"/>
            <a:ext cx="8772157" cy="838200"/>
          </a:xfrm>
        </p:spPr>
        <p:txBody>
          <a:bodyPr/>
          <a:lstStyle/>
          <a:p>
            <a:pPr eaLnBrk="1" hangingPunct="1"/>
            <a:r>
              <a:rPr lang="en-US" sz="1800" dirty="0" smtClean="0">
                <a:latin typeface="Arial" charset="0"/>
              </a:rPr>
              <a:t>Switching</a:t>
            </a:r>
            <a:br>
              <a:rPr lang="en-US" sz="1800" dirty="0" smtClean="0">
                <a:latin typeface="Arial" charset="0"/>
              </a:rPr>
            </a:br>
            <a:r>
              <a:rPr lang="en-US" dirty="0" smtClean="0">
                <a:latin typeface="Arial" charset="0"/>
              </a:rPr>
              <a:t>Auto-MDIX</a:t>
            </a:r>
            <a:endParaRPr lang="en-US" dirty="0">
              <a:latin typeface="Arial"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0" y="1366759"/>
            <a:ext cx="5734050" cy="520786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528555159"/>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a:xfrm>
            <a:off x="425884" y="394392"/>
            <a:ext cx="8772157" cy="838200"/>
          </a:xfrm>
        </p:spPr>
        <p:txBody>
          <a:bodyPr/>
          <a:lstStyle/>
          <a:p>
            <a:pPr eaLnBrk="1" hangingPunct="1"/>
            <a:r>
              <a:rPr lang="en-US" sz="1800" dirty="0" smtClean="0">
                <a:latin typeface="Arial" charset="0"/>
              </a:rPr>
              <a:t>Ethernet Operation</a:t>
            </a:r>
            <a:br>
              <a:rPr lang="en-US" sz="1800" dirty="0" smtClean="0">
                <a:latin typeface="Arial" charset="0"/>
              </a:rPr>
            </a:br>
            <a:r>
              <a:rPr lang="en-US" dirty="0" smtClean="0">
                <a:latin typeface="Arial" charset="0"/>
              </a:rPr>
              <a:t>LLC and MAC </a:t>
            </a:r>
            <a:r>
              <a:rPr lang="en-US" dirty="0" err="1" smtClean="0">
                <a:latin typeface="Arial" charset="0"/>
              </a:rPr>
              <a:t>Sublayers</a:t>
            </a:r>
            <a:endParaRPr lang="en-US" dirty="0">
              <a:latin typeface="Arial" charset="0"/>
            </a:endParaRPr>
          </a:p>
        </p:txBody>
      </p:sp>
      <p:sp>
        <p:nvSpPr>
          <p:cNvPr id="3" name="Content Placeholder 2"/>
          <p:cNvSpPr>
            <a:spLocks noGrp="1"/>
          </p:cNvSpPr>
          <p:nvPr>
            <p:ph idx="1"/>
          </p:nvPr>
        </p:nvSpPr>
        <p:spPr>
          <a:xfrm>
            <a:off x="417830" y="1379491"/>
            <a:ext cx="7934600" cy="4571365"/>
          </a:xfrm>
        </p:spPr>
        <p:txBody>
          <a:bodyPr/>
          <a:lstStyle/>
          <a:p>
            <a:pPr marL="0" indent="0">
              <a:buNone/>
            </a:pPr>
            <a:r>
              <a:rPr lang="en-US" sz="2000" b="1" dirty="0"/>
              <a:t>Ethernet</a:t>
            </a:r>
          </a:p>
          <a:p>
            <a:pPr marL="231775" lvl="1" indent="-231775">
              <a:buFont typeface="Wingdings" panose="05000000000000000000" pitchFamily="2" charset="2"/>
              <a:buChar char="§"/>
              <a:tabLst>
                <a:tab pos="231775" algn="l"/>
              </a:tabLst>
            </a:pPr>
            <a:r>
              <a:rPr lang="en-US" dirty="0"/>
              <a:t>One of the most widely used LAN technologies </a:t>
            </a:r>
          </a:p>
          <a:p>
            <a:pPr marL="231775" lvl="1" indent="-231775">
              <a:buFont typeface="Wingdings" panose="05000000000000000000" pitchFamily="2" charset="2"/>
              <a:buChar char="§"/>
              <a:tabLst>
                <a:tab pos="231775" algn="l"/>
              </a:tabLst>
            </a:pPr>
            <a:r>
              <a:rPr lang="en-US" dirty="0" smtClean="0"/>
              <a:t>Operates </a:t>
            </a:r>
            <a:r>
              <a:rPr lang="en-US" dirty="0"/>
              <a:t>in the data link layer and the physical </a:t>
            </a:r>
            <a:r>
              <a:rPr lang="en-US" dirty="0" smtClean="0"/>
              <a:t>layer </a:t>
            </a:r>
          </a:p>
          <a:p>
            <a:pPr marL="231775" lvl="1" indent="-231775">
              <a:buFont typeface="Wingdings" panose="05000000000000000000" pitchFamily="2" charset="2"/>
              <a:buChar char="§"/>
              <a:tabLst>
                <a:tab pos="231775" algn="l"/>
              </a:tabLst>
            </a:pPr>
            <a:r>
              <a:rPr lang="en-US" dirty="0"/>
              <a:t>F</a:t>
            </a:r>
            <a:r>
              <a:rPr lang="en-US" dirty="0" smtClean="0"/>
              <a:t>amily </a:t>
            </a:r>
            <a:r>
              <a:rPr lang="en-US" dirty="0"/>
              <a:t>of networking technologies that are defined in the IEEE 802.2 and 802.3 </a:t>
            </a:r>
            <a:r>
              <a:rPr lang="en-US" dirty="0" smtClean="0"/>
              <a:t>standards</a:t>
            </a:r>
          </a:p>
          <a:p>
            <a:pPr marL="231775" lvl="1" indent="-231775">
              <a:buFont typeface="Wingdings" panose="05000000000000000000" pitchFamily="2" charset="2"/>
              <a:buChar char="§"/>
              <a:tabLst>
                <a:tab pos="231775" algn="l"/>
              </a:tabLst>
            </a:pPr>
            <a:r>
              <a:rPr lang="en-US" dirty="0" smtClean="0"/>
              <a:t>Supports </a:t>
            </a:r>
            <a:r>
              <a:rPr lang="en-US" dirty="0"/>
              <a:t>data bandwidths of 10, 100, 1000, 10,000, 40,000, and 100,000 Mbps (100 </a:t>
            </a:r>
            <a:r>
              <a:rPr lang="en-US" dirty="0" err="1"/>
              <a:t>Gbps</a:t>
            </a:r>
            <a:r>
              <a:rPr lang="en-US" dirty="0" smtClean="0"/>
              <a:t>)</a:t>
            </a:r>
            <a:endParaRPr lang="en-US" dirty="0"/>
          </a:p>
          <a:p>
            <a:pPr marL="0" indent="0">
              <a:buNone/>
            </a:pPr>
            <a:r>
              <a:rPr lang="en-US" sz="2000" b="1" dirty="0"/>
              <a:t>Ethernet </a:t>
            </a:r>
            <a:r>
              <a:rPr lang="en-US" sz="2000" b="1" dirty="0" smtClean="0"/>
              <a:t>Standards</a:t>
            </a:r>
            <a:endParaRPr lang="en-US" sz="2000" b="1" dirty="0"/>
          </a:p>
          <a:p>
            <a:pPr marL="231775" lvl="1" indent="-231775">
              <a:buFont typeface="Wingdings" panose="05000000000000000000" pitchFamily="2" charset="2"/>
              <a:buChar char="§"/>
            </a:pPr>
            <a:r>
              <a:rPr lang="en-US" dirty="0" smtClean="0"/>
              <a:t>Define Layer </a:t>
            </a:r>
            <a:r>
              <a:rPr lang="en-US" dirty="0"/>
              <a:t>2 protocols </a:t>
            </a:r>
            <a:r>
              <a:rPr lang="en-US" dirty="0" smtClean="0"/>
              <a:t>and Layer </a:t>
            </a:r>
            <a:r>
              <a:rPr lang="en-US" dirty="0"/>
              <a:t>1 </a:t>
            </a:r>
            <a:r>
              <a:rPr lang="en-US" dirty="0" smtClean="0"/>
              <a:t>technologies</a:t>
            </a:r>
          </a:p>
          <a:p>
            <a:pPr marL="231775" lvl="1" indent="-231775">
              <a:buFont typeface="Wingdings" panose="05000000000000000000" pitchFamily="2" charset="2"/>
              <a:buChar char="§"/>
            </a:pPr>
            <a:r>
              <a:rPr lang="en-US" dirty="0"/>
              <a:t>T</a:t>
            </a:r>
            <a:r>
              <a:rPr lang="en-US" dirty="0" smtClean="0"/>
              <a:t>wo </a:t>
            </a:r>
            <a:r>
              <a:rPr lang="en-US" dirty="0"/>
              <a:t>separate sub layers of the data link layer to operate – Logical link control (LLC) and the MAC </a:t>
            </a:r>
            <a:r>
              <a:rPr lang="en-US" dirty="0" err="1" smtClean="0"/>
              <a:t>sublayers</a:t>
            </a:r>
            <a:endParaRPr lang="en-US" dirty="0"/>
          </a:p>
        </p:txBody>
      </p:sp>
    </p:spTree>
  </p:cSld>
  <p:clrMapOvr>
    <a:masterClrMapping/>
  </p:clrMapOvr>
  <p:transition spd="med">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a:xfrm>
            <a:off x="509188" y="394392"/>
            <a:ext cx="8772157" cy="838200"/>
          </a:xfrm>
        </p:spPr>
        <p:txBody>
          <a:bodyPr/>
          <a:lstStyle/>
          <a:p>
            <a:pPr eaLnBrk="1" hangingPunct="1"/>
            <a:r>
              <a:rPr lang="en-US" sz="1800" dirty="0" smtClean="0">
                <a:latin typeface="Arial" charset="0"/>
              </a:rPr>
              <a:t>Switching</a:t>
            </a:r>
            <a:r>
              <a:rPr lang="en-US" dirty="0">
                <a:latin typeface="Arial" charset="0"/>
              </a:rPr>
              <a:t/>
            </a:r>
            <a:br>
              <a:rPr lang="en-US" dirty="0">
                <a:latin typeface="Arial" charset="0"/>
              </a:rPr>
            </a:br>
            <a:r>
              <a:rPr lang="en-US" sz="2800" dirty="0" smtClean="0">
                <a:latin typeface="Arial" charset="0"/>
              </a:rPr>
              <a:t>Frame Forwarding Methods on Cisco Switches</a:t>
            </a:r>
            <a:endParaRPr lang="en-US" sz="2800" dirty="0">
              <a:latin typeface="Arial" charset="0"/>
            </a:endParaRP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7072" y="1707307"/>
            <a:ext cx="4919364" cy="497612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ransition spd="med">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a:xfrm>
            <a:off x="371843" y="394392"/>
            <a:ext cx="8772157" cy="838200"/>
          </a:xfrm>
        </p:spPr>
        <p:txBody>
          <a:bodyPr/>
          <a:lstStyle/>
          <a:p>
            <a:pPr eaLnBrk="1" hangingPunct="1"/>
            <a:r>
              <a:rPr lang="en-US" sz="1800" dirty="0" smtClean="0">
                <a:latin typeface="Arial" charset="0"/>
              </a:rPr>
              <a:t>Switching</a:t>
            </a:r>
            <a:r>
              <a:rPr lang="en-US" dirty="0">
                <a:latin typeface="Arial" charset="0"/>
              </a:rPr>
              <a:t/>
            </a:r>
            <a:br>
              <a:rPr lang="en-US" dirty="0">
                <a:latin typeface="Arial" charset="0"/>
              </a:rPr>
            </a:br>
            <a:r>
              <a:rPr lang="en-US" sz="2800" dirty="0" smtClean="0">
                <a:latin typeface="Arial" charset="0"/>
              </a:rPr>
              <a:t>Cut-through Switching</a:t>
            </a:r>
            <a:endParaRPr lang="en-US" sz="2800" dirty="0">
              <a:latin typeface="Arial" charset="0"/>
            </a:endParaRPr>
          </a:p>
        </p:txBody>
      </p:sp>
      <p:sp>
        <p:nvSpPr>
          <p:cNvPr id="3" name="Rectangle 2"/>
          <p:cNvSpPr/>
          <p:nvPr/>
        </p:nvSpPr>
        <p:spPr>
          <a:xfrm>
            <a:off x="376090" y="1679040"/>
            <a:ext cx="3235262" cy="4247317"/>
          </a:xfrm>
          <a:prstGeom prst="rect">
            <a:avLst/>
          </a:prstGeom>
        </p:spPr>
        <p:txBody>
          <a:bodyPr wrap="square">
            <a:spAutoFit/>
          </a:bodyPr>
          <a:lstStyle/>
          <a:p>
            <a:pPr algn="l"/>
            <a:r>
              <a:rPr lang="en-US" sz="2000" b="1" dirty="0" smtClean="0"/>
              <a:t>Fast-forward </a:t>
            </a:r>
            <a:r>
              <a:rPr lang="en-US" sz="2000" b="1" dirty="0"/>
              <a:t>switching</a:t>
            </a:r>
            <a:r>
              <a:rPr lang="en-US" sz="2000" dirty="0"/>
              <a:t>: </a:t>
            </a:r>
            <a:endParaRPr lang="en-US" sz="2000" dirty="0" smtClean="0"/>
          </a:p>
          <a:p>
            <a:pPr marL="342900" indent="-342900" algn="l">
              <a:buFont typeface="Wingdings" panose="05000000000000000000" pitchFamily="2" charset="2"/>
              <a:buChar char="§"/>
            </a:pPr>
            <a:r>
              <a:rPr lang="en-US" sz="2000" dirty="0" smtClean="0"/>
              <a:t>Lowest </a:t>
            </a:r>
            <a:r>
              <a:rPr lang="en-US" sz="2000" dirty="0"/>
              <a:t>level of </a:t>
            </a:r>
            <a:r>
              <a:rPr lang="en-US" sz="2000" dirty="0" smtClean="0"/>
              <a:t>latency </a:t>
            </a:r>
            <a:r>
              <a:rPr lang="en-US" sz="2000" dirty="0"/>
              <a:t>immediately forwards a packet after reading the destination </a:t>
            </a:r>
            <a:r>
              <a:rPr lang="en-US" sz="2000" dirty="0" smtClean="0"/>
              <a:t>address, </a:t>
            </a:r>
            <a:r>
              <a:rPr lang="en-US" sz="2000" dirty="0"/>
              <a:t>typical cut-through method of </a:t>
            </a:r>
            <a:r>
              <a:rPr lang="en-US" sz="2000" dirty="0" smtClean="0"/>
              <a:t>switching</a:t>
            </a:r>
          </a:p>
          <a:p>
            <a:pPr algn="l"/>
            <a:endParaRPr lang="en-US" sz="2000" b="1" dirty="0" smtClean="0"/>
          </a:p>
          <a:p>
            <a:pPr algn="l"/>
            <a:r>
              <a:rPr lang="en-US" sz="2000" b="1" dirty="0" smtClean="0"/>
              <a:t>Fragment-free </a:t>
            </a:r>
            <a:r>
              <a:rPr lang="en-US" sz="2000" b="1" dirty="0"/>
              <a:t>switching</a:t>
            </a:r>
            <a:r>
              <a:rPr lang="en-US" sz="2000" dirty="0"/>
              <a:t>: </a:t>
            </a:r>
            <a:endParaRPr lang="en-US" sz="2000" dirty="0" smtClean="0"/>
          </a:p>
          <a:p>
            <a:pPr marL="342900" indent="-342900" algn="l">
              <a:buFont typeface="Wingdings" panose="05000000000000000000" pitchFamily="2" charset="2"/>
              <a:buChar char="§"/>
            </a:pPr>
            <a:r>
              <a:rPr lang="en-US" sz="2000" dirty="0" smtClean="0"/>
              <a:t>Switch </a:t>
            </a:r>
            <a:r>
              <a:rPr lang="en-US" sz="2000" dirty="0"/>
              <a:t>stores the first 64 bytes of the frame before </a:t>
            </a:r>
            <a:r>
              <a:rPr lang="en-US" sz="2000" dirty="0" smtClean="0"/>
              <a:t>forwarding, most </a:t>
            </a:r>
            <a:r>
              <a:rPr lang="en-US" sz="2000" dirty="0"/>
              <a:t>network errors and collisions occur during the first 64 </a:t>
            </a:r>
            <a:r>
              <a:rPr lang="en-US" sz="2000" dirty="0" smtClean="0"/>
              <a:t>bytes</a:t>
            </a:r>
            <a:endParaRPr lang="en-US" sz="2000" dirty="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6046" y="1512126"/>
            <a:ext cx="5062657" cy="493713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20327844"/>
      </p:ext>
    </p:extLst>
  </p:cSld>
  <p:clrMapOvr>
    <a:masterClrMapping/>
  </p:clrMapOvr>
  <p:transition spd="med">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371843" y="394392"/>
            <a:ext cx="8772157" cy="838200"/>
          </a:xfrm>
        </p:spPr>
        <p:txBody>
          <a:bodyPr/>
          <a:lstStyle/>
          <a:p>
            <a:pPr eaLnBrk="1" hangingPunct="1"/>
            <a:r>
              <a:rPr lang="en-US" sz="1800" dirty="0" smtClean="0">
                <a:latin typeface="Arial" charset="0"/>
              </a:rPr>
              <a:t>Switching</a:t>
            </a:r>
            <a:r>
              <a:rPr lang="en-US" dirty="0">
                <a:latin typeface="Arial" charset="0"/>
              </a:rPr>
              <a:t/>
            </a:r>
            <a:br>
              <a:rPr lang="en-US" dirty="0">
                <a:latin typeface="Arial" charset="0"/>
              </a:rPr>
            </a:br>
            <a:r>
              <a:rPr lang="en-US" dirty="0" smtClean="0">
                <a:latin typeface="Arial" charset="0"/>
              </a:rPr>
              <a:t>Memory Buffering on Switches</a:t>
            </a:r>
            <a:endParaRPr lang="en-US" dirty="0">
              <a:latin typeface="Arial" charset="0"/>
            </a:endParaRPr>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361" y="2377440"/>
            <a:ext cx="8432667" cy="2244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1856" y="1749972"/>
            <a:ext cx="5371316" cy="476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414592" y="394392"/>
            <a:ext cx="8772157" cy="838200"/>
          </a:xfrm>
        </p:spPr>
        <p:txBody>
          <a:bodyPr/>
          <a:lstStyle/>
          <a:p>
            <a:pPr eaLnBrk="1" hangingPunct="1"/>
            <a:r>
              <a:rPr lang="en-US" sz="1800" dirty="0" smtClean="0">
                <a:latin typeface="Arial" charset="0"/>
              </a:rPr>
              <a:t>Fixed or Modular</a:t>
            </a:r>
            <a:br>
              <a:rPr lang="en-US" sz="1800" dirty="0" smtClean="0">
                <a:latin typeface="Arial" charset="0"/>
              </a:rPr>
            </a:br>
            <a:r>
              <a:rPr lang="en-US" dirty="0" smtClean="0">
                <a:latin typeface="Arial" charset="0"/>
              </a:rPr>
              <a:t>Fixed versus Modular Configuration</a:t>
            </a:r>
            <a:endParaRPr lang="en-US" dirty="0">
              <a:latin typeface="Arial" charset="0"/>
            </a:endParaRPr>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5138" y="1387036"/>
            <a:ext cx="5693938" cy="488683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254732528"/>
      </p:ext>
    </p:extLst>
  </p:cSld>
  <p:clrMapOvr>
    <a:masterClrMapping/>
  </p:clrMapOvr>
  <p:transition spd="med">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430358" y="394392"/>
            <a:ext cx="8772157" cy="838200"/>
          </a:xfrm>
        </p:spPr>
        <p:txBody>
          <a:bodyPr/>
          <a:lstStyle/>
          <a:p>
            <a:pPr eaLnBrk="1" hangingPunct="1"/>
            <a:r>
              <a:rPr lang="en-US" sz="1800" dirty="0" smtClean="0">
                <a:latin typeface="Arial" charset="0"/>
              </a:rPr>
              <a:t>Fixed or Modular</a:t>
            </a:r>
            <a:br>
              <a:rPr lang="en-US" sz="1800" dirty="0" smtClean="0">
                <a:latin typeface="Arial" charset="0"/>
              </a:rPr>
            </a:br>
            <a:r>
              <a:rPr lang="en-US" dirty="0" smtClean="0">
                <a:latin typeface="Arial" charset="0"/>
              </a:rPr>
              <a:t>Fixed versus Modular Configuration (cont.)</a:t>
            </a:r>
            <a:endParaRPr lang="en-US" dirty="0">
              <a:latin typeface="Arial" charset="0"/>
            </a:endParaRP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571" y="1509713"/>
            <a:ext cx="7068458" cy="519815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1387372"/>
      </p:ext>
    </p:extLst>
  </p:cSld>
  <p:clrMapOvr>
    <a:masterClrMapping/>
  </p:clrMapOvr>
  <p:transition spd="med">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414592" y="394392"/>
            <a:ext cx="8772157" cy="838200"/>
          </a:xfrm>
        </p:spPr>
        <p:txBody>
          <a:bodyPr/>
          <a:lstStyle/>
          <a:p>
            <a:pPr eaLnBrk="1" hangingPunct="1"/>
            <a:r>
              <a:rPr lang="en-US" sz="1800" dirty="0" smtClean="0">
                <a:latin typeface="Arial" charset="0"/>
              </a:rPr>
              <a:t>Fixed or Modular</a:t>
            </a:r>
            <a:br>
              <a:rPr lang="en-US" sz="1800" dirty="0" smtClean="0">
                <a:latin typeface="Arial" charset="0"/>
              </a:rPr>
            </a:br>
            <a:r>
              <a:rPr lang="en-US" dirty="0" smtClean="0">
                <a:latin typeface="Arial" charset="0"/>
              </a:rPr>
              <a:t>Module Options for Cisco Switch Slots</a:t>
            </a:r>
            <a:endParaRPr lang="en-US" dirty="0">
              <a:latin typeface="Arial" charset="0"/>
            </a:endParaRP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9071" y="1389665"/>
            <a:ext cx="6407693" cy="4932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0562646"/>
      </p:ext>
    </p:extLst>
  </p:cSld>
  <p:clrMapOvr>
    <a:masterClrMapping/>
  </p:clrMapOvr>
  <p:transition spd="med">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800" dirty="0" smtClean="0">
                <a:latin typeface="Arial" charset="0"/>
              </a:rPr>
              <a:t>Layer 3 Switching</a:t>
            </a:r>
            <a:br>
              <a:rPr lang="en-US" sz="1800" dirty="0" smtClean="0">
                <a:latin typeface="Arial" charset="0"/>
              </a:rPr>
            </a:br>
            <a:r>
              <a:rPr lang="en-US" dirty="0" smtClean="0">
                <a:latin typeface="Arial" charset="0"/>
              </a:rPr>
              <a:t>Layer 2 versus Layer 3 Switching</a:t>
            </a:r>
            <a:endParaRPr lang="en-US" dirty="0">
              <a:latin typeface="Arial" charset="0"/>
            </a:endParaRPr>
          </a:p>
        </p:txBody>
      </p:sp>
      <p:pic>
        <p:nvPicPr>
          <p:cNvPr id="28674"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41415" y="1631399"/>
            <a:ext cx="4242600" cy="372141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8675"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12695" y="2624657"/>
            <a:ext cx="4380797" cy="372141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49993027"/>
      </p:ext>
    </p:extLst>
  </p:cSld>
  <p:clrMapOvr>
    <a:masterClrMapping/>
  </p:clrMapOvr>
  <p:transition spd="med">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446124" y="394392"/>
            <a:ext cx="8772157" cy="838200"/>
          </a:xfrm>
        </p:spPr>
        <p:txBody>
          <a:bodyPr/>
          <a:lstStyle/>
          <a:p>
            <a:pPr eaLnBrk="1" hangingPunct="1"/>
            <a:r>
              <a:rPr lang="en-US" sz="1800" dirty="0" smtClean="0">
                <a:latin typeface="Arial" charset="0"/>
              </a:rPr>
              <a:t>Layer 3 Switching</a:t>
            </a:r>
            <a:br>
              <a:rPr lang="en-US" sz="1800" dirty="0" smtClean="0">
                <a:latin typeface="Arial" charset="0"/>
              </a:rPr>
            </a:br>
            <a:r>
              <a:rPr lang="en-US" dirty="0" smtClean="0">
                <a:latin typeface="Arial" charset="0"/>
              </a:rPr>
              <a:t>Cisco Express Forwarding</a:t>
            </a:r>
            <a:endParaRPr lang="en-US" dirty="0">
              <a:latin typeface="Arial" charset="0"/>
            </a:endParaRPr>
          </a:p>
        </p:txBody>
      </p:sp>
      <p:sp>
        <p:nvSpPr>
          <p:cNvPr id="2" name="Rectangle 1"/>
          <p:cNvSpPr/>
          <p:nvPr/>
        </p:nvSpPr>
        <p:spPr>
          <a:xfrm>
            <a:off x="506003" y="1546198"/>
            <a:ext cx="8316686" cy="4308872"/>
          </a:xfrm>
          <a:prstGeom prst="rect">
            <a:avLst/>
          </a:prstGeom>
        </p:spPr>
        <p:txBody>
          <a:bodyPr wrap="square">
            <a:spAutoFit/>
          </a:bodyPr>
          <a:lstStyle/>
          <a:p>
            <a:pPr algn="l">
              <a:spcBef>
                <a:spcPts val="600"/>
              </a:spcBef>
            </a:pPr>
            <a:r>
              <a:rPr lang="en-US" sz="2000" dirty="0"/>
              <a:t>Cisco devices which support Layer 3 switching utilize Cisco Express Forwarding (CEF). </a:t>
            </a:r>
            <a:r>
              <a:rPr lang="en-US" sz="2000" dirty="0" smtClean="0"/>
              <a:t>Two main components of CEF operation are the:</a:t>
            </a:r>
          </a:p>
          <a:p>
            <a:pPr algn="l">
              <a:spcBef>
                <a:spcPts val="600"/>
              </a:spcBef>
            </a:pPr>
            <a:endParaRPr lang="en-US" sz="2000" dirty="0"/>
          </a:p>
          <a:p>
            <a:pPr marL="342900" indent="-342900" algn="l">
              <a:spcBef>
                <a:spcPts val="600"/>
              </a:spcBef>
              <a:buFont typeface="Wingdings" pitchFamily="2" charset="2"/>
              <a:buChar char="§"/>
            </a:pPr>
            <a:r>
              <a:rPr lang="en-US" sz="2000" dirty="0"/>
              <a:t>F</a:t>
            </a:r>
            <a:r>
              <a:rPr lang="en-US" sz="2000" dirty="0" smtClean="0"/>
              <a:t>orwarding Information </a:t>
            </a:r>
            <a:r>
              <a:rPr lang="en-US" sz="2000" dirty="0"/>
              <a:t>B</a:t>
            </a:r>
            <a:r>
              <a:rPr lang="en-US" sz="2000" dirty="0" smtClean="0"/>
              <a:t>ase (FIB)</a:t>
            </a:r>
          </a:p>
          <a:p>
            <a:pPr marL="800100" lvl="1" indent="-342900" algn="l">
              <a:spcBef>
                <a:spcPts val="600"/>
              </a:spcBef>
              <a:buFont typeface="Wingdings" panose="05000000000000000000" pitchFamily="2" charset="2"/>
              <a:buChar char="§"/>
            </a:pPr>
            <a:r>
              <a:rPr lang="en-US" sz="2000" dirty="0" smtClean="0"/>
              <a:t>Conceptually it is </a:t>
            </a:r>
            <a:r>
              <a:rPr lang="en-US" sz="2000" dirty="0"/>
              <a:t>similar to a routing </a:t>
            </a:r>
            <a:r>
              <a:rPr lang="en-US" sz="2000" dirty="0" smtClean="0"/>
              <a:t>table.</a:t>
            </a:r>
          </a:p>
          <a:p>
            <a:pPr marL="800100" lvl="1" indent="-342900" algn="l">
              <a:spcBef>
                <a:spcPts val="600"/>
              </a:spcBef>
              <a:buFont typeface="Wingdings" panose="05000000000000000000" pitchFamily="2" charset="2"/>
              <a:buChar char="§"/>
            </a:pPr>
            <a:r>
              <a:rPr lang="en-US" sz="2000" dirty="0" smtClean="0"/>
              <a:t>A </a:t>
            </a:r>
            <a:r>
              <a:rPr lang="en-US" sz="2000" dirty="0"/>
              <a:t>networking device uses this lookup table to make destination-based switching decisions during Cisco Express Forwarding </a:t>
            </a:r>
            <a:r>
              <a:rPr lang="en-US" sz="2000" dirty="0" smtClean="0"/>
              <a:t>operation.</a:t>
            </a:r>
          </a:p>
          <a:p>
            <a:pPr marL="800100" lvl="1" indent="-342900" algn="l">
              <a:spcBef>
                <a:spcPts val="600"/>
              </a:spcBef>
              <a:buFont typeface="Wingdings" panose="05000000000000000000" pitchFamily="2" charset="2"/>
              <a:buChar char="§"/>
            </a:pPr>
            <a:r>
              <a:rPr lang="en-US" sz="2000" dirty="0" smtClean="0"/>
              <a:t>Updated </a:t>
            </a:r>
            <a:r>
              <a:rPr lang="en-US" sz="2000" dirty="0"/>
              <a:t>when changes occur in the network and contains all routes known at the </a:t>
            </a:r>
            <a:r>
              <a:rPr lang="en-US" sz="2000" dirty="0" smtClean="0"/>
              <a:t>time.</a:t>
            </a:r>
          </a:p>
          <a:p>
            <a:pPr marL="342900" indent="-342900" algn="l">
              <a:spcBef>
                <a:spcPts val="600"/>
              </a:spcBef>
              <a:buFont typeface="Wingdings" pitchFamily="2" charset="2"/>
              <a:buChar char="§"/>
            </a:pPr>
            <a:endParaRPr lang="en-US" sz="2000" dirty="0" smtClean="0"/>
          </a:p>
          <a:p>
            <a:pPr marL="342900" indent="-342900" algn="l">
              <a:spcBef>
                <a:spcPts val="600"/>
              </a:spcBef>
              <a:buFont typeface="Wingdings" pitchFamily="2" charset="2"/>
              <a:buChar char="§"/>
            </a:pPr>
            <a:r>
              <a:rPr lang="en-US" sz="2000" dirty="0"/>
              <a:t>A</a:t>
            </a:r>
            <a:r>
              <a:rPr lang="en-US" sz="2000" dirty="0" smtClean="0"/>
              <a:t>djacency Tables</a:t>
            </a:r>
          </a:p>
          <a:p>
            <a:pPr marL="800100" lvl="1" indent="-342900" algn="l">
              <a:spcBef>
                <a:spcPts val="600"/>
              </a:spcBef>
              <a:buFont typeface="Wingdings" panose="05000000000000000000" pitchFamily="2" charset="2"/>
              <a:buChar char="§"/>
            </a:pPr>
            <a:r>
              <a:rPr lang="en-US" sz="2000" dirty="0"/>
              <a:t>M</a:t>
            </a:r>
            <a:r>
              <a:rPr lang="en-US" sz="2000" dirty="0" smtClean="0"/>
              <a:t>aintain </a:t>
            </a:r>
            <a:r>
              <a:rPr lang="en-US" sz="2000" dirty="0"/>
              <a:t>l</a:t>
            </a:r>
            <a:r>
              <a:rPr lang="en-US" sz="2000" dirty="0" smtClean="0"/>
              <a:t>ayer </a:t>
            </a:r>
            <a:r>
              <a:rPr lang="en-US" sz="2000" dirty="0"/>
              <a:t>2 next-hop addresses for all FIB </a:t>
            </a:r>
            <a:r>
              <a:rPr lang="en-US" sz="2000" dirty="0" smtClean="0"/>
              <a:t>entries.</a:t>
            </a:r>
            <a:endParaRPr lang="en-US" sz="2000" dirty="0"/>
          </a:p>
        </p:txBody>
      </p:sp>
    </p:spTree>
    <p:extLst>
      <p:ext uri="{BB962C8B-B14F-4D97-AF65-F5344CB8AC3E}">
        <p14:creationId xmlns:p14="http://schemas.microsoft.com/office/powerpoint/2010/main" val="3520013185"/>
      </p:ext>
    </p:extLst>
  </p:cSld>
  <p:clrMapOvr>
    <a:masterClrMapping/>
  </p:clrMapOvr>
  <p:transition spd="med">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461890" y="394392"/>
            <a:ext cx="8772157" cy="838200"/>
          </a:xfrm>
        </p:spPr>
        <p:txBody>
          <a:bodyPr/>
          <a:lstStyle/>
          <a:p>
            <a:pPr eaLnBrk="1" hangingPunct="1"/>
            <a:r>
              <a:rPr lang="en-US" sz="1800" dirty="0" smtClean="0">
                <a:latin typeface="Arial" charset="0"/>
              </a:rPr>
              <a:t>Layer 3 Switching</a:t>
            </a:r>
            <a:br>
              <a:rPr lang="en-US" sz="1800" dirty="0" smtClean="0">
                <a:latin typeface="Arial" charset="0"/>
              </a:rPr>
            </a:br>
            <a:r>
              <a:rPr lang="en-US" dirty="0" smtClean="0">
                <a:latin typeface="Arial" charset="0"/>
              </a:rPr>
              <a:t>Types of Layer 3 Interfaces</a:t>
            </a:r>
            <a:endParaRPr lang="en-US" dirty="0">
              <a:latin typeface="Arial" charset="0"/>
            </a:endParaRPr>
          </a:p>
        </p:txBody>
      </p:sp>
      <p:sp>
        <p:nvSpPr>
          <p:cNvPr id="3" name="Content Placeholder 2"/>
          <p:cNvSpPr>
            <a:spLocks noGrp="1"/>
          </p:cNvSpPr>
          <p:nvPr>
            <p:ph idx="1"/>
          </p:nvPr>
        </p:nvSpPr>
        <p:spPr>
          <a:xfrm>
            <a:off x="472967" y="1623848"/>
            <a:ext cx="8213834" cy="5093072"/>
          </a:xfrm>
        </p:spPr>
        <p:txBody>
          <a:bodyPr/>
          <a:lstStyle/>
          <a:p>
            <a:pPr marL="0" indent="0">
              <a:buNone/>
            </a:pPr>
            <a:r>
              <a:rPr lang="en-US" sz="2000" dirty="0"/>
              <a:t>The major types of Layer 3 interfaces are</a:t>
            </a:r>
            <a:r>
              <a:rPr lang="en-US" sz="2000" dirty="0" smtClean="0"/>
              <a:t>:</a:t>
            </a:r>
            <a:endParaRPr lang="en-US" sz="2000" dirty="0"/>
          </a:p>
          <a:p>
            <a:r>
              <a:rPr lang="en-US" sz="2000" b="1" dirty="0"/>
              <a:t>Switch Virtual Interface (SVI)</a:t>
            </a:r>
            <a:r>
              <a:rPr lang="en-US" sz="2000" dirty="0"/>
              <a:t> – Logical </a:t>
            </a:r>
            <a:r>
              <a:rPr lang="en-US" sz="2000" dirty="0" smtClean="0"/>
              <a:t>interface </a:t>
            </a:r>
            <a:r>
              <a:rPr lang="en-US" sz="2000" dirty="0"/>
              <a:t>on a switch associated with a virtual local-area network (VLAN).</a:t>
            </a:r>
          </a:p>
          <a:p>
            <a:r>
              <a:rPr lang="en-US" sz="2000" b="1" dirty="0"/>
              <a:t>Routed Port</a:t>
            </a:r>
            <a:r>
              <a:rPr lang="en-US" sz="2000" dirty="0"/>
              <a:t> – Physical port on a Layer 3 switch configured to act as a router port</a:t>
            </a:r>
            <a:r>
              <a:rPr lang="en-US" sz="2000" dirty="0" smtClean="0"/>
              <a:t>. </a:t>
            </a:r>
            <a:r>
              <a:rPr lang="en-US" sz="2000" dirty="0"/>
              <a:t>Configure routed ports by putting the interface into Layer 3 mode with the </a:t>
            </a:r>
            <a:r>
              <a:rPr lang="en-US" sz="2000" b="1" dirty="0"/>
              <a:t>no </a:t>
            </a:r>
            <a:r>
              <a:rPr lang="en-US" sz="2000" b="1" dirty="0" err="1" smtClean="0"/>
              <a:t>switchport</a:t>
            </a:r>
            <a:r>
              <a:rPr lang="en-US" sz="2000" b="1" dirty="0" smtClean="0"/>
              <a:t> </a:t>
            </a:r>
            <a:r>
              <a:rPr lang="en-US" sz="2000" dirty="0" smtClean="0"/>
              <a:t>interface </a:t>
            </a:r>
            <a:r>
              <a:rPr lang="en-US" sz="2000" dirty="0"/>
              <a:t>configuration command.</a:t>
            </a:r>
          </a:p>
          <a:p>
            <a:r>
              <a:rPr lang="en-US" sz="2000" b="1" dirty="0"/>
              <a:t>Layer 3 </a:t>
            </a:r>
            <a:r>
              <a:rPr lang="en-US" sz="2000" b="1" dirty="0" err="1"/>
              <a:t>EtherChannel</a:t>
            </a:r>
            <a:r>
              <a:rPr lang="en-US" sz="2000" dirty="0"/>
              <a:t> – Logical interface on a Cisco device associated with a </a:t>
            </a:r>
            <a:r>
              <a:rPr lang="en-US" sz="2000" i="1" dirty="0"/>
              <a:t>bundle</a:t>
            </a:r>
            <a:r>
              <a:rPr lang="en-US" sz="2000" dirty="0"/>
              <a:t> of routed ports.</a:t>
            </a:r>
          </a:p>
          <a:p>
            <a:endParaRPr lang="en-US" sz="2000" dirty="0"/>
          </a:p>
        </p:txBody>
      </p:sp>
    </p:spTree>
    <p:extLst>
      <p:ext uri="{BB962C8B-B14F-4D97-AF65-F5344CB8AC3E}">
        <p14:creationId xmlns:p14="http://schemas.microsoft.com/office/powerpoint/2010/main" val="611912328"/>
      </p:ext>
    </p:extLst>
  </p:cSld>
  <p:clrMapOvr>
    <a:masterClrMapping/>
  </p:clrMapOvr>
  <p:transition spd="med">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414592" y="347094"/>
            <a:ext cx="8772157" cy="838200"/>
          </a:xfrm>
        </p:spPr>
        <p:txBody>
          <a:bodyPr/>
          <a:lstStyle/>
          <a:p>
            <a:pPr eaLnBrk="1" hangingPunct="1"/>
            <a:r>
              <a:rPr lang="en-US" sz="1800" dirty="0" smtClean="0">
                <a:latin typeface="Arial" charset="0"/>
              </a:rPr>
              <a:t>Layer 3 Switching</a:t>
            </a:r>
            <a:br>
              <a:rPr lang="en-US" sz="1800" dirty="0" smtClean="0">
                <a:latin typeface="Arial" charset="0"/>
              </a:rPr>
            </a:br>
            <a:r>
              <a:rPr lang="en-US" sz="2800" dirty="0" smtClean="0">
                <a:latin typeface="Arial" charset="0"/>
              </a:rPr>
              <a:t>Configuring a Routed Port on a Layer 3 Switch</a:t>
            </a:r>
            <a:endParaRPr lang="en-US" sz="2800" dirty="0">
              <a:latin typeface="Arial" charset="0"/>
            </a:endParaRPr>
          </a:p>
        </p:txBody>
      </p:sp>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6750" y="1588165"/>
            <a:ext cx="6859921" cy="48458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583016735"/>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a:xfrm>
            <a:off x="398588" y="394392"/>
            <a:ext cx="8772157" cy="838200"/>
          </a:xfrm>
        </p:spPr>
        <p:txBody>
          <a:bodyPr/>
          <a:lstStyle/>
          <a:p>
            <a:pPr eaLnBrk="1" hangingPunct="1"/>
            <a:r>
              <a:rPr lang="en-US" sz="1800" dirty="0" smtClean="0">
                <a:latin typeface="Arial" charset="0"/>
              </a:rPr>
              <a:t>Ethernet Operation</a:t>
            </a:r>
            <a:br>
              <a:rPr lang="en-US" sz="1800" dirty="0" smtClean="0">
                <a:latin typeface="Arial" charset="0"/>
              </a:rPr>
            </a:br>
            <a:r>
              <a:rPr lang="en-US" dirty="0" smtClean="0">
                <a:latin typeface="Arial" charset="0"/>
              </a:rPr>
              <a:t>LLC and MAC </a:t>
            </a:r>
            <a:r>
              <a:rPr lang="en-US" dirty="0" err="1" smtClean="0">
                <a:latin typeface="Arial" charset="0"/>
              </a:rPr>
              <a:t>Sublayers</a:t>
            </a:r>
            <a:r>
              <a:rPr lang="en-US" dirty="0" smtClean="0">
                <a:latin typeface="Arial" charset="0"/>
              </a:rPr>
              <a:t> (cont.)</a:t>
            </a:r>
            <a:endParaRPr lang="en-US" dirty="0">
              <a:latin typeface="Arial" charset="0"/>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7859" y="1364716"/>
            <a:ext cx="6141490" cy="5230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2231597"/>
      </p:ext>
    </p:extLst>
  </p:cSld>
  <p:clrMapOvr>
    <a:masterClrMapping/>
  </p:clrMapOvr>
  <p:transition spd="med">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383060" y="394392"/>
            <a:ext cx="8772157" cy="838200"/>
          </a:xfrm>
        </p:spPr>
        <p:txBody>
          <a:bodyPr/>
          <a:lstStyle/>
          <a:p>
            <a:pPr eaLnBrk="1" hangingPunct="1"/>
            <a:r>
              <a:rPr lang="en-US" sz="1800" dirty="0" smtClean="0">
                <a:latin typeface="Arial" charset="0"/>
              </a:rPr>
              <a:t>Chapter 5</a:t>
            </a:r>
            <a:br>
              <a:rPr lang="en-US" sz="1800" dirty="0" smtClean="0">
                <a:latin typeface="Arial" charset="0"/>
              </a:rPr>
            </a:br>
            <a:r>
              <a:rPr lang="en-US" dirty="0" smtClean="0">
                <a:latin typeface="Arial" charset="0"/>
              </a:rPr>
              <a:t>Summary</a:t>
            </a:r>
            <a:endParaRPr lang="en-US" dirty="0">
              <a:latin typeface="Arial" charset="0"/>
            </a:endParaRPr>
          </a:p>
        </p:txBody>
      </p:sp>
      <p:sp>
        <p:nvSpPr>
          <p:cNvPr id="3" name="Content Placeholder 2"/>
          <p:cNvSpPr>
            <a:spLocks noGrp="1"/>
          </p:cNvSpPr>
          <p:nvPr>
            <p:ph idx="1"/>
          </p:nvPr>
        </p:nvSpPr>
        <p:spPr>
          <a:xfrm>
            <a:off x="402302" y="1340069"/>
            <a:ext cx="8394858" cy="5125839"/>
          </a:xfrm>
        </p:spPr>
        <p:txBody>
          <a:bodyPr/>
          <a:lstStyle/>
          <a:p>
            <a:r>
              <a:rPr lang="en-US" sz="2000" dirty="0"/>
              <a:t>Ethernet is the most widely used LAN technology used today.</a:t>
            </a:r>
          </a:p>
          <a:p>
            <a:r>
              <a:rPr lang="en-US" sz="2000" dirty="0"/>
              <a:t>Ethernet standards define both the Layer 2 protocols and the Layer 1 technologies. </a:t>
            </a:r>
          </a:p>
          <a:p>
            <a:r>
              <a:rPr lang="en-US" sz="2000" dirty="0"/>
              <a:t>The Ethernet frame structure adds headers and trailers around the Layer 3 PDU to encapsulate the message being sent.</a:t>
            </a:r>
          </a:p>
          <a:p>
            <a:r>
              <a:rPr lang="en-US" sz="2000" dirty="0"/>
              <a:t>As an implementation of the IEEE 802.2/3 standards, the Ethernet frame provides MAC addressing and error checking.</a:t>
            </a:r>
          </a:p>
          <a:p>
            <a:r>
              <a:rPr lang="en-US" sz="2000" dirty="0"/>
              <a:t>Replacing hubs with switches in the local network has reduced the probability of frame collisions in half-duplex links. </a:t>
            </a:r>
          </a:p>
          <a:p>
            <a:r>
              <a:rPr lang="en-US" sz="2000" dirty="0"/>
              <a:t>The Layer 2 addressing provided by Ethernet supports unicast, multicast, and broadcast communications. </a:t>
            </a:r>
          </a:p>
          <a:p>
            <a:r>
              <a:rPr lang="en-US" sz="2000" dirty="0"/>
              <a:t>Ethernet uses the Address Resolution Protocol to determine the MAC addresses of destinations and map them against known Network layer addresses.</a:t>
            </a:r>
          </a:p>
          <a:p>
            <a:pPr marL="0" indent="0">
              <a:buNone/>
            </a:pPr>
            <a:endParaRPr lang="en-US" sz="2000" dirty="0"/>
          </a:p>
        </p:txBody>
      </p:sp>
    </p:spTree>
    <p:extLst>
      <p:ext uri="{BB962C8B-B14F-4D97-AF65-F5344CB8AC3E}">
        <p14:creationId xmlns:p14="http://schemas.microsoft.com/office/powerpoint/2010/main" val="4281072833"/>
      </p:ext>
    </p:extLst>
  </p:cSld>
  <p:clrMapOvr>
    <a:masterClrMapping/>
  </p:clrMapOvr>
  <p:transition spd="med">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446124" y="394392"/>
            <a:ext cx="8772157" cy="838200"/>
          </a:xfrm>
        </p:spPr>
        <p:txBody>
          <a:bodyPr/>
          <a:lstStyle/>
          <a:p>
            <a:pPr eaLnBrk="1" hangingPunct="1"/>
            <a:r>
              <a:rPr lang="en-US" sz="1800" dirty="0" smtClean="0">
                <a:latin typeface="Arial" charset="0"/>
              </a:rPr>
              <a:t>Chapter 5</a:t>
            </a:r>
            <a:br>
              <a:rPr lang="en-US" sz="1800" dirty="0" smtClean="0">
                <a:latin typeface="Arial" charset="0"/>
              </a:rPr>
            </a:br>
            <a:r>
              <a:rPr lang="en-US" dirty="0" smtClean="0">
                <a:latin typeface="Arial" charset="0"/>
              </a:rPr>
              <a:t>Summary (cont.)</a:t>
            </a:r>
            <a:endParaRPr lang="en-US" dirty="0">
              <a:latin typeface="Arial" charset="0"/>
            </a:endParaRPr>
          </a:p>
        </p:txBody>
      </p:sp>
      <p:sp>
        <p:nvSpPr>
          <p:cNvPr id="3" name="Content Placeholder 2"/>
          <p:cNvSpPr>
            <a:spLocks noGrp="1"/>
          </p:cNvSpPr>
          <p:nvPr>
            <p:ph idx="1"/>
          </p:nvPr>
        </p:nvSpPr>
        <p:spPr>
          <a:xfrm>
            <a:off x="472964" y="1434662"/>
            <a:ext cx="8410758" cy="5031246"/>
          </a:xfrm>
        </p:spPr>
        <p:txBody>
          <a:bodyPr/>
          <a:lstStyle/>
          <a:p>
            <a:r>
              <a:rPr lang="en-US" sz="2000" dirty="0" smtClean="0"/>
              <a:t>Each </a:t>
            </a:r>
            <a:r>
              <a:rPr lang="en-US" sz="2000" dirty="0"/>
              <a:t>node on an IP network has both a MAC address and an IP address. </a:t>
            </a:r>
          </a:p>
          <a:p>
            <a:r>
              <a:rPr lang="en-US" sz="2000" dirty="0"/>
              <a:t>The ARP protocol resolves IPv4 addresses to MAC addresses and maintains a table of mappings.</a:t>
            </a:r>
          </a:p>
          <a:p>
            <a:r>
              <a:rPr lang="en-US" sz="2000" dirty="0"/>
              <a:t>A Layer 2 switch builds a MAC address table that it uses to make forwarding decisions. </a:t>
            </a:r>
            <a:endParaRPr lang="en-US" sz="2000" dirty="0" smtClean="0"/>
          </a:p>
          <a:p>
            <a:r>
              <a:rPr lang="en-US" sz="2000" dirty="0"/>
              <a:t>Layer 3 switches are also capable of performing Layer 3 routing functions, reducing the need for dedicated routers on a LAN. </a:t>
            </a:r>
          </a:p>
          <a:p>
            <a:r>
              <a:rPr lang="en-US" sz="2000" dirty="0"/>
              <a:t>Layer 3 switches have specialized switching hardware so they can typically route data as quickly as they can switch.</a:t>
            </a:r>
          </a:p>
          <a:p>
            <a:pPr marL="0" indent="0">
              <a:buNone/>
            </a:pPr>
            <a:endParaRPr lang="en-US" sz="2000" dirty="0"/>
          </a:p>
        </p:txBody>
      </p:sp>
    </p:spTree>
    <p:extLst>
      <p:ext uri="{BB962C8B-B14F-4D97-AF65-F5344CB8AC3E}">
        <p14:creationId xmlns:p14="http://schemas.microsoft.com/office/powerpoint/2010/main" val="638313978"/>
      </p:ext>
    </p:extLst>
  </p:cSld>
  <p:clrMapOvr>
    <a:masterClrMapping/>
  </p:clrMapOvr>
  <p:transition spd="med">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ChangeArrowheads="1"/>
          </p:cNvSpPr>
          <p:nvPr/>
        </p:nvSpPr>
        <p:spPr bwMode="auto">
          <a:xfrm>
            <a:off x="0" y="0"/>
            <a:ext cx="9144000"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ctr"/>
          <a:lstStyle/>
          <a:p>
            <a:endParaRPr lang="en-US"/>
          </a:p>
        </p:txBody>
      </p:sp>
      <p:pic>
        <p:nvPicPr>
          <p:cNvPr id="121858" name="Picture 3" descr="CNA_largo-onwhit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08125" y="2741613"/>
            <a:ext cx="60975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a:xfrm>
            <a:off x="439532" y="394392"/>
            <a:ext cx="8772157" cy="838200"/>
          </a:xfrm>
        </p:spPr>
        <p:txBody>
          <a:bodyPr/>
          <a:lstStyle/>
          <a:p>
            <a:pPr eaLnBrk="1" hangingPunct="1"/>
            <a:r>
              <a:rPr lang="en-US" sz="1800" dirty="0" smtClean="0">
                <a:latin typeface="Arial" charset="0"/>
              </a:rPr>
              <a:t>Ethernet Operation</a:t>
            </a:r>
            <a:br>
              <a:rPr lang="en-US" sz="1800" dirty="0" smtClean="0">
                <a:latin typeface="Arial" charset="0"/>
              </a:rPr>
            </a:br>
            <a:r>
              <a:rPr lang="en-US" dirty="0" smtClean="0">
                <a:latin typeface="Arial" charset="0"/>
              </a:rPr>
              <a:t>LLC and MAC </a:t>
            </a:r>
            <a:r>
              <a:rPr lang="en-US" dirty="0" err="1" smtClean="0">
                <a:latin typeface="Arial" charset="0"/>
              </a:rPr>
              <a:t>Sublayers</a:t>
            </a:r>
            <a:r>
              <a:rPr lang="en-US" dirty="0" smtClean="0">
                <a:latin typeface="Arial" charset="0"/>
              </a:rPr>
              <a:t> (cont.)</a:t>
            </a:r>
            <a:endParaRPr lang="en-US" dirty="0">
              <a:latin typeface="Arial" charset="0"/>
            </a:endParaRPr>
          </a:p>
        </p:txBody>
      </p:sp>
      <p:sp>
        <p:nvSpPr>
          <p:cNvPr id="3" name="Content Placeholder 2"/>
          <p:cNvSpPr>
            <a:spLocks noGrp="1"/>
          </p:cNvSpPr>
          <p:nvPr>
            <p:ph idx="1"/>
          </p:nvPr>
        </p:nvSpPr>
        <p:spPr>
          <a:xfrm>
            <a:off x="430612" y="1473959"/>
            <a:ext cx="8426786" cy="4999412"/>
          </a:xfrm>
        </p:spPr>
        <p:txBody>
          <a:bodyPr/>
          <a:lstStyle/>
          <a:p>
            <a:pPr marL="0" indent="0">
              <a:buNone/>
            </a:pPr>
            <a:r>
              <a:rPr lang="en-US" sz="2000" b="1" dirty="0" smtClean="0"/>
              <a:t>LLC</a:t>
            </a:r>
            <a:endParaRPr lang="en-US" sz="2000" dirty="0"/>
          </a:p>
          <a:p>
            <a:pPr marL="231775" indent="-231775">
              <a:buFont typeface="Wingdings" panose="05000000000000000000" pitchFamily="2" charset="2"/>
              <a:buChar char="§"/>
            </a:pPr>
            <a:r>
              <a:rPr lang="en-US" sz="2000" dirty="0"/>
              <a:t>H</a:t>
            </a:r>
            <a:r>
              <a:rPr lang="en-US" sz="2000" dirty="0" smtClean="0"/>
              <a:t>andles communication </a:t>
            </a:r>
            <a:r>
              <a:rPr lang="en-US" sz="2000" dirty="0"/>
              <a:t>between </a:t>
            </a:r>
            <a:r>
              <a:rPr lang="en-US" sz="2000" dirty="0" smtClean="0"/>
              <a:t>upper and lower layers.</a:t>
            </a:r>
          </a:p>
          <a:p>
            <a:pPr marL="231775" indent="-231775">
              <a:buFont typeface="Wingdings" panose="05000000000000000000" pitchFamily="2" charset="2"/>
              <a:buChar char="§"/>
            </a:pPr>
            <a:r>
              <a:rPr lang="en-US" sz="2000" dirty="0"/>
              <a:t>T</a:t>
            </a:r>
            <a:r>
              <a:rPr lang="en-US" sz="2000" dirty="0" smtClean="0"/>
              <a:t>akes </a:t>
            </a:r>
            <a:r>
              <a:rPr lang="en-US" sz="2000" dirty="0"/>
              <a:t>the network protocol </a:t>
            </a:r>
            <a:r>
              <a:rPr lang="en-US" sz="2000" dirty="0" smtClean="0"/>
              <a:t>data and </a:t>
            </a:r>
            <a:r>
              <a:rPr lang="en-US" sz="2000" dirty="0"/>
              <a:t>adds control information to help deliver the packet to the </a:t>
            </a:r>
            <a:r>
              <a:rPr lang="en-US" sz="2000" dirty="0" smtClean="0"/>
              <a:t>destination. </a:t>
            </a:r>
            <a:endParaRPr lang="en-US" sz="2000" dirty="0"/>
          </a:p>
          <a:p>
            <a:pPr marL="3175" indent="0">
              <a:buNone/>
            </a:pPr>
            <a:r>
              <a:rPr lang="en-US" sz="2000" b="1" dirty="0" smtClean="0"/>
              <a:t>MAC</a:t>
            </a:r>
            <a:endParaRPr lang="en-US" sz="2000" dirty="0"/>
          </a:p>
          <a:p>
            <a:pPr marL="231775" indent="-231775">
              <a:buFont typeface="Wingdings" panose="05000000000000000000" pitchFamily="2" charset="2"/>
              <a:buChar char="§"/>
              <a:tabLst>
                <a:tab pos="682625" algn="l"/>
              </a:tabLst>
            </a:pPr>
            <a:r>
              <a:rPr lang="en-US" sz="2000" dirty="0"/>
              <a:t>C</a:t>
            </a:r>
            <a:r>
              <a:rPr lang="en-US" sz="2000" dirty="0" smtClean="0"/>
              <a:t>onstitutes </a:t>
            </a:r>
            <a:r>
              <a:rPr lang="en-US" sz="2000" dirty="0"/>
              <a:t>the lower </a:t>
            </a:r>
            <a:r>
              <a:rPr lang="en-US" sz="2000" dirty="0" err="1"/>
              <a:t>sublayer</a:t>
            </a:r>
            <a:r>
              <a:rPr lang="en-US" sz="2000" dirty="0"/>
              <a:t> of the data </a:t>
            </a:r>
            <a:r>
              <a:rPr lang="en-US" sz="2000" dirty="0" smtClean="0"/>
              <a:t>link layer.</a:t>
            </a:r>
          </a:p>
          <a:p>
            <a:pPr marL="231775" indent="-231775">
              <a:buFont typeface="Wingdings" panose="05000000000000000000" pitchFamily="2" charset="2"/>
              <a:buChar char="§"/>
              <a:tabLst>
                <a:tab pos="682625" algn="l"/>
              </a:tabLst>
            </a:pPr>
            <a:r>
              <a:rPr lang="en-US" sz="2000" dirty="0"/>
              <a:t>I</a:t>
            </a:r>
            <a:r>
              <a:rPr lang="en-US" sz="2000" dirty="0" smtClean="0"/>
              <a:t>mplemented </a:t>
            </a:r>
            <a:r>
              <a:rPr lang="en-US" sz="2000" dirty="0"/>
              <a:t>by hardware, typically in the computer </a:t>
            </a:r>
            <a:r>
              <a:rPr lang="en-US" sz="2000" dirty="0" smtClean="0"/>
              <a:t>NIC.</a:t>
            </a:r>
          </a:p>
          <a:p>
            <a:pPr marL="231775" indent="-231775">
              <a:buFont typeface="Wingdings" panose="05000000000000000000" pitchFamily="2" charset="2"/>
              <a:buChar char="§"/>
              <a:tabLst>
                <a:tab pos="682625" algn="l"/>
              </a:tabLst>
            </a:pPr>
            <a:r>
              <a:rPr lang="en-US" sz="2000" dirty="0" smtClean="0"/>
              <a:t>Two primary responsibilities:  </a:t>
            </a:r>
          </a:p>
          <a:p>
            <a:pPr marL="571500" lvl="2" indent="-231775">
              <a:buFont typeface="Wingdings" panose="05000000000000000000" pitchFamily="2" charset="2"/>
              <a:buChar char="§"/>
            </a:pPr>
            <a:r>
              <a:rPr lang="en-US" dirty="0" smtClean="0"/>
              <a:t>Data encapsulation  </a:t>
            </a:r>
          </a:p>
          <a:p>
            <a:pPr marL="571500" lvl="2" indent="-231775">
              <a:buFont typeface="Wingdings" panose="05000000000000000000" pitchFamily="2" charset="2"/>
              <a:buChar char="§"/>
            </a:pPr>
            <a:r>
              <a:rPr lang="en-US" dirty="0" smtClean="0"/>
              <a:t>Media </a:t>
            </a:r>
            <a:r>
              <a:rPr lang="en-US" dirty="0"/>
              <a:t>access </a:t>
            </a:r>
            <a:r>
              <a:rPr lang="en-US" dirty="0" smtClean="0"/>
              <a:t>control</a:t>
            </a:r>
            <a:r>
              <a:rPr lang="en-US" dirty="0"/>
              <a:t/>
            </a:r>
            <a:br>
              <a:rPr lang="en-US" dirty="0"/>
            </a:br>
            <a:endParaRPr lang="en-US" dirty="0"/>
          </a:p>
        </p:txBody>
      </p:sp>
    </p:spTree>
    <p:extLst>
      <p:ext uri="{BB962C8B-B14F-4D97-AF65-F5344CB8AC3E}">
        <p14:creationId xmlns:p14="http://schemas.microsoft.com/office/powerpoint/2010/main" val="2093972658"/>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lstStyle/>
          <a:p>
            <a:pPr eaLnBrk="1" hangingPunct="1"/>
            <a:r>
              <a:rPr lang="en-US" sz="1800" dirty="0">
                <a:latin typeface="Arial" charset="0"/>
              </a:rPr>
              <a:t>Ethernet Operation</a:t>
            </a:r>
            <a:r>
              <a:rPr lang="en-US" sz="1800" dirty="0" smtClean="0">
                <a:latin typeface="Arial" charset="0"/>
              </a:rPr>
              <a:t/>
            </a:r>
            <a:br>
              <a:rPr lang="en-US" sz="1800" dirty="0" smtClean="0">
                <a:latin typeface="Arial" charset="0"/>
              </a:rPr>
            </a:br>
            <a:r>
              <a:rPr lang="en-US" dirty="0" smtClean="0">
                <a:latin typeface="Arial" charset="0"/>
              </a:rPr>
              <a:t>MAC </a:t>
            </a:r>
            <a:r>
              <a:rPr lang="en-US" dirty="0" err="1" smtClean="0">
                <a:latin typeface="Arial" charset="0"/>
              </a:rPr>
              <a:t>Sublayer</a:t>
            </a:r>
            <a:endParaRPr lang="en-US" dirty="0">
              <a:latin typeface="Arial"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2543" y="1153225"/>
            <a:ext cx="6483929" cy="5820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412236" y="353448"/>
            <a:ext cx="8772157" cy="838200"/>
          </a:xfrm>
        </p:spPr>
        <p:txBody>
          <a:bodyPr/>
          <a:lstStyle/>
          <a:p>
            <a:pPr eaLnBrk="1" hangingPunct="1"/>
            <a:r>
              <a:rPr lang="en-US" sz="1800" dirty="0">
                <a:latin typeface="Arial" charset="0"/>
              </a:rPr>
              <a:t>Ethernet Operation</a:t>
            </a:r>
            <a:r>
              <a:rPr lang="en-US" sz="1800" dirty="0" smtClean="0">
                <a:latin typeface="Arial" charset="0"/>
              </a:rPr>
              <a:t/>
            </a:r>
            <a:br>
              <a:rPr lang="en-US" sz="1800" dirty="0" smtClean="0">
                <a:latin typeface="Arial" charset="0"/>
              </a:rPr>
            </a:br>
            <a:r>
              <a:rPr lang="en-US" dirty="0" smtClean="0">
                <a:latin typeface="Arial" charset="0"/>
              </a:rPr>
              <a:t>MAC </a:t>
            </a:r>
            <a:r>
              <a:rPr lang="en-US" dirty="0" err="1" smtClean="0">
                <a:latin typeface="Arial" charset="0"/>
              </a:rPr>
              <a:t>Sublayer</a:t>
            </a:r>
            <a:r>
              <a:rPr lang="en-US" dirty="0" smtClean="0">
                <a:latin typeface="Arial" charset="0"/>
              </a:rPr>
              <a:t> (cont.)</a:t>
            </a:r>
            <a:endParaRPr lang="en-US" dirty="0">
              <a:latin typeface="Arial" charset="0"/>
            </a:endParaRPr>
          </a:p>
        </p:txBody>
      </p:sp>
      <p:sp>
        <p:nvSpPr>
          <p:cNvPr id="3" name="Rectangle 2"/>
          <p:cNvSpPr/>
          <p:nvPr/>
        </p:nvSpPr>
        <p:spPr>
          <a:xfrm>
            <a:off x="396871" y="1320799"/>
            <a:ext cx="8296754" cy="4782848"/>
          </a:xfrm>
          <a:prstGeom prst="rect">
            <a:avLst/>
          </a:prstGeom>
        </p:spPr>
        <p:txBody>
          <a:bodyPr wrap="square">
            <a:spAutoFit/>
          </a:bodyPr>
          <a:lstStyle/>
          <a:p>
            <a:pPr algn="l"/>
            <a:r>
              <a:rPr lang="en-US" sz="2000" b="1" dirty="0">
                <a:latin typeface="+mn-lt"/>
              </a:rPr>
              <a:t>Data encapsulation</a:t>
            </a:r>
            <a:endParaRPr lang="en-US" sz="2000" dirty="0">
              <a:latin typeface="+mn-lt"/>
            </a:endParaRPr>
          </a:p>
          <a:p>
            <a:pPr marL="231775" indent="-231775" algn="l" defTabSz="814388">
              <a:lnSpc>
                <a:spcPct val="95000"/>
              </a:lnSpc>
              <a:spcBef>
                <a:spcPct val="50000"/>
              </a:spcBef>
              <a:buClr>
                <a:srgbClr val="708CA1"/>
              </a:buClr>
              <a:buFont typeface="Wingdings" panose="05000000000000000000" pitchFamily="2" charset="2"/>
              <a:buChar char="§"/>
            </a:pPr>
            <a:r>
              <a:rPr lang="en-US" sz="2000" dirty="0">
                <a:latin typeface="+mn-lt"/>
              </a:rPr>
              <a:t>Frame assembly before transmission and frame disassembly upon reception of a </a:t>
            </a:r>
            <a:r>
              <a:rPr lang="en-US" sz="2000" dirty="0" smtClean="0">
                <a:latin typeface="+mn-lt"/>
              </a:rPr>
              <a:t>frame.</a:t>
            </a:r>
            <a:endParaRPr lang="en-US" sz="2000" dirty="0">
              <a:latin typeface="+mn-lt"/>
            </a:endParaRPr>
          </a:p>
          <a:p>
            <a:pPr marL="231775" indent="-231775" algn="l" defTabSz="814388">
              <a:lnSpc>
                <a:spcPct val="95000"/>
              </a:lnSpc>
              <a:spcBef>
                <a:spcPct val="50000"/>
              </a:spcBef>
              <a:buClr>
                <a:srgbClr val="708CA1"/>
              </a:buClr>
              <a:buFont typeface="Wingdings" panose="05000000000000000000" pitchFamily="2" charset="2"/>
              <a:buChar char="§"/>
            </a:pPr>
            <a:r>
              <a:rPr lang="en-US" sz="2000" dirty="0">
                <a:latin typeface="+mn-lt"/>
              </a:rPr>
              <a:t>MAC layer adds a header and trailer to the network layer </a:t>
            </a:r>
            <a:r>
              <a:rPr lang="en-US" sz="2000" dirty="0" smtClean="0">
                <a:latin typeface="+mn-lt"/>
              </a:rPr>
              <a:t>PDU.</a:t>
            </a:r>
            <a:endParaRPr lang="en-US" sz="2000" dirty="0">
              <a:latin typeface="+mn-lt"/>
            </a:endParaRPr>
          </a:p>
          <a:p>
            <a:pPr algn="l"/>
            <a:endParaRPr lang="en-US" sz="2000" b="1" dirty="0" smtClean="0">
              <a:latin typeface="+mn-lt"/>
            </a:endParaRPr>
          </a:p>
          <a:p>
            <a:pPr algn="l"/>
            <a:r>
              <a:rPr lang="en-US" sz="2000" b="1" dirty="0" smtClean="0">
                <a:latin typeface="+mn-lt"/>
              </a:rPr>
              <a:t>Provides </a:t>
            </a:r>
            <a:r>
              <a:rPr lang="en-US" sz="2000" b="1" dirty="0">
                <a:latin typeface="+mn-lt"/>
              </a:rPr>
              <a:t>three primary functions:</a:t>
            </a:r>
          </a:p>
          <a:p>
            <a:pPr marL="231775" indent="-231775" algn="l" defTabSz="814388">
              <a:lnSpc>
                <a:spcPct val="95000"/>
              </a:lnSpc>
              <a:spcBef>
                <a:spcPct val="50000"/>
              </a:spcBef>
              <a:buClr>
                <a:srgbClr val="708CA1"/>
              </a:buClr>
              <a:buFont typeface="Wingdings" panose="05000000000000000000" pitchFamily="2" charset="2"/>
              <a:buChar char="§"/>
            </a:pPr>
            <a:r>
              <a:rPr lang="en-US" sz="2000" b="1" dirty="0">
                <a:latin typeface="+mn-lt"/>
              </a:rPr>
              <a:t>Frame delimiting </a:t>
            </a:r>
            <a:r>
              <a:rPr lang="en-US" sz="2000" dirty="0">
                <a:latin typeface="+mn-lt"/>
              </a:rPr>
              <a:t>– </a:t>
            </a:r>
            <a:r>
              <a:rPr lang="en-US" sz="2000" dirty="0" smtClean="0">
                <a:latin typeface="+mn-lt"/>
              </a:rPr>
              <a:t>Identifies </a:t>
            </a:r>
            <a:r>
              <a:rPr lang="en-US" sz="2000" dirty="0">
                <a:latin typeface="+mn-lt"/>
              </a:rPr>
              <a:t>a group of bits that make up a frame, synchronization between the transmitting and receiving </a:t>
            </a:r>
            <a:r>
              <a:rPr lang="en-US" sz="2000" dirty="0" smtClean="0">
                <a:latin typeface="+mn-lt"/>
              </a:rPr>
              <a:t>nodes.</a:t>
            </a:r>
            <a:endParaRPr lang="en-US" sz="2000" dirty="0">
              <a:latin typeface="+mn-lt"/>
            </a:endParaRPr>
          </a:p>
          <a:p>
            <a:pPr marL="231775" indent="-231775" algn="l" defTabSz="814388">
              <a:lnSpc>
                <a:spcPct val="95000"/>
              </a:lnSpc>
              <a:spcBef>
                <a:spcPct val="50000"/>
              </a:spcBef>
              <a:buClr>
                <a:srgbClr val="708CA1"/>
              </a:buClr>
              <a:buFont typeface="Wingdings" panose="05000000000000000000" pitchFamily="2" charset="2"/>
              <a:buChar char="§"/>
            </a:pPr>
            <a:r>
              <a:rPr lang="en-US" sz="2000" b="1" dirty="0">
                <a:latin typeface="+mn-lt"/>
              </a:rPr>
              <a:t>Addressing </a:t>
            </a:r>
            <a:r>
              <a:rPr lang="en-US" sz="2000" dirty="0">
                <a:latin typeface="+mn-lt"/>
              </a:rPr>
              <a:t>– </a:t>
            </a:r>
            <a:r>
              <a:rPr lang="en-US" sz="2000" dirty="0" smtClean="0">
                <a:latin typeface="+mn-lt"/>
              </a:rPr>
              <a:t>Each </a:t>
            </a:r>
            <a:r>
              <a:rPr lang="en-US" sz="2000" dirty="0">
                <a:latin typeface="+mn-lt"/>
              </a:rPr>
              <a:t>Ethernet header added in the frame contains the physical address (MAC address) that enables a frame to be delivered to a destination </a:t>
            </a:r>
            <a:r>
              <a:rPr lang="en-US" sz="2000" dirty="0" smtClean="0">
                <a:latin typeface="+mn-lt"/>
              </a:rPr>
              <a:t>node.</a:t>
            </a:r>
            <a:endParaRPr lang="en-US" sz="2000" dirty="0">
              <a:latin typeface="+mn-lt"/>
            </a:endParaRPr>
          </a:p>
          <a:p>
            <a:pPr marL="231775" indent="-231775" algn="l" defTabSz="814388">
              <a:lnSpc>
                <a:spcPct val="95000"/>
              </a:lnSpc>
              <a:spcBef>
                <a:spcPct val="50000"/>
              </a:spcBef>
              <a:buClr>
                <a:srgbClr val="708CA1"/>
              </a:buClr>
              <a:buFont typeface="Wingdings" panose="05000000000000000000" pitchFamily="2" charset="2"/>
              <a:buChar char="§"/>
            </a:pPr>
            <a:r>
              <a:rPr lang="en-US" sz="2000" b="1" dirty="0">
                <a:latin typeface="+mn-lt"/>
              </a:rPr>
              <a:t>Error </a:t>
            </a:r>
            <a:r>
              <a:rPr lang="en-US" sz="2000" b="1" dirty="0" smtClean="0">
                <a:latin typeface="+mn-lt"/>
              </a:rPr>
              <a:t>detection</a:t>
            </a:r>
            <a:r>
              <a:rPr lang="en-US" sz="2000" b="1" dirty="0"/>
              <a:t> </a:t>
            </a:r>
            <a:r>
              <a:rPr lang="en-US" sz="2000" dirty="0"/>
              <a:t>– </a:t>
            </a:r>
            <a:r>
              <a:rPr lang="en-US" sz="2000" dirty="0" smtClean="0">
                <a:latin typeface="+mn-lt"/>
              </a:rPr>
              <a:t>Each </a:t>
            </a:r>
            <a:r>
              <a:rPr lang="en-US" sz="2000" dirty="0">
                <a:latin typeface="+mn-lt"/>
              </a:rPr>
              <a:t>Ethernet frame contains a trailer with a cyclic redundancy check (CRC) of the frame </a:t>
            </a:r>
            <a:r>
              <a:rPr lang="en-US" sz="2000" dirty="0" smtClean="0">
                <a:latin typeface="+mn-lt"/>
              </a:rPr>
              <a:t>contents.</a:t>
            </a:r>
            <a:endParaRPr lang="en-US" sz="2000" dirty="0">
              <a:latin typeface="+mn-lt"/>
            </a:endParaRPr>
          </a:p>
        </p:txBody>
      </p:sp>
    </p:spTree>
    <p:extLst>
      <p:ext uri="{BB962C8B-B14F-4D97-AF65-F5344CB8AC3E}">
        <p14:creationId xmlns:p14="http://schemas.microsoft.com/office/powerpoint/2010/main" val="2269228843"/>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PPT-TMPLT-WHT_C">
  <a:themeElements>
    <a:clrScheme name="PPT-TMPLT-WHT_C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PPT-TMPLT-WHT_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PT-TMPLT-WHT_C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etAcad-4F_PPT-WHT_060408">
  <a:themeElements>
    <a:clrScheme name="Oct_2006_Cisco White Template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Oct_2006_Cisco Whit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ct_2006_Cisco White Template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13317</TotalTime>
  <Pages>28</Pages>
  <Words>2249</Words>
  <Application>Microsoft Office PowerPoint</Application>
  <PresentationFormat>On-screen Show (4:3)</PresentationFormat>
  <Paragraphs>357</Paragraphs>
  <Slides>62</Slides>
  <Notes>61</Notes>
  <HiddenSlides>0</HiddenSlides>
  <MMClips>0</MMClips>
  <ScaleCrop>false</ScaleCrop>
  <HeadingPairs>
    <vt:vector size="4" baseType="variant">
      <vt:variant>
        <vt:lpstr>Theme</vt:lpstr>
      </vt:variant>
      <vt:variant>
        <vt:i4>2</vt:i4>
      </vt:variant>
      <vt:variant>
        <vt:lpstr>Slide Titles</vt:lpstr>
      </vt:variant>
      <vt:variant>
        <vt:i4>62</vt:i4>
      </vt:variant>
    </vt:vector>
  </HeadingPairs>
  <TitlesOfParts>
    <vt:vector size="64" baseType="lpstr">
      <vt:lpstr>PPT-TMPLT-WHT_C</vt:lpstr>
      <vt:lpstr>NetAcad-4F_PPT-WHT_060408</vt:lpstr>
      <vt:lpstr>Chapter 5: Ethernet</vt:lpstr>
      <vt:lpstr>Chapter 5: Objectives</vt:lpstr>
      <vt:lpstr>Chapter 5</vt:lpstr>
      <vt:lpstr>5.1  Ethernet Protocol</vt:lpstr>
      <vt:lpstr>Ethernet Operation LLC and MAC Sublayers</vt:lpstr>
      <vt:lpstr>Ethernet Operation LLC and MAC Sublayers (cont.)</vt:lpstr>
      <vt:lpstr>Ethernet Operation LLC and MAC Sublayers (cont.)</vt:lpstr>
      <vt:lpstr>Ethernet Operation MAC Sublayer</vt:lpstr>
      <vt:lpstr>Ethernet Operation MAC Sublayer (cont.)</vt:lpstr>
      <vt:lpstr>Ethernet Operation MAC Sublayer (cont.)</vt:lpstr>
      <vt:lpstr>Ethernet Operation Media Access Control</vt:lpstr>
      <vt:lpstr>Ethernet Operation Media Access Control (cont.)</vt:lpstr>
      <vt:lpstr>Ethernet Operation Media Access Control (cont.)</vt:lpstr>
      <vt:lpstr>Ethernet Operation Media Access Control (cont.)</vt:lpstr>
      <vt:lpstr>Ethernet Operation MAC Address: Ethernet Identity</vt:lpstr>
      <vt:lpstr>Ethernet Operation Frame Processing</vt:lpstr>
      <vt:lpstr>Ethernet Frame Attributes Ethernet Encapsulation</vt:lpstr>
      <vt:lpstr>Ethernet Frame Attributes Ethernet Frame Size</vt:lpstr>
      <vt:lpstr>Ethernet Frame Attributes Ethernet Frame Size (cont.)</vt:lpstr>
      <vt:lpstr>Ethernet Frame Attributes Introduction to the Ethernet Frame</vt:lpstr>
      <vt:lpstr>Ethernet Frame Attributes Introduction to the Ethernet Frame (cont.)</vt:lpstr>
      <vt:lpstr>Ethernet MAC MAC Addresses and Hexadecimal</vt:lpstr>
      <vt:lpstr>Ethernet MAC MAC Address Representations</vt:lpstr>
      <vt:lpstr>Ethernet MAC Unicast MAC Address</vt:lpstr>
      <vt:lpstr>Ethernet MAC Broadcast MAC Address</vt:lpstr>
      <vt:lpstr>Ethernet MAC Multicast MAC Address</vt:lpstr>
      <vt:lpstr>MAC and IP MAC and IP</vt:lpstr>
      <vt:lpstr>Ethernet MAC End-to-End Connectivity, MAC, and IP</vt:lpstr>
      <vt:lpstr>Ethernet MAC End-to-End Connectivity, MAC, and IP (cont.)</vt:lpstr>
      <vt:lpstr>5.2 Address Resolution Protocol</vt:lpstr>
      <vt:lpstr>ARP Introduction to ARP</vt:lpstr>
      <vt:lpstr>ARP Introduction to ARP (cont.)</vt:lpstr>
      <vt:lpstr>ARP ARP Functions/Operation</vt:lpstr>
      <vt:lpstr>ARP ARP Operation</vt:lpstr>
      <vt:lpstr>ARP ARP Operation (cont.)</vt:lpstr>
      <vt:lpstr>ARP ARP Operation (cont.)</vt:lpstr>
      <vt:lpstr>ARP ARP Operation (cont.)</vt:lpstr>
      <vt:lpstr>ARP ARP Functions/Operation (cont.)</vt:lpstr>
      <vt:lpstr>ARP ARP Role in Remote Communication</vt:lpstr>
      <vt:lpstr>ARP Removing Entries from an ARP Table</vt:lpstr>
      <vt:lpstr>ARP ARP Tables on Networking Devices</vt:lpstr>
      <vt:lpstr>ARP Issues How ARP Can Create Problems</vt:lpstr>
      <vt:lpstr>ARP Issues Mitigating ARP Problems</vt:lpstr>
      <vt:lpstr>5.3 LAN Switches</vt:lpstr>
      <vt:lpstr>Switching Switch Port Fundamentals</vt:lpstr>
      <vt:lpstr>Switching Switch MAC Address Table</vt:lpstr>
      <vt:lpstr>Switching Switch MAC Address Table (cont.)</vt:lpstr>
      <vt:lpstr>Switching Duplex Settings</vt:lpstr>
      <vt:lpstr>Switching Auto-MDIX</vt:lpstr>
      <vt:lpstr>Switching Frame Forwarding Methods on Cisco Switches</vt:lpstr>
      <vt:lpstr>Switching Cut-through Switching</vt:lpstr>
      <vt:lpstr>Switching Memory Buffering on Switches</vt:lpstr>
      <vt:lpstr>Fixed or Modular Fixed versus Modular Configuration</vt:lpstr>
      <vt:lpstr>Fixed or Modular Fixed versus Modular Configuration (cont.)</vt:lpstr>
      <vt:lpstr>Fixed or Modular Module Options for Cisco Switch Slots</vt:lpstr>
      <vt:lpstr>Layer 3 Switching Layer 2 versus Layer 3 Switching</vt:lpstr>
      <vt:lpstr>Layer 3 Switching Cisco Express Forwarding</vt:lpstr>
      <vt:lpstr>Layer 3 Switching Types of Layer 3 Interfaces</vt:lpstr>
      <vt:lpstr>Layer 3 Switching Configuring a Routed Port on a Layer 3 Switch</vt:lpstr>
      <vt:lpstr>Chapter 5 Summary</vt:lpstr>
      <vt:lpstr>Chapter 5 Summary (cont.)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ITE PC v4.0 Chapter 1</dc:title>
  <dc:creator>Karen Alderson</dc:creator>
  <cp:lastModifiedBy>Rodrigo Floriano</cp:lastModifiedBy>
  <cp:revision>880</cp:revision>
  <cp:lastPrinted>1999-01-27T00:54:54Z</cp:lastPrinted>
  <dcterms:created xsi:type="dcterms:W3CDTF">2006-10-23T15:07:30Z</dcterms:created>
  <dcterms:modified xsi:type="dcterms:W3CDTF">2013-10-25T01:43:35Z</dcterms:modified>
</cp:coreProperties>
</file>