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omments/comment1.xml" ContentType="application/vnd.openxmlformats-officedocument.presentationml.comment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 id="2147483945" r:id="rId2"/>
  </p:sldMasterIdLst>
  <p:notesMasterIdLst>
    <p:notesMasterId r:id="rId54"/>
  </p:notesMasterIdLst>
  <p:handoutMasterIdLst>
    <p:handoutMasterId r:id="rId55"/>
  </p:handoutMasterIdLst>
  <p:sldIdLst>
    <p:sldId id="500" r:id="rId3"/>
    <p:sldId id="786" r:id="rId4"/>
    <p:sldId id="541" r:id="rId5"/>
    <p:sldId id="791" r:id="rId6"/>
    <p:sldId id="736" r:id="rId7"/>
    <p:sldId id="737" r:id="rId8"/>
    <p:sldId id="738" r:id="rId9"/>
    <p:sldId id="740" r:id="rId10"/>
    <p:sldId id="780" r:id="rId11"/>
    <p:sldId id="781" r:id="rId12"/>
    <p:sldId id="792" r:id="rId13"/>
    <p:sldId id="716" r:id="rId14"/>
    <p:sldId id="749" r:id="rId15"/>
    <p:sldId id="750" r:id="rId16"/>
    <p:sldId id="751" r:id="rId17"/>
    <p:sldId id="782" r:id="rId18"/>
    <p:sldId id="752" r:id="rId19"/>
    <p:sldId id="753" r:id="rId20"/>
    <p:sldId id="754" r:id="rId21"/>
    <p:sldId id="755" r:id="rId22"/>
    <p:sldId id="719" r:id="rId23"/>
    <p:sldId id="756" r:id="rId24"/>
    <p:sldId id="760" r:id="rId25"/>
    <p:sldId id="761" r:id="rId26"/>
    <p:sldId id="793" r:id="rId27"/>
    <p:sldId id="742" r:id="rId28"/>
    <p:sldId id="743" r:id="rId29"/>
    <p:sldId id="744" r:id="rId30"/>
    <p:sldId id="745" r:id="rId31"/>
    <p:sldId id="777" r:id="rId32"/>
    <p:sldId id="746" r:id="rId33"/>
    <p:sldId id="747" r:id="rId34"/>
    <p:sldId id="748" r:id="rId35"/>
    <p:sldId id="794" r:id="rId36"/>
    <p:sldId id="762" r:id="rId37"/>
    <p:sldId id="763" r:id="rId38"/>
    <p:sldId id="764" r:id="rId39"/>
    <p:sldId id="765" r:id="rId40"/>
    <p:sldId id="766" r:id="rId41"/>
    <p:sldId id="767" r:id="rId42"/>
    <p:sldId id="783" r:id="rId43"/>
    <p:sldId id="784" r:id="rId44"/>
    <p:sldId id="785" r:id="rId45"/>
    <p:sldId id="723" r:id="rId46"/>
    <p:sldId id="769" r:id="rId47"/>
    <p:sldId id="770" r:id="rId48"/>
    <p:sldId id="771" r:id="rId49"/>
    <p:sldId id="775" r:id="rId50"/>
    <p:sldId id="787" r:id="rId51"/>
    <p:sldId id="788" r:id="rId52"/>
    <p:sldId id="681" r:id="rId53"/>
  </p:sldIdLst>
  <p:sldSz cx="9144000" cy="6858000" type="screen4x3"/>
  <p:notesSz cx="7010400" cy="9296400"/>
  <p:defaultTextStyle>
    <a:defPPr>
      <a:defRPr lang="en-US"/>
    </a:defPPr>
    <a:lvl1pPr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ne Gibbons" initials="JG" lastIdx="12" clrIdx="0"/>
  <p:cmAuthor id="1" name="Rodrigo Floriano" initials="RF"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0C4"/>
    <a:srgbClr val="678DC5"/>
    <a:srgbClr val="3E67A4"/>
    <a:srgbClr val="3E8DC5"/>
    <a:srgbClr val="5F5F65"/>
    <a:srgbClr val="7E7E86"/>
    <a:srgbClr val="FFFFFF"/>
    <a:srgbClr val="8E8E9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277" autoAdjust="0"/>
  </p:normalViewPr>
  <p:slideViewPr>
    <p:cSldViewPr snapToGrid="0">
      <p:cViewPr varScale="1">
        <p:scale>
          <a:sx n="66" d="100"/>
          <a:sy n="66" d="100"/>
        </p:scale>
        <p:origin x="1506" y="72"/>
      </p:cViewPr>
      <p:guideLst>
        <p:guide orient="horz" pos="2160"/>
        <p:guide pos="2880"/>
      </p:guideLst>
    </p:cSldViewPr>
  </p:slideViewPr>
  <p:outlineViewPr>
    <p:cViewPr>
      <p:scale>
        <a:sx n="33" d="100"/>
        <a:sy n="33" d="100"/>
      </p:scale>
      <p:origin x="0" y="5022"/>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s>
</file>

<file path=ppt/_rels/viewProps.xml.rels><?xml version="1.0" encoding="UTF-8" standalone="yes"?>
<Relationships xmlns="http://schemas.openxmlformats.org/package/2006/relationships"><Relationship Id="rId13" Type="http://schemas.openxmlformats.org/officeDocument/2006/relationships/slide" Target="slides/slide18.xml"/><Relationship Id="rId18" Type="http://schemas.openxmlformats.org/officeDocument/2006/relationships/slide" Target="slides/slide23.xml"/><Relationship Id="rId26" Type="http://schemas.openxmlformats.org/officeDocument/2006/relationships/slide" Target="slides/slide32.xml"/><Relationship Id="rId39" Type="http://schemas.openxmlformats.org/officeDocument/2006/relationships/slide" Target="slides/slide46.xml"/><Relationship Id="rId21" Type="http://schemas.openxmlformats.org/officeDocument/2006/relationships/slide" Target="slides/slide27.xml"/><Relationship Id="rId34" Type="http://schemas.openxmlformats.org/officeDocument/2006/relationships/slide" Target="slides/slide41.xml"/><Relationship Id="rId42" Type="http://schemas.openxmlformats.org/officeDocument/2006/relationships/slide" Target="slides/slide49.xml"/><Relationship Id="rId7" Type="http://schemas.openxmlformats.org/officeDocument/2006/relationships/slide" Target="slides/slide12.xml"/><Relationship Id="rId2" Type="http://schemas.openxmlformats.org/officeDocument/2006/relationships/slide" Target="slides/slide6.xml"/><Relationship Id="rId16" Type="http://schemas.openxmlformats.org/officeDocument/2006/relationships/slide" Target="slides/slide21.xml"/><Relationship Id="rId20" Type="http://schemas.openxmlformats.org/officeDocument/2006/relationships/slide" Target="slides/slide26.xml"/><Relationship Id="rId29" Type="http://schemas.openxmlformats.org/officeDocument/2006/relationships/slide" Target="slides/slide36.xml"/><Relationship Id="rId41" Type="http://schemas.openxmlformats.org/officeDocument/2006/relationships/slide" Target="slides/slide48.xml"/><Relationship Id="rId1" Type="http://schemas.openxmlformats.org/officeDocument/2006/relationships/slide" Target="slides/slide5.xml"/><Relationship Id="rId6" Type="http://schemas.openxmlformats.org/officeDocument/2006/relationships/slide" Target="slides/slide10.xml"/><Relationship Id="rId11" Type="http://schemas.openxmlformats.org/officeDocument/2006/relationships/slide" Target="slides/slide16.xml"/><Relationship Id="rId24" Type="http://schemas.openxmlformats.org/officeDocument/2006/relationships/slide" Target="slides/slide30.xml"/><Relationship Id="rId32" Type="http://schemas.openxmlformats.org/officeDocument/2006/relationships/slide" Target="slides/slide39.xml"/><Relationship Id="rId37" Type="http://schemas.openxmlformats.org/officeDocument/2006/relationships/slide" Target="slides/slide44.xml"/><Relationship Id="rId40" Type="http://schemas.openxmlformats.org/officeDocument/2006/relationships/slide" Target="slides/slide47.xml"/><Relationship Id="rId5" Type="http://schemas.openxmlformats.org/officeDocument/2006/relationships/slide" Target="slides/slide9.xml"/><Relationship Id="rId15" Type="http://schemas.openxmlformats.org/officeDocument/2006/relationships/slide" Target="slides/slide20.xml"/><Relationship Id="rId23" Type="http://schemas.openxmlformats.org/officeDocument/2006/relationships/slide" Target="slides/slide29.xml"/><Relationship Id="rId28" Type="http://schemas.openxmlformats.org/officeDocument/2006/relationships/slide" Target="slides/slide35.xml"/><Relationship Id="rId36" Type="http://schemas.openxmlformats.org/officeDocument/2006/relationships/slide" Target="slides/slide43.xml"/><Relationship Id="rId10" Type="http://schemas.openxmlformats.org/officeDocument/2006/relationships/slide" Target="slides/slide15.xml"/><Relationship Id="rId19" Type="http://schemas.openxmlformats.org/officeDocument/2006/relationships/slide" Target="slides/slide24.xml"/><Relationship Id="rId31" Type="http://schemas.openxmlformats.org/officeDocument/2006/relationships/slide" Target="slides/slide38.xml"/><Relationship Id="rId4" Type="http://schemas.openxmlformats.org/officeDocument/2006/relationships/slide" Target="slides/slide8.xml"/><Relationship Id="rId9" Type="http://schemas.openxmlformats.org/officeDocument/2006/relationships/slide" Target="slides/slide14.xml"/><Relationship Id="rId14" Type="http://schemas.openxmlformats.org/officeDocument/2006/relationships/slide" Target="slides/slide19.xml"/><Relationship Id="rId22" Type="http://schemas.openxmlformats.org/officeDocument/2006/relationships/slide" Target="slides/slide28.xml"/><Relationship Id="rId27" Type="http://schemas.openxmlformats.org/officeDocument/2006/relationships/slide" Target="slides/slide33.xml"/><Relationship Id="rId30" Type="http://schemas.openxmlformats.org/officeDocument/2006/relationships/slide" Target="slides/slide37.xml"/><Relationship Id="rId35" Type="http://schemas.openxmlformats.org/officeDocument/2006/relationships/slide" Target="slides/slide42.xml"/><Relationship Id="rId43" Type="http://schemas.openxmlformats.org/officeDocument/2006/relationships/slide" Target="slides/slide50.xml"/><Relationship Id="rId8" Type="http://schemas.openxmlformats.org/officeDocument/2006/relationships/slide" Target="slides/slide13.xml"/><Relationship Id="rId3" Type="http://schemas.openxmlformats.org/officeDocument/2006/relationships/slide" Target="slides/slide7.xml"/><Relationship Id="rId12" Type="http://schemas.openxmlformats.org/officeDocument/2006/relationships/slide" Target="slides/slide17.xml"/><Relationship Id="rId17" Type="http://schemas.openxmlformats.org/officeDocument/2006/relationships/slide" Target="slides/slide22.xml"/><Relationship Id="rId25" Type="http://schemas.openxmlformats.org/officeDocument/2006/relationships/slide" Target="slides/slide31.xml"/><Relationship Id="rId33" Type="http://schemas.openxmlformats.org/officeDocument/2006/relationships/slide" Target="slides/slide40.xml"/><Relationship Id="rId38" Type="http://schemas.openxmlformats.org/officeDocument/2006/relationships/slide" Target="slides/slide45.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0-02T14:46:06.556" idx="9">
    <p:pos x="648" y="-406"/>
    <p:text>this image did not come from this page.  but honestly, you could probably keep it as is.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1"/>
          <p:cNvSpPr>
            <a:spLocks noChangeArrowheads="1"/>
          </p:cNvSpPr>
          <p:nvPr/>
        </p:nvSpPr>
        <p:spPr bwMode="auto">
          <a:xfrm>
            <a:off x="6249988" y="8609013"/>
            <a:ext cx="449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123" name="Rectangle 12"/>
          <p:cNvSpPr>
            <a:spLocks noChangeArrowheads="1"/>
          </p:cNvSpPr>
          <p:nvPr/>
        </p:nvSpPr>
        <p:spPr bwMode="auto">
          <a:xfrm>
            <a:off x="57150" y="8785225"/>
            <a:ext cx="26193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67" tIns="50185" rIns="95667" bIns="50185">
            <a:spAutoFit/>
          </a:bodyPr>
          <a:lstStyle/>
          <a:p>
            <a:pPr algn="l" defTabSz="611188">
              <a:lnSpc>
                <a:spcPct val="100000"/>
              </a:lnSpc>
              <a:tabLst>
                <a:tab pos="2387600" algn="l"/>
                <a:tab pos="4830763" algn="l"/>
              </a:tabLst>
            </a:pPr>
            <a:r>
              <a:rPr lang="en-US" sz="800"/>
              <a:t>© 2006, Cisco Systems, Inc. All rights reserved.</a:t>
            </a:r>
          </a:p>
          <a:p>
            <a:pPr algn="l" defTabSz="611188">
              <a:lnSpc>
                <a:spcPct val="100000"/>
              </a:lnSpc>
              <a:tabLst>
                <a:tab pos="2387600" algn="l"/>
                <a:tab pos="4830763" algn="l"/>
              </a:tabLst>
            </a:pPr>
            <a:r>
              <a:rPr lang="en-US" sz="800"/>
              <a:t>Presentation_ID.scr</a:t>
            </a:r>
          </a:p>
        </p:txBody>
      </p:sp>
      <p:sp>
        <p:nvSpPr>
          <p:cNvPr id="5124" name="Line 13"/>
          <p:cNvSpPr>
            <a:spLocks noChangeShapeType="1"/>
          </p:cNvSpPr>
          <p:nvPr/>
        </p:nvSpPr>
        <p:spPr bwMode="auto">
          <a:xfrm>
            <a:off x="152400" y="8799513"/>
            <a:ext cx="665321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125" name="Rectangle 14"/>
          <p:cNvSpPr>
            <a:spLocks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p>
            <a:pPr algn="r" defTabSz="903288">
              <a:lnSpc>
                <a:spcPct val="100000"/>
              </a:lnSpc>
            </a:pPr>
            <a:fld id="{22244E67-557B-7741-B9F5-F61AA18495DF}" type="slidenum">
              <a:rPr lang="en-US" sz="800"/>
              <a:pPr algn="r" defTabSz="903288">
                <a:lnSpc>
                  <a:spcPct val="100000"/>
                </a:lnSpc>
              </a:pPr>
              <a:t>‹#›</a:t>
            </a:fld>
            <a:endParaRPr lang="en-US" sz="800"/>
          </a:p>
        </p:txBody>
      </p:sp>
    </p:spTree>
    <p:extLst>
      <p:ext uri="{BB962C8B-B14F-4D97-AF65-F5344CB8AC3E}">
        <p14:creationId xmlns:p14="http://schemas.microsoft.com/office/powerpoint/2010/main" val="2181015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8"/>
          <p:cNvSpPr>
            <a:spLocks noChangeArrowheads="1"/>
          </p:cNvSpPr>
          <p:nvPr/>
        </p:nvSpPr>
        <p:spPr bwMode="auto">
          <a:xfrm>
            <a:off x="6249988" y="8609013"/>
            <a:ext cx="449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147" name="Rectangle 9"/>
          <p:cNvSpPr>
            <a:spLocks noChangeArrowheads="1"/>
          </p:cNvSpPr>
          <p:nvPr/>
        </p:nvSpPr>
        <p:spPr bwMode="auto">
          <a:xfrm>
            <a:off x="57150" y="8785225"/>
            <a:ext cx="26193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67" tIns="50185" rIns="95667" bIns="50185">
            <a:spAutoFit/>
          </a:bodyPr>
          <a:lstStyle/>
          <a:p>
            <a:pPr algn="l" defTabSz="611188">
              <a:lnSpc>
                <a:spcPct val="100000"/>
              </a:lnSpc>
              <a:tabLst>
                <a:tab pos="2387600" algn="l"/>
                <a:tab pos="4830763" algn="l"/>
              </a:tabLst>
            </a:pPr>
            <a:r>
              <a:rPr lang="en-US" sz="800"/>
              <a:t>© 2006, Cisco Systems, Inc. All rights reserved.</a:t>
            </a:r>
          </a:p>
          <a:p>
            <a:pPr algn="l" defTabSz="611188">
              <a:lnSpc>
                <a:spcPct val="100000"/>
              </a:lnSpc>
              <a:tabLst>
                <a:tab pos="2387600" algn="l"/>
                <a:tab pos="4830763" algn="l"/>
              </a:tabLst>
            </a:pPr>
            <a:r>
              <a:rPr lang="en-US" sz="800"/>
              <a:t>Presentation_ID.scr</a:t>
            </a:r>
          </a:p>
        </p:txBody>
      </p:sp>
      <p:sp>
        <p:nvSpPr>
          <p:cNvPr id="6148" name="Line 10"/>
          <p:cNvSpPr>
            <a:spLocks noChangeShapeType="1"/>
          </p:cNvSpPr>
          <p:nvPr/>
        </p:nvSpPr>
        <p:spPr bwMode="auto">
          <a:xfrm>
            <a:off x="152400" y="8799513"/>
            <a:ext cx="665321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83307" name="Rectangle 11"/>
          <p:cNvSpPr>
            <a:spLocks noGrp="1" noChangeArrowheads="1"/>
          </p:cNvSpPr>
          <p:nvPr>
            <p:ph type="sldNum" sz="quarter" idx="5"/>
          </p:nvPr>
        </p:nvSpPr>
        <p:spPr bwMode="auto">
          <a:xfrm>
            <a:off x="5929313" y="8680450"/>
            <a:ext cx="812800" cy="287338"/>
          </a:xfrm>
          <a:prstGeom prst="rect">
            <a:avLst/>
          </a:prstGeom>
          <a:noFill/>
          <a:ln w="9525">
            <a:noFill/>
            <a:miter lim="800000"/>
            <a:headEnd/>
            <a:tailEnd/>
          </a:ln>
          <a:effectLst/>
        </p:spPr>
        <p:txBody>
          <a:bodyPr vert="horz" wrap="square" lIns="18819" tIns="0" rIns="18819" bIns="0" numCol="1" anchor="b" anchorCtr="0" compatLnSpc="1">
            <a:prstTxWarp prst="textNoShape">
              <a:avLst/>
            </a:prstTxWarp>
          </a:bodyPr>
          <a:lstStyle>
            <a:lvl1pPr algn="r" defTabSz="903288">
              <a:lnSpc>
                <a:spcPct val="100000"/>
              </a:lnSpc>
              <a:defRPr sz="800" smtClean="0">
                <a:cs typeface="+mn-cs"/>
              </a:defRPr>
            </a:lvl1pPr>
          </a:lstStyle>
          <a:p>
            <a:pPr>
              <a:defRPr/>
            </a:pPr>
            <a:fld id="{F4CE0E46-7F05-B940-8356-5580BE265E49}" type="slidenum">
              <a:rPr lang="en-US"/>
              <a:pPr>
                <a:defRPr/>
              </a:pPr>
              <a:t>‹#›</a:t>
            </a:fld>
            <a:endParaRPr lang="en-US"/>
          </a:p>
        </p:txBody>
      </p:sp>
      <p:sp>
        <p:nvSpPr>
          <p:cNvPr id="6150" name="Rectangle 12"/>
          <p:cNvSpPr>
            <a:spLocks noGrp="1" noRot="1" noChangeAspect="1" noChangeArrowheads="1" noTextEdit="1"/>
          </p:cNvSpPr>
          <p:nvPr>
            <p:ph type="sldImg" idx="2"/>
          </p:nvPr>
        </p:nvSpPr>
        <p:spPr bwMode="auto">
          <a:xfrm>
            <a:off x="873125" y="244475"/>
            <a:ext cx="5321300" cy="39909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83309" name="Rectangle 13"/>
          <p:cNvSpPr>
            <a:spLocks noGrp="1" noChangeArrowheads="1"/>
          </p:cNvSpPr>
          <p:nvPr>
            <p:ph type="body" sz="quarter" idx="3"/>
          </p:nvPr>
        </p:nvSpPr>
        <p:spPr bwMode="auto">
          <a:xfrm>
            <a:off x="768350" y="4378325"/>
            <a:ext cx="5468938" cy="4252913"/>
          </a:xfrm>
          <a:prstGeom prst="rect">
            <a:avLst/>
          </a:prstGeom>
          <a:noFill/>
          <a:ln w="9525">
            <a:noFill/>
            <a:miter lim="800000"/>
            <a:headEnd/>
            <a:tailEnd/>
          </a:ln>
          <a:effectLst/>
        </p:spPr>
        <p:txBody>
          <a:bodyPr vert="horz" wrap="square" lIns="95667" tIns="50185" rIns="95667" bIns="5018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626460584"/>
      </p:ext>
    </p:extLst>
  </p:cSld>
  <p:clrMap bg1="lt1" tx1="dk1" bg2="lt2" tx2="dk2" accent1="accent1" accent2="accent2" accent3="accent3" accent4="accent4" accent5="accent5" accent6="accent6" hlink="hlink" folHlink="folHlink"/>
  <p:notesStyle>
    <a:lvl1pPr marL="112713" indent="-112713" algn="l" defTabSz="1020763" rtl="0" eaLnBrk="0" fontAlgn="base" hangingPunct="0">
      <a:lnSpc>
        <a:spcPct val="90000"/>
      </a:lnSpc>
      <a:spcBef>
        <a:spcPct val="50000"/>
      </a:spcBef>
      <a:spcAft>
        <a:spcPct val="0"/>
      </a:spcAft>
      <a:buSzPct val="100000"/>
      <a:buChar char="•"/>
      <a:defRPr sz="1200" kern="1200">
        <a:solidFill>
          <a:schemeClr val="tx1"/>
        </a:solidFill>
        <a:latin typeface="Arial" charset="0"/>
        <a:ea typeface="ＭＳ Ｐゴシック" charset="0"/>
        <a:cs typeface="ＭＳ Ｐゴシック" charset="0"/>
      </a:defRPr>
    </a:lvl1pPr>
    <a:lvl2pPr marL="482600" indent="-120650"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2pPr>
    <a:lvl3pPr marL="9667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3pPr>
    <a:lvl4pPr marL="14493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4pPr>
    <a:lvl5pPr marL="19319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CD9030C1-C977-B14B-8EB7-BA2B30FCDB63}" type="slidenum">
              <a:rPr lang="en-US" sz="800"/>
              <a:pPr/>
              <a:t>1</a:t>
            </a:fld>
            <a:endParaRPr lang="en-US" sz="800"/>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404813" y="4378325"/>
            <a:ext cx="6121400" cy="4252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Cisco Networking Academy program</a:t>
            </a:r>
          </a:p>
          <a:p>
            <a:pPr>
              <a:buFontTx/>
              <a:buNone/>
            </a:pPr>
            <a:r>
              <a:rPr lang="en-US" b="0" dirty="0" smtClean="0"/>
              <a:t>Introduction to Networks</a:t>
            </a:r>
            <a:endParaRPr lang="en-US" b="0" dirty="0"/>
          </a:p>
          <a:p>
            <a:pPr>
              <a:buFontTx/>
              <a:buNone/>
            </a:pPr>
            <a:r>
              <a:rPr lang="en-US" sz="1300" b="0" dirty="0"/>
              <a:t>Chapter 1: Exploring the Network</a:t>
            </a:r>
            <a:endParaRPr lang="en-GB" b="0" dirty="0"/>
          </a:p>
        </p:txBody>
      </p:sp>
    </p:spTree>
    <p:extLst>
      <p:ext uri="{BB962C8B-B14F-4D97-AF65-F5344CB8AC3E}">
        <p14:creationId xmlns:p14="http://schemas.microsoft.com/office/powerpoint/2010/main" val="7362298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960854F-6099-C645-9633-B44CFEAB8F51}" type="slidenum">
              <a:rPr lang="en-US" sz="800"/>
              <a:pPr/>
              <a:t>10</a:t>
            </a:fld>
            <a:endParaRPr lang="en-US" sz="80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nl-NL" sz="1200" kern="1200" dirty="0" smtClean="0">
                <a:solidFill>
                  <a:schemeClr val="tx1"/>
                </a:solidFill>
                <a:latin typeface="Arial" charset="0"/>
                <a:ea typeface="ＭＳ Ｐゴシック" charset="0"/>
                <a:cs typeface="ＭＳ Ｐゴシック" charset="0"/>
              </a:rPr>
              <a:t>1.1.2.4 Peer-</a:t>
            </a:r>
            <a:r>
              <a:rPr lang="nl-NL" sz="1200" kern="1200" dirty="0" err="1" smtClean="0">
                <a:solidFill>
                  <a:schemeClr val="tx1"/>
                </a:solidFill>
                <a:latin typeface="Arial" charset="0"/>
                <a:ea typeface="ＭＳ Ｐゴシック" charset="0"/>
                <a:cs typeface="ＭＳ Ｐゴシック" charset="0"/>
              </a:rPr>
              <a:t>to</a:t>
            </a:r>
            <a:r>
              <a:rPr lang="nl-NL" sz="1200" kern="1200" dirty="0" smtClean="0">
                <a:solidFill>
                  <a:schemeClr val="tx1"/>
                </a:solidFill>
                <a:latin typeface="Arial" charset="0"/>
                <a:ea typeface="ＭＳ Ｐゴシック" charset="0"/>
                <a:cs typeface="ＭＳ Ｐゴシック" charset="0"/>
              </a:rPr>
              <a:t>-Peer</a:t>
            </a:r>
            <a:endParaRPr lang="en-US" dirty="0"/>
          </a:p>
        </p:txBody>
      </p:sp>
    </p:spTree>
    <p:extLst>
      <p:ext uri="{BB962C8B-B14F-4D97-AF65-F5344CB8AC3E}">
        <p14:creationId xmlns:p14="http://schemas.microsoft.com/office/powerpoint/2010/main" val="212735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11</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sz="1300" b="0" dirty="0" smtClean="0"/>
              <a:t>Introduction to Networks</a:t>
            </a:r>
            <a:endParaRPr lang="en-US" sz="1300" b="0" baseline="0" dirty="0" smtClean="0"/>
          </a:p>
          <a:p>
            <a:pPr>
              <a:buFontTx/>
              <a:buNone/>
            </a:pPr>
            <a:r>
              <a:rPr lang="en-US" sz="1300" b="0" dirty="0" smtClean="0"/>
              <a:t>Chapter 1: Exploring the Network</a:t>
            </a:r>
            <a:endParaRPr lang="en-GB" b="0" dirty="0" smtClean="0"/>
          </a:p>
        </p:txBody>
      </p:sp>
    </p:spTree>
    <p:extLst>
      <p:ext uri="{BB962C8B-B14F-4D97-AF65-F5344CB8AC3E}">
        <p14:creationId xmlns:p14="http://schemas.microsoft.com/office/powerpoint/2010/main" val="2391298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9B7DDF54-6F0F-7949-9A6F-AE3E2DFFAA6B}" type="slidenum">
              <a:rPr lang="en-US" sz="800"/>
              <a:pPr/>
              <a:t>12</a:t>
            </a:fld>
            <a:endParaRPr lang="en-US" sz="800"/>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1.2.1.1 Components of the Network</a:t>
            </a:r>
            <a:endParaRPr lang="en-US" dirty="0"/>
          </a:p>
        </p:txBody>
      </p:sp>
    </p:spTree>
    <p:extLst>
      <p:ext uri="{BB962C8B-B14F-4D97-AF65-F5344CB8AC3E}">
        <p14:creationId xmlns:p14="http://schemas.microsoft.com/office/powerpoint/2010/main" val="18652547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13</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tr-TR" sz="1200" kern="1200" dirty="0" smtClean="0">
                <a:solidFill>
                  <a:schemeClr val="tx1"/>
                </a:solidFill>
                <a:latin typeface="Arial" charset="0"/>
                <a:ea typeface="ＭＳ Ｐゴシック" charset="0"/>
                <a:cs typeface="ＭＳ Ｐゴシック" charset="0"/>
              </a:rPr>
              <a:t>1.2.1.2 </a:t>
            </a:r>
            <a:r>
              <a:rPr lang="tr-TR" sz="1200" kern="1200" dirty="0" err="1" smtClean="0">
                <a:solidFill>
                  <a:schemeClr val="tx1"/>
                </a:solidFill>
                <a:latin typeface="Arial" charset="0"/>
                <a:ea typeface="ＭＳ Ｐゴシック" charset="0"/>
                <a:cs typeface="ＭＳ Ｐゴシック" charset="0"/>
              </a:rPr>
              <a:t>End</a:t>
            </a:r>
            <a:r>
              <a:rPr lang="tr-TR" sz="1200" kern="1200" dirty="0" smtClean="0">
                <a:solidFill>
                  <a:schemeClr val="tx1"/>
                </a:solidFill>
                <a:latin typeface="Arial" charset="0"/>
                <a:ea typeface="ＭＳ Ｐゴシック" charset="0"/>
                <a:cs typeface="ＭＳ Ｐゴシック" charset="0"/>
              </a:rPr>
              <a:t> </a:t>
            </a:r>
            <a:r>
              <a:rPr lang="tr-TR" sz="1200" kern="1200" dirty="0" err="1" smtClean="0">
                <a:solidFill>
                  <a:schemeClr val="tx1"/>
                </a:solidFill>
                <a:latin typeface="Arial" charset="0"/>
                <a:ea typeface="ＭＳ Ｐゴシック" charset="0"/>
                <a:cs typeface="ＭＳ Ｐゴシック" charset="0"/>
              </a:rPr>
              <a:t>Devices</a:t>
            </a:r>
            <a:endParaRPr lang="en-US" dirty="0"/>
          </a:p>
        </p:txBody>
      </p:sp>
    </p:spTree>
    <p:extLst>
      <p:ext uri="{BB962C8B-B14F-4D97-AF65-F5344CB8AC3E}">
        <p14:creationId xmlns:p14="http://schemas.microsoft.com/office/powerpoint/2010/main" val="34095241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4EE133E6-1A71-3948-B0E1-530C95DEAFDE}" type="slidenum">
              <a:rPr lang="en-US" sz="800"/>
              <a:pPr/>
              <a:t>14</a:t>
            </a:fld>
            <a:endParaRPr lang="en-US" sz="800"/>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1.2.1.3 Intermediary Network Devices</a:t>
            </a:r>
            <a:endParaRPr lang="en-US" dirty="0"/>
          </a:p>
        </p:txBody>
      </p:sp>
    </p:spTree>
    <p:extLst>
      <p:ext uri="{BB962C8B-B14F-4D97-AF65-F5344CB8AC3E}">
        <p14:creationId xmlns:p14="http://schemas.microsoft.com/office/powerpoint/2010/main" val="3133125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B0AE87D6-DF4D-4E45-B583-CE3BFF4036EF}" type="slidenum">
              <a:rPr lang="en-US" sz="800"/>
              <a:pPr/>
              <a:t>15</a:t>
            </a:fld>
            <a:endParaRPr lang="en-US" sz="800"/>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1.2.1.4 Network Media</a:t>
            </a:r>
            <a:endParaRPr lang="en-US" dirty="0"/>
          </a:p>
        </p:txBody>
      </p:sp>
    </p:spTree>
    <p:extLst>
      <p:ext uri="{BB962C8B-B14F-4D97-AF65-F5344CB8AC3E}">
        <p14:creationId xmlns:p14="http://schemas.microsoft.com/office/powerpoint/2010/main" val="2910970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2BC8A3B6-0674-F44D-BA38-03FA95C9519C}" type="slidenum">
              <a:rPr lang="en-US" sz="800"/>
              <a:pPr/>
              <a:t>16</a:t>
            </a:fld>
            <a:endParaRPr lang="en-US" sz="800"/>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12713" marR="0" indent="-112713" algn="l" defTabSz="1020763" rtl="0" eaLnBrk="0" fontAlgn="base" latinLnBrk="0" hangingPunct="0">
              <a:lnSpc>
                <a:spcPct val="80000"/>
              </a:lnSpc>
              <a:spcBef>
                <a:spcPct val="50000"/>
              </a:spcBef>
              <a:spcAft>
                <a:spcPct val="0"/>
              </a:spcAft>
              <a:buClrTx/>
              <a:buSzPct val="100000"/>
              <a:buFontTx/>
              <a:buNone/>
              <a:tabLst/>
              <a:defRPr/>
            </a:pPr>
            <a:r>
              <a:rPr lang="en-US" sz="1200" kern="1200" dirty="0" smtClean="0">
                <a:solidFill>
                  <a:schemeClr val="tx1"/>
                </a:solidFill>
                <a:latin typeface="Arial" charset="0"/>
                <a:ea typeface="ＭＳ Ｐゴシック" charset="0"/>
                <a:cs typeface="ＭＳ Ｐゴシック" charset="0"/>
              </a:rPr>
              <a:t>1.2.1.5 Network Representations</a:t>
            </a:r>
            <a:endParaRPr lang="en-US" dirty="0"/>
          </a:p>
        </p:txBody>
      </p:sp>
    </p:spTree>
    <p:extLst>
      <p:ext uri="{BB962C8B-B14F-4D97-AF65-F5344CB8AC3E}">
        <p14:creationId xmlns:p14="http://schemas.microsoft.com/office/powerpoint/2010/main" val="2153646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2BC8A3B6-0674-F44D-BA38-03FA95C9519C}" type="slidenum">
              <a:rPr lang="en-US" sz="800"/>
              <a:pPr/>
              <a:t>17</a:t>
            </a:fld>
            <a:endParaRPr lang="en-US" sz="800"/>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1.2.1.6 Topology Diagrams</a:t>
            </a:r>
            <a:endParaRPr lang="en-US" dirty="0"/>
          </a:p>
        </p:txBody>
      </p:sp>
    </p:spTree>
    <p:extLst>
      <p:ext uri="{BB962C8B-B14F-4D97-AF65-F5344CB8AC3E}">
        <p14:creationId xmlns:p14="http://schemas.microsoft.com/office/powerpoint/2010/main" val="33790415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E2AE2FE9-10CC-EB44-99B8-71A84018A103}" type="slidenum">
              <a:rPr lang="en-US" sz="800"/>
              <a:pPr/>
              <a:t>18</a:t>
            </a:fld>
            <a:endParaRPr lang="en-US" sz="800"/>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1.2.2.1 Types of Networks</a:t>
            </a:r>
            <a:endParaRPr lang="en-US" dirty="0"/>
          </a:p>
        </p:txBody>
      </p:sp>
    </p:spTree>
    <p:extLst>
      <p:ext uri="{BB962C8B-B14F-4D97-AF65-F5344CB8AC3E}">
        <p14:creationId xmlns:p14="http://schemas.microsoft.com/office/powerpoint/2010/main" val="4139441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0916A83-5D55-324C-976E-4F8A0E9519DD}" type="slidenum">
              <a:rPr lang="en-US" sz="800"/>
              <a:pPr/>
              <a:t>19</a:t>
            </a:fld>
            <a:endParaRPr lang="en-US" sz="800"/>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1.2.2.2 Local Area Networks</a:t>
            </a:r>
            <a:endParaRPr lang="en-US" dirty="0"/>
          </a:p>
        </p:txBody>
      </p:sp>
    </p:spTree>
    <p:extLst>
      <p:ext uri="{BB962C8B-B14F-4D97-AF65-F5344CB8AC3E}">
        <p14:creationId xmlns:p14="http://schemas.microsoft.com/office/powerpoint/2010/main" val="4065871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extLst>
      <p:ext uri="{BB962C8B-B14F-4D97-AF65-F5344CB8AC3E}">
        <p14:creationId xmlns:p14="http://schemas.microsoft.com/office/powerpoint/2010/main" val="37963309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25C93694-71FA-C543-B9DA-1895F89A102F}" type="slidenum">
              <a:rPr lang="en-US" sz="800"/>
              <a:pPr/>
              <a:t>20</a:t>
            </a:fld>
            <a:endParaRPr lang="en-US" sz="800"/>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1.2.2.3 Wide Area Networks</a:t>
            </a:r>
            <a:endParaRPr lang="en-US" dirty="0"/>
          </a:p>
        </p:txBody>
      </p:sp>
    </p:spTree>
    <p:extLst>
      <p:ext uri="{BB962C8B-B14F-4D97-AF65-F5344CB8AC3E}">
        <p14:creationId xmlns:p14="http://schemas.microsoft.com/office/powerpoint/2010/main" val="9927281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C92B9A9-1796-DD47-8939-467BF5375E8D}" type="slidenum">
              <a:rPr lang="en-US" sz="800"/>
              <a:pPr/>
              <a:t>21</a:t>
            </a:fld>
            <a:endParaRPr lang="en-US" sz="800"/>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1.2.3.1 The Internet</a:t>
            </a:r>
            <a:endParaRPr lang="en-US" dirty="0"/>
          </a:p>
        </p:txBody>
      </p:sp>
    </p:spTree>
    <p:extLst>
      <p:ext uri="{BB962C8B-B14F-4D97-AF65-F5344CB8AC3E}">
        <p14:creationId xmlns:p14="http://schemas.microsoft.com/office/powerpoint/2010/main" val="1971528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7C9E4595-2766-1F4A-827A-E14A6DB7BA41}" type="slidenum">
              <a:rPr lang="en-US" sz="800"/>
              <a:pPr/>
              <a:t>22</a:t>
            </a:fld>
            <a:endParaRPr lang="en-US" sz="80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1.2.3.2 Intranet and Extranet</a:t>
            </a:r>
            <a:endParaRPr lang="en-US" dirty="0"/>
          </a:p>
        </p:txBody>
      </p:sp>
    </p:spTree>
    <p:extLst>
      <p:ext uri="{BB962C8B-B14F-4D97-AF65-F5344CB8AC3E}">
        <p14:creationId xmlns:p14="http://schemas.microsoft.com/office/powerpoint/2010/main" val="33517945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531F6F61-D3AB-584B-9A25-1840AFE9EBEA}" type="slidenum">
              <a:rPr lang="en-US" sz="800"/>
              <a:pPr/>
              <a:t>23</a:t>
            </a:fld>
            <a:endParaRPr lang="en-US" sz="800"/>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12713" marR="0" indent="-112713" algn="l" defTabSz="1020763" rtl="0" eaLnBrk="0" fontAlgn="base" latinLnBrk="0" hangingPunct="0">
              <a:lnSpc>
                <a:spcPct val="80000"/>
              </a:lnSpc>
              <a:spcBef>
                <a:spcPct val="50000"/>
              </a:spcBef>
              <a:spcAft>
                <a:spcPct val="0"/>
              </a:spcAft>
              <a:buClrTx/>
              <a:buSzPct val="100000"/>
              <a:buFontTx/>
              <a:buNone/>
              <a:tabLst/>
              <a:defRPr/>
            </a:pPr>
            <a:r>
              <a:rPr lang="en-US" sz="1200" kern="1200" dirty="0" smtClean="0">
                <a:solidFill>
                  <a:schemeClr val="tx1"/>
                </a:solidFill>
                <a:latin typeface="Arial" charset="0"/>
                <a:ea typeface="ＭＳ Ｐゴシック" charset="0"/>
                <a:cs typeface="ＭＳ Ｐゴシック" charset="0"/>
              </a:rPr>
              <a:t>1.2.4.1 Internet Access Technologies</a:t>
            </a:r>
          </a:p>
          <a:p>
            <a:pPr>
              <a:lnSpc>
                <a:spcPct val="80000"/>
              </a:lnSpc>
              <a:buFontTx/>
              <a:buNone/>
            </a:pPr>
            <a:r>
              <a:rPr lang="en-US" sz="1200" kern="1200" dirty="0" smtClean="0">
                <a:solidFill>
                  <a:schemeClr val="tx1"/>
                </a:solidFill>
                <a:latin typeface="Arial" charset="0"/>
                <a:ea typeface="ＭＳ Ｐゴシック" charset="0"/>
                <a:cs typeface="ＭＳ Ｐゴシック" charset="0"/>
              </a:rPr>
              <a:t>1.2.4.2 Connecting Remote Users to the Internet</a:t>
            </a:r>
          </a:p>
          <a:p>
            <a:pPr>
              <a:lnSpc>
                <a:spcPct val="80000"/>
              </a:lnSpc>
              <a:buFontTx/>
              <a:buNone/>
            </a:pPr>
            <a:endParaRPr lang="en-US" dirty="0"/>
          </a:p>
        </p:txBody>
      </p:sp>
    </p:spTree>
    <p:extLst>
      <p:ext uri="{BB962C8B-B14F-4D97-AF65-F5344CB8AC3E}">
        <p14:creationId xmlns:p14="http://schemas.microsoft.com/office/powerpoint/2010/main" val="34169030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5D52550-1C6D-E845-B51F-5F8BE6171487}" type="slidenum">
              <a:rPr lang="en-US" sz="800"/>
              <a:pPr/>
              <a:t>24</a:t>
            </a:fld>
            <a:endParaRPr lang="en-US" sz="800"/>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12713" marR="0" indent="-112713" algn="l" defTabSz="1020763" rtl="0" eaLnBrk="0" fontAlgn="base" latinLnBrk="0" hangingPunct="0">
              <a:lnSpc>
                <a:spcPct val="80000"/>
              </a:lnSpc>
              <a:spcBef>
                <a:spcPct val="50000"/>
              </a:spcBef>
              <a:spcAft>
                <a:spcPct val="0"/>
              </a:spcAft>
              <a:buClrTx/>
              <a:buSzPct val="100000"/>
              <a:buFontTx/>
              <a:buNone/>
              <a:tabLst/>
              <a:defRPr/>
            </a:pPr>
            <a:r>
              <a:rPr lang="en-US" sz="1200" kern="1200" dirty="0" smtClean="0">
                <a:solidFill>
                  <a:schemeClr val="tx1"/>
                </a:solidFill>
                <a:latin typeface="Arial" charset="0"/>
                <a:ea typeface="ＭＳ Ｐゴシック" charset="0"/>
                <a:cs typeface="ＭＳ Ｐゴシック" charset="0"/>
              </a:rPr>
              <a:t>1.2.4.1 Internet Access Technologies</a:t>
            </a:r>
          </a:p>
          <a:p>
            <a:pPr>
              <a:lnSpc>
                <a:spcPct val="80000"/>
              </a:lnSpc>
              <a:buFontTx/>
              <a:buNone/>
            </a:pPr>
            <a:r>
              <a:rPr lang="en-US" sz="1200" kern="1200" dirty="0" smtClean="0">
                <a:solidFill>
                  <a:schemeClr val="tx1"/>
                </a:solidFill>
                <a:latin typeface="Arial" charset="0"/>
                <a:ea typeface="ＭＳ Ｐゴシック" charset="0"/>
                <a:cs typeface="ＭＳ Ｐゴシック" charset="0"/>
              </a:rPr>
              <a:t>1.2.4.3 Connecting Businesses to the Internet</a:t>
            </a:r>
            <a:endParaRPr lang="en-US" dirty="0"/>
          </a:p>
        </p:txBody>
      </p:sp>
    </p:spTree>
    <p:extLst>
      <p:ext uri="{BB962C8B-B14F-4D97-AF65-F5344CB8AC3E}">
        <p14:creationId xmlns:p14="http://schemas.microsoft.com/office/powerpoint/2010/main" val="27013966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25</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sz="1300" b="0" dirty="0" smtClean="0"/>
              <a:t>Introduction to Networks</a:t>
            </a:r>
            <a:endParaRPr lang="en-US" sz="1300" b="0" baseline="0" dirty="0" smtClean="0"/>
          </a:p>
          <a:p>
            <a:pPr>
              <a:buFontTx/>
              <a:buNone/>
            </a:pPr>
            <a:r>
              <a:rPr lang="en-US" sz="1300" b="0" dirty="0" smtClean="0"/>
              <a:t>Chapter 1: Exploring the Network</a:t>
            </a:r>
            <a:endParaRPr lang="en-GB" b="0" dirty="0" smtClean="0"/>
          </a:p>
        </p:txBody>
      </p:sp>
    </p:spTree>
    <p:extLst>
      <p:ext uri="{BB962C8B-B14F-4D97-AF65-F5344CB8AC3E}">
        <p14:creationId xmlns:p14="http://schemas.microsoft.com/office/powerpoint/2010/main" val="34725316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17FB9E6-8694-144F-93D6-FB3ABD0E94A0}" type="slidenum">
              <a:rPr lang="en-US" sz="800"/>
              <a:pPr/>
              <a:t>26</a:t>
            </a:fld>
            <a:endParaRPr lang="en-US" sz="800"/>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1.3.1.1 The Converging Network</a:t>
            </a:r>
            <a:endParaRPr lang="en-US" dirty="0"/>
          </a:p>
        </p:txBody>
      </p:sp>
    </p:spTree>
    <p:extLst>
      <p:ext uri="{BB962C8B-B14F-4D97-AF65-F5344CB8AC3E}">
        <p14:creationId xmlns:p14="http://schemas.microsoft.com/office/powerpoint/2010/main" val="1949537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ED993268-E953-2F42-8C5E-336561899F89}" type="slidenum">
              <a:rPr lang="en-US" sz="800"/>
              <a:pPr/>
              <a:t>27</a:t>
            </a:fld>
            <a:endParaRPr lang="en-US" sz="80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1.3.1.2 Planning for the Future</a:t>
            </a:r>
            <a:endParaRPr lang="en-US" dirty="0"/>
          </a:p>
        </p:txBody>
      </p:sp>
    </p:spTree>
    <p:extLst>
      <p:ext uri="{BB962C8B-B14F-4D97-AF65-F5344CB8AC3E}">
        <p14:creationId xmlns:p14="http://schemas.microsoft.com/office/powerpoint/2010/main" val="1206789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7B8A5DA9-7DB1-7248-9C05-61318208F4DE}" type="slidenum">
              <a:rPr lang="en-US" sz="800"/>
              <a:pPr/>
              <a:t>28</a:t>
            </a:fld>
            <a:endParaRPr lang="en-US" sz="800"/>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1.3.2.1 The Supporting Network Architecture</a:t>
            </a:r>
            <a:endParaRPr lang="en-US" dirty="0"/>
          </a:p>
        </p:txBody>
      </p:sp>
    </p:spTree>
    <p:extLst>
      <p:ext uri="{BB962C8B-B14F-4D97-AF65-F5344CB8AC3E}">
        <p14:creationId xmlns:p14="http://schemas.microsoft.com/office/powerpoint/2010/main" val="12412477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53927EE6-0587-B643-8AE4-3395E115027B}" type="slidenum">
              <a:rPr lang="en-US" sz="800"/>
              <a:pPr/>
              <a:t>29</a:t>
            </a:fld>
            <a:endParaRPr lang="en-US" sz="800"/>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1.3.2.2 Fault Tolerance in Circuit Switched Networks</a:t>
            </a:r>
            <a:endParaRPr lang="en-US" dirty="0"/>
          </a:p>
        </p:txBody>
      </p:sp>
    </p:spTree>
    <p:extLst>
      <p:ext uri="{BB962C8B-B14F-4D97-AF65-F5344CB8AC3E}">
        <p14:creationId xmlns:p14="http://schemas.microsoft.com/office/powerpoint/2010/main" val="2232285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5C9B772C-9A16-E444-84E4-86EFFD35BFA2}" type="slidenum">
              <a:rPr lang="en-US" sz="800"/>
              <a:pPr/>
              <a:t>3</a:t>
            </a:fld>
            <a:endParaRPr lang="en-US" sz="800"/>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Chapter 1 Sections</a:t>
            </a:r>
          </a:p>
        </p:txBody>
      </p:sp>
    </p:spTree>
    <p:extLst>
      <p:ext uri="{BB962C8B-B14F-4D97-AF65-F5344CB8AC3E}">
        <p14:creationId xmlns:p14="http://schemas.microsoft.com/office/powerpoint/2010/main" val="23731191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53927EE6-0587-B643-8AE4-3395E115027B}" type="slidenum">
              <a:rPr lang="en-US" sz="800"/>
              <a:pPr/>
              <a:t>30</a:t>
            </a:fld>
            <a:endParaRPr lang="en-US" sz="800"/>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1.3.2.3 Fault Tolerance in Packet-Switched Networks</a:t>
            </a:r>
            <a:endParaRPr lang="en-US" dirty="0"/>
          </a:p>
        </p:txBody>
      </p:sp>
    </p:spTree>
    <p:extLst>
      <p:ext uri="{BB962C8B-B14F-4D97-AF65-F5344CB8AC3E}">
        <p14:creationId xmlns:p14="http://schemas.microsoft.com/office/powerpoint/2010/main" val="25949610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77722882-7E70-6043-B58D-8E593AE71A70}" type="slidenum">
              <a:rPr lang="en-US" sz="800"/>
              <a:pPr/>
              <a:t>31</a:t>
            </a:fld>
            <a:endParaRPr lang="en-US" sz="800"/>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1.3.2.4 Scalable Networks</a:t>
            </a:r>
            <a:endParaRPr lang="en-US" dirty="0"/>
          </a:p>
        </p:txBody>
      </p:sp>
    </p:spTree>
    <p:extLst>
      <p:ext uri="{BB962C8B-B14F-4D97-AF65-F5344CB8AC3E}">
        <p14:creationId xmlns:p14="http://schemas.microsoft.com/office/powerpoint/2010/main" val="22345343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1A4364D-7D8A-FF42-B132-A95366D63434}" type="slidenum">
              <a:rPr lang="en-US" sz="800"/>
              <a:pPr/>
              <a:t>32</a:t>
            </a:fld>
            <a:endParaRPr lang="en-US" sz="800"/>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1.3.2.5 Providing </a:t>
            </a:r>
            <a:r>
              <a:rPr lang="en-US" sz="1200" kern="1200" dirty="0" err="1" smtClean="0">
                <a:solidFill>
                  <a:schemeClr val="tx1"/>
                </a:solidFill>
                <a:latin typeface="Arial" charset="0"/>
                <a:ea typeface="ＭＳ Ｐゴシック" charset="0"/>
                <a:cs typeface="ＭＳ Ｐゴシック" charset="0"/>
              </a:rPr>
              <a:t>QoS</a:t>
            </a:r>
            <a:endParaRPr lang="en-US" dirty="0"/>
          </a:p>
        </p:txBody>
      </p:sp>
    </p:spTree>
    <p:extLst>
      <p:ext uri="{BB962C8B-B14F-4D97-AF65-F5344CB8AC3E}">
        <p14:creationId xmlns:p14="http://schemas.microsoft.com/office/powerpoint/2010/main" val="5356207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26C4740-6176-6B42-AE8B-248565D05237}" type="slidenum">
              <a:rPr lang="en-US" sz="800"/>
              <a:pPr/>
              <a:t>33</a:t>
            </a:fld>
            <a:endParaRPr lang="en-US" sz="80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1.3.2.6 Providing Network Security</a:t>
            </a:r>
            <a:endParaRPr lang="en-US" dirty="0"/>
          </a:p>
        </p:txBody>
      </p:sp>
    </p:spTree>
    <p:extLst>
      <p:ext uri="{BB962C8B-B14F-4D97-AF65-F5344CB8AC3E}">
        <p14:creationId xmlns:p14="http://schemas.microsoft.com/office/powerpoint/2010/main" val="3893844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34</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sz="1300" b="0" dirty="0" smtClean="0"/>
              <a:t>Introduction to Networks</a:t>
            </a:r>
            <a:endParaRPr lang="en-US" sz="1300" b="0" baseline="0" dirty="0" smtClean="0"/>
          </a:p>
          <a:p>
            <a:pPr>
              <a:buFontTx/>
              <a:buNone/>
            </a:pPr>
            <a:r>
              <a:rPr lang="en-US" sz="1300" b="0" dirty="0" smtClean="0"/>
              <a:t>Chapter 1: Exploring the Network</a:t>
            </a:r>
            <a:endParaRPr lang="en-GB" b="0" dirty="0" smtClean="0"/>
          </a:p>
        </p:txBody>
      </p:sp>
    </p:spTree>
    <p:extLst>
      <p:ext uri="{BB962C8B-B14F-4D97-AF65-F5344CB8AC3E}">
        <p14:creationId xmlns:p14="http://schemas.microsoft.com/office/powerpoint/2010/main" val="2089077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AE7691EC-BB62-0C4B-A1A0-95FDF2391D96}" type="slidenum">
              <a:rPr lang="en-US" sz="800"/>
              <a:pPr/>
              <a:t>35</a:t>
            </a:fld>
            <a:endParaRPr lang="en-US" sz="800"/>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hu-HU" sz="1200" kern="1200" dirty="0" smtClean="0">
                <a:solidFill>
                  <a:schemeClr val="tx1"/>
                </a:solidFill>
                <a:latin typeface="Arial" charset="0"/>
                <a:ea typeface="ＭＳ Ｐゴシック" charset="0"/>
                <a:cs typeface="ＭＳ Ｐゴシック" charset="0"/>
              </a:rPr>
              <a:t>1.4.1.1 New Trends</a:t>
            </a:r>
            <a:endParaRPr lang="en-US" dirty="0"/>
          </a:p>
        </p:txBody>
      </p:sp>
    </p:spTree>
    <p:extLst>
      <p:ext uri="{BB962C8B-B14F-4D97-AF65-F5344CB8AC3E}">
        <p14:creationId xmlns:p14="http://schemas.microsoft.com/office/powerpoint/2010/main" val="28072597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53FE1D13-24F9-AD40-B322-F885E4C0385F}" type="slidenum">
              <a:rPr lang="en-US" sz="800"/>
              <a:pPr/>
              <a:t>36</a:t>
            </a:fld>
            <a:endParaRPr lang="en-US" sz="800"/>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1.4.1.2 BYOD</a:t>
            </a:r>
            <a:endParaRPr lang="en-US" dirty="0"/>
          </a:p>
        </p:txBody>
      </p:sp>
    </p:spTree>
    <p:extLst>
      <p:ext uri="{BB962C8B-B14F-4D97-AF65-F5344CB8AC3E}">
        <p14:creationId xmlns:p14="http://schemas.microsoft.com/office/powerpoint/2010/main" val="35748527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476F820-85C4-F142-B35E-4A6845A574F0}" type="slidenum">
              <a:rPr lang="en-US" sz="800"/>
              <a:pPr/>
              <a:t>37</a:t>
            </a:fld>
            <a:endParaRPr lang="en-US" sz="800"/>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1.4.1.3 Online Collaboration</a:t>
            </a:r>
            <a:endParaRPr lang="en-US" dirty="0"/>
          </a:p>
        </p:txBody>
      </p:sp>
    </p:spTree>
    <p:extLst>
      <p:ext uri="{BB962C8B-B14F-4D97-AF65-F5344CB8AC3E}">
        <p14:creationId xmlns:p14="http://schemas.microsoft.com/office/powerpoint/2010/main" val="35828427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17C2DEEB-8ACC-7644-9010-3929E6BDCA5B}" type="slidenum">
              <a:rPr lang="en-US" sz="800"/>
              <a:pPr/>
              <a:t>38</a:t>
            </a:fld>
            <a:endParaRPr lang="en-US" sz="800"/>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1.4.1.4 Video Communication</a:t>
            </a:r>
            <a:endParaRPr lang="en-US" dirty="0"/>
          </a:p>
        </p:txBody>
      </p:sp>
    </p:spTree>
    <p:extLst>
      <p:ext uri="{BB962C8B-B14F-4D97-AF65-F5344CB8AC3E}">
        <p14:creationId xmlns:p14="http://schemas.microsoft.com/office/powerpoint/2010/main" val="16765280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42355F44-ACAC-7043-A397-8E564A5029A6}" type="slidenum">
              <a:rPr lang="en-US" sz="800"/>
              <a:pPr/>
              <a:t>39</a:t>
            </a:fld>
            <a:endParaRPr lang="en-US" sz="800"/>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1.4.1.5 Cloud Computing</a:t>
            </a:r>
            <a:endParaRPr lang="en-US" dirty="0"/>
          </a:p>
        </p:txBody>
      </p:sp>
    </p:spTree>
    <p:extLst>
      <p:ext uri="{BB962C8B-B14F-4D97-AF65-F5344CB8AC3E}">
        <p14:creationId xmlns:p14="http://schemas.microsoft.com/office/powerpoint/2010/main" val="3311873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4</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sz="1300" b="0" dirty="0" smtClean="0"/>
              <a:t>Introduction to Networks</a:t>
            </a:r>
            <a:endParaRPr lang="en-US" sz="1300" b="0" baseline="0" dirty="0" smtClean="0"/>
          </a:p>
          <a:p>
            <a:pPr>
              <a:buFontTx/>
              <a:buNone/>
            </a:pPr>
            <a:r>
              <a:rPr lang="en-US" sz="1300" b="0" dirty="0" smtClean="0"/>
              <a:t>Chapter 1: Exploring the Network</a:t>
            </a:r>
            <a:endParaRPr lang="en-GB" b="0" dirty="0" smtClean="0"/>
          </a:p>
        </p:txBody>
      </p:sp>
    </p:spTree>
    <p:extLst>
      <p:ext uri="{BB962C8B-B14F-4D97-AF65-F5344CB8AC3E}">
        <p14:creationId xmlns:p14="http://schemas.microsoft.com/office/powerpoint/2010/main" val="30999960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0F44EFC-A188-154E-9D01-11C485224BED}" type="slidenum">
              <a:rPr lang="en-US" sz="800"/>
              <a:pPr/>
              <a:t>40</a:t>
            </a:fld>
            <a:endParaRPr lang="en-US" sz="800"/>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1.4.1.6 Data Centers</a:t>
            </a:r>
            <a:endParaRPr lang="en-US" dirty="0"/>
          </a:p>
        </p:txBody>
      </p:sp>
    </p:spTree>
    <p:extLst>
      <p:ext uri="{BB962C8B-B14F-4D97-AF65-F5344CB8AC3E}">
        <p14:creationId xmlns:p14="http://schemas.microsoft.com/office/powerpoint/2010/main" val="5084297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0F44EFC-A188-154E-9D01-11C485224BED}" type="slidenum">
              <a:rPr lang="en-US" sz="800"/>
              <a:pPr/>
              <a:t>41</a:t>
            </a:fld>
            <a:endParaRPr lang="en-US" sz="800"/>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1.4.2.1 Technology Trends in the Home</a:t>
            </a:r>
            <a:endParaRPr lang="en-US" dirty="0"/>
          </a:p>
        </p:txBody>
      </p:sp>
    </p:spTree>
    <p:extLst>
      <p:ext uri="{BB962C8B-B14F-4D97-AF65-F5344CB8AC3E}">
        <p14:creationId xmlns:p14="http://schemas.microsoft.com/office/powerpoint/2010/main" val="9098115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0F44EFC-A188-154E-9D01-11C485224BED}" type="slidenum">
              <a:rPr lang="en-US" sz="800"/>
              <a:pPr/>
              <a:t>42</a:t>
            </a:fld>
            <a:endParaRPr lang="en-US" sz="800"/>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1.4.2.2 </a:t>
            </a:r>
            <a:r>
              <a:rPr lang="en-US" sz="1200" kern="1200" dirty="0" err="1" smtClean="0">
                <a:solidFill>
                  <a:schemeClr val="tx1"/>
                </a:solidFill>
                <a:latin typeface="Arial" charset="0"/>
                <a:ea typeface="ＭＳ Ｐゴシック" charset="0"/>
                <a:cs typeface="ＭＳ Ｐゴシック" charset="0"/>
              </a:rPr>
              <a:t>Powerline</a:t>
            </a:r>
            <a:r>
              <a:rPr lang="en-US" sz="1200" kern="1200" dirty="0" smtClean="0">
                <a:solidFill>
                  <a:schemeClr val="tx1"/>
                </a:solidFill>
                <a:latin typeface="Arial" charset="0"/>
                <a:ea typeface="ＭＳ Ｐゴシック" charset="0"/>
                <a:cs typeface="ＭＳ Ｐゴシック" charset="0"/>
              </a:rPr>
              <a:t> Networking</a:t>
            </a:r>
            <a:endParaRPr lang="en-US" dirty="0"/>
          </a:p>
        </p:txBody>
      </p:sp>
    </p:spTree>
    <p:extLst>
      <p:ext uri="{BB962C8B-B14F-4D97-AF65-F5344CB8AC3E}">
        <p14:creationId xmlns:p14="http://schemas.microsoft.com/office/powerpoint/2010/main" val="13411973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0F44EFC-A188-154E-9D01-11C485224BED}" type="slidenum">
              <a:rPr lang="en-US" sz="800"/>
              <a:pPr/>
              <a:t>43</a:t>
            </a:fld>
            <a:endParaRPr lang="en-US" sz="800"/>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1.4.2.3 Wireless Broadband</a:t>
            </a:r>
            <a:endParaRPr lang="en-US" dirty="0"/>
          </a:p>
        </p:txBody>
      </p:sp>
    </p:spTree>
    <p:extLst>
      <p:ext uri="{BB962C8B-B14F-4D97-AF65-F5344CB8AC3E}">
        <p14:creationId xmlns:p14="http://schemas.microsoft.com/office/powerpoint/2010/main" val="34889275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2C3DC29-09CB-604F-B268-FE26560AF238}" type="slidenum">
              <a:rPr lang="en-US" sz="800"/>
              <a:pPr/>
              <a:t>44</a:t>
            </a:fld>
            <a:endParaRPr lang="en-US" sz="800"/>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1.4.3.1 Security threats</a:t>
            </a:r>
            <a:endParaRPr lang="en-US" dirty="0"/>
          </a:p>
        </p:txBody>
      </p:sp>
    </p:spTree>
    <p:extLst>
      <p:ext uri="{BB962C8B-B14F-4D97-AF65-F5344CB8AC3E}">
        <p14:creationId xmlns:p14="http://schemas.microsoft.com/office/powerpoint/2010/main" val="3060713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90C64FFB-B6CF-4440-B5EC-60CB07119845}" type="slidenum">
              <a:rPr lang="en-US" sz="800"/>
              <a:pPr/>
              <a:t>45</a:t>
            </a:fld>
            <a:endParaRPr lang="en-US" sz="800"/>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1.4.3.1 Security threats</a:t>
            </a:r>
            <a:r>
              <a:rPr lang="en-US" dirty="0" smtClean="0"/>
              <a:t> (cont.)</a:t>
            </a:r>
            <a:endParaRPr lang="en-US" dirty="0"/>
          </a:p>
        </p:txBody>
      </p:sp>
    </p:spTree>
    <p:extLst>
      <p:ext uri="{BB962C8B-B14F-4D97-AF65-F5344CB8AC3E}">
        <p14:creationId xmlns:p14="http://schemas.microsoft.com/office/powerpoint/2010/main" val="24594605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2760EC05-DA1F-874D-947F-5C8F82065C1C}" type="slidenum">
              <a:rPr lang="en-US" sz="800"/>
              <a:pPr/>
              <a:t>46</a:t>
            </a:fld>
            <a:endParaRPr lang="en-US" sz="800"/>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1.4.3.2 Security Solutions</a:t>
            </a:r>
            <a:endParaRPr lang="en-US" dirty="0"/>
          </a:p>
        </p:txBody>
      </p:sp>
    </p:spTree>
    <p:extLst>
      <p:ext uri="{BB962C8B-B14F-4D97-AF65-F5344CB8AC3E}">
        <p14:creationId xmlns:p14="http://schemas.microsoft.com/office/powerpoint/2010/main" val="12226082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30F7306-6C16-064C-839B-156BE5B973D9}" type="slidenum">
              <a:rPr lang="en-US" sz="800"/>
              <a:pPr/>
              <a:t>47</a:t>
            </a:fld>
            <a:endParaRPr lang="en-US" sz="800"/>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1.4.4.1 Cisco Network Architectures</a:t>
            </a:r>
            <a:endParaRPr lang="en-US" dirty="0"/>
          </a:p>
        </p:txBody>
      </p:sp>
    </p:spTree>
    <p:extLst>
      <p:ext uri="{BB962C8B-B14F-4D97-AF65-F5344CB8AC3E}">
        <p14:creationId xmlns:p14="http://schemas.microsoft.com/office/powerpoint/2010/main" val="20476858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73C55D1D-B3E8-A64F-957F-FCAFD9CC39AB}" type="slidenum">
              <a:rPr lang="en-US" sz="800"/>
              <a:pPr/>
              <a:t>48</a:t>
            </a:fld>
            <a:endParaRPr lang="en-US" sz="800"/>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1.4.4.2 CCNA</a:t>
            </a:r>
            <a:endParaRPr lang="en-US" dirty="0"/>
          </a:p>
        </p:txBody>
      </p:sp>
    </p:spTree>
    <p:extLst>
      <p:ext uri="{BB962C8B-B14F-4D97-AF65-F5344CB8AC3E}">
        <p14:creationId xmlns:p14="http://schemas.microsoft.com/office/powerpoint/2010/main" val="18618256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A7AF211-02D4-CA4C-B739-BDD3E82BAC44}" type="slidenum">
              <a:rPr lang="en-US" sz="800"/>
              <a:pPr/>
              <a:t>49</a:t>
            </a:fld>
            <a:endParaRPr lang="en-US" sz="800"/>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Chapter I Summary</a:t>
            </a:r>
            <a:endParaRPr lang="en-US" dirty="0"/>
          </a:p>
        </p:txBody>
      </p:sp>
    </p:spTree>
    <p:extLst>
      <p:ext uri="{BB962C8B-B14F-4D97-AF65-F5344CB8AC3E}">
        <p14:creationId xmlns:p14="http://schemas.microsoft.com/office/powerpoint/2010/main" val="2020868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B085E8B-D399-554D-A2F9-428D37D8558B}" type="slidenum">
              <a:rPr lang="en-US" sz="800"/>
              <a:pPr/>
              <a:t>5</a:t>
            </a:fld>
            <a:endParaRPr lang="en-US" sz="800"/>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1.1.1.1 Networks in Our Daily Lives</a:t>
            </a:r>
          </a:p>
          <a:p>
            <a:pPr>
              <a:lnSpc>
                <a:spcPct val="80000"/>
              </a:lnSpc>
              <a:buFontTx/>
              <a:buNone/>
            </a:pPr>
            <a:r>
              <a:rPr lang="en-US" sz="1200" kern="1200" dirty="0" smtClean="0">
                <a:solidFill>
                  <a:schemeClr val="tx1"/>
                </a:solidFill>
                <a:latin typeface="Arial" charset="0"/>
                <a:ea typeface="ＭＳ Ｐゴシック" charset="0"/>
                <a:cs typeface="ＭＳ Ｐゴシック" charset="0"/>
              </a:rPr>
              <a:t>1.1.1.2 Technology Then and Now</a:t>
            </a:r>
            <a:endParaRPr lang="en-US" dirty="0"/>
          </a:p>
        </p:txBody>
      </p:sp>
    </p:spTree>
    <p:extLst>
      <p:ext uri="{BB962C8B-B14F-4D97-AF65-F5344CB8AC3E}">
        <p14:creationId xmlns:p14="http://schemas.microsoft.com/office/powerpoint/2010/main" val="25059680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0A7AF211-02D4-CA4C-B739-BDD3E82BAC44}" type="slidenum">
              <a:rPr lang="en-US" sz="800"/>
              <a:pPr/>
              <a:t>50</a:t>
            </a:fld>
            <a:endParaRPr lang="en-US" sz="800"/>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t>Chapter 12 Summary (cont.)</a:t>
            </a:r>
            <a:endParaRPr lang="en-US" dirty="0"/>
          </a:p>
        </p:txBody>
      </p:sp>
    </p:spTree>
    <p:extLst>
      <p:ext uri="{BB962C8B-B14F-4D97-AF65-F5344CB8AC3E}">
        <p14:creationId xmlns:p14="http://schemas.microsoft.com/office/powerpoint/2010/main" val="1676625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D574A9B6-3F6D-3B47-A0D1-43AF6B391162}" type="slidenum">
              <a:rPr lang="en-US" sz="800"/>
              <a:pPr/>
              <a:t>6</a:t>
            </a:fld>
            <a:endParaRPr lang="en-US" sz="80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1.1.1.3 The Global Community</a:t>
            </a:r>
            <a:endParaRPr lang="en-US" dirty="0"/>
          </a:p>
        </p:txBody>
      </p:sp>
    </p:spTree>
    <p:extLst>
      <p:ext uri="{BB962C8B-B14F-4D97-AF65-F5344CB8AC3E}">
        <p14:creationId xmlns:p14="http://schemas.microsoft.com/office/powerpoint/2010/main" val="2915052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1.1.1.4 Networks Support the Way We Learn</a:t>
            </a:r>
          </a:p>
          <a:p>
            <a:pPr>
              <a:lnSpc>
                <a:spcPct val="80000"/>
              </a:lnSpc>
              <a:buFontTx/>
              <a:buNone/>
            </a:pPr>
            <a:r>
              <a:rPr lang="en-US" sz="1200" kern="1200" dirty="0" smtClean="0">
                <a:solidFill>
                  <a:schemeClr val="tx1"/>
                </a:solidFill>
                <a:latin typeface="Arial" charset="0"/>
                <a:ea typeface="ＭＳ Ｐゴシック" charset="0"/>
                <a:cs typeface="ＭＳ Ｐゴシック" charset="0"/>
              </a:rPr>
              <a:t>1.1.1.5 Networks Support the Way We Communicate</a:t>
            </a:r>
          </a:p>
          <a:p>
            <a:pPr>
              <a:lnSpc>
                <a:spcPct val="80000"/>
              </a:lnSpc>
              <a:buFontTx/>
              <a:buNone/>
            </a:pPr>
            <a:r>
              <a:rPr lang="en-US" sz="1200" kern="1200" dirty="0" smtClean="0">
                <a:solidFill>
                  <a:schemeClr val="tx1"/>
                </a:solidFill>
                <a:latin typeface="Arial" charset="0"/>
                <a:ea typeface="ＭＳ Ｐゴシック" charset="0"/>
                <a:cs typeface="ＭＳ Ｐゴシック" charset="0"/>
              </a:rPr>
              <a:t>1.1.1.6 Networks Support the Way We Work</a:t>
            </a:r>
          </a:p>
          <a:p>
            <a:pPr>
              <a:lnSpc>
                <a:spcPct val="80000"/>
              </a:lnSpc>
              <a:buFontTx/>
              <a:buNone/>
            </a:pPr>
            <a:r>
              <a:rPr lang="en-US" sz="1200" kern="1200" dirty="0" smtClean="0">
                <a:solidFill>
                  <a:schemeClr val="tx1"/>
                </a:solidFill>
                <a:latin typeface="Arial" charset="0"/>
                <a:ea typeface="ＭＳ Ｐゴシック" charset="0"/>
                <a:cs typeface="ＭＳ Ｐゴシック" charset="0"/>
              </a:rPr>
              <a:t>1.1.1.7 Networks Support the Way We Play</a:t>
            </a:r>
            <a:endParaRPr lang="en-US" dirty="0"/>
          </a:p>
        </p:txBody>
      </p:sp>
    </p:spTree>
    <p:extLst>
      <p:ext uri="{BB962C8B-B14F-4D97-AF65-F5344CB8AC3E}">
        <p14:creationId xmlns:p14="http://schemas.microsoft.com/office/powerpoint/2010/main" val="4057979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960854F-6099-C645-9633-B44CFEAB8F51}" type="slidenum">
              <a:rPr lang="en-US" sz="800"/>
              <a:pPr/>
              <a:t>8</a:t>
            </a:fld>
            <a:endParaRPr lang="en-US" sz="80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1.1.2.1 Networks of Many Sizes</a:t>
            </a:r>
            <a:endParaRPr lang="en-US" dirty="0"/>
          </a:p>
        </p:txBody>
      </p:sp>
    </p:spTree>
    <p:extLst>
      <p:ext uri="{BB962C8B-B14F-4D97-AF65-F5344CB8AC3E}">
        <p14:creationId xmlns:p14="http://schemas.microsoft.com/office/powerpoint/2010/main" val="2617163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960854F-6099-C645-9633-B44CFEAB8F51}" type="slidenum">
              <a:rPr lang="en-US" sz="800"/>
              <a:pPr/>
              <a:t>9</a:t>
            </a:fld>
            <a:endParaRPr lang="en-US" sz="80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1.1.2.2 Clients and Servers</a:t>
            </a:r>
          </a:p>
          <a:p>
            <a:pPr>
              <a:lnSpc>
                <a:spcPct val="80000"/>
              </a:lnSpc>
              <a:buFontTx/>
              <a:buNone/>
            </a:pPr>
            <a:r>
              <a:rPr lang="en-US" sz="1200" kern="1200" dirty="0" smtClean="0">
                <a:solidFill>
                  <a:schemeClr val="tx1"/>
                </a:solidFill>
                <a:latin typeface="Arial" charset="0"/>
                <a:ea typeface="ＭＳ Ｐゴシック" charset="0"/>
                <a:cs typeface="ＭＳ Ｐゴシック" charset="0"/>
              </a:rPr>
              <a:t>1.1.2.3 Clients and Servers (Cont.)</a:t>
            </a:r>
            <a:endParaRPr lang="en-US" dirty="0"/>
          </a:p>
        </p:txBody>
      </p:sp>
    </p:spTree>
    <p:extLst>
      <p:ext uri="{BB962C8B-B14F-4D97-AF65-F5344CB8AC3E}">
        <p14:creationId xmlns:p14="http://schemas.microsoft.com/office/powerpoint/2010/main" val="22867310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PPt_CoverAr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93888"/>
            <a:ext cx="9140825" cy="244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a:spLocks noChangeArrowheads="1"/>
          </p:cNvSpPr>
          <p:nvPr/>
        </p:nvSpPr>
        <p:spPr bwMode="auto">
          <a:xfrm>
            <a:off x="4498975" y="6670675"/>
            <a:ext cx="23479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2007 – 2010, Cisco Systems, Inc. All rights reserved.</a:t>
            </a:r>
          </a:p>
        </p:txBody>
      </p:sp>
      <p:sp>
        <p:nvSpPr>
          <p:cNvPr id="6" name="Rectangle 4"/>
          <p:cNvSpPr>
            <a:spLocks noChangeArrowheads="1"/>
          </p:cNvSpPr>
          <p:nvPr/>
        </p:nvSpPr>
        <p:spPr bwMode="auto">
          <a:xfrm>
            <a:off x="7123113" y="6672263"/>
            <a:ext cx="6508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Public</a:t>
            </a:r>
          </a:p>
        </p:txBody>
      </p:sp>
      <p:sp>
        <p:nvSpPr>
          <p:cNvPr id="7" name="Rectangle 5"/>
          <p:cNvSpPr>
            <a:spLocks noChangeArrowheads="1"/>
          </p:cNvSpPr>
          <p:nvPr/>
        </p:nvSpPr>
        <p:spPr bwMode="auto">
          <a:xfrm>
            <a:off x="193675" y="6562725"/>
            <a:ext cx="9620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ITE PC v4.1</a:t>
            </a:r>
          </a:p>
          <a:p>
            <a:pPr algn="l" defTabSz="814388">
              <a:lnSpc>
                <a:spcPct val="100000"/>
              </a:lnSpc>
            </a:pPr>
            <a:r>
              <a:rPr lang="en-US" sz="700">
                <a:solidFill>
                  <a:srgbClr val="D3D3D3"/>
                </a:solidFill>
              </a:rPr>
              <a:t>Chapter 1</a:t>
            </a:r>
          </a:p>
        </p:txBody>
      </p:sp>
      <p:sp>
        <p:nvSpPr>
          <p:cNvPr id="8" name="Rectangle 6"/>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DC7FBAF0-BCF5-8741-945F-3C6763791038}" type="slidenum">
              <a:rPr lang="en-US" sz="1000">
                <a:solidFill>
                  <a:srgbClr val="D3D3D3"/>
                </a:solidFill>
              </a:rPr>
              <a:pPr algn="r" defTabSz="814388">
                <a:lnSpc>
                  <a:spcPct val="100000"/>
                </a:lnSpc>
              </a:pPr>
              <a:t>‹#›</a:t>
            </a:fld>
            <a:endParaRPr lang="en-US" sz="1000">
              <a:solidFill>
                <a:srgbClr val="D3D3D3"/>
              </a:solidFill>
            </a:endParaRPr>
          </a:p>
        </p:txBody>
      </p:sp>
      <p:pic>
        <p:nvPicPr>
          <p:cNvPr id="9" name="Picture 9" descr="Cisco_NewLog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483225" y="5940425"/>
            <a:ext cx="3354388"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Cisc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63" y="119063"/>
            <a:ext cx="11715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47" name="Rectangle 7"/>
          <p:cNvSpPr>
            <a:spLocks noGrp="1" noChangeArrowheads="1"/>
          </p:cNvSpPr>
          <p:nvPr>
            <p:ph type="ctrTitle"/>
          </p:nvPr>
        </p:nvSpPr>
        <p:spPr bwMode="white">
          <a:xfrm>
            <a:off x="311150" y="2671763"/>
            <a:ext cx="3768725" cy="830262"/>
          </a:xfrm>
          <a:ln/>
        </p:spPr>
        <p:txBody>
          <a:bodyPr anchor="ctr"/>
          <a:lstStyle>
            <a:lvl1pPr>
              <a:defRPr sz="3000" b="0">
                <a:solidFill>
                  <a:srgbClr val="FFFFFF"/>
                </a:solidFill>
              </a:defRPr>
            </a:lvl1pPr>
          </a:lstStyle>
          <a:p>
            <a:r>
              <a:rPr lang="en-US"/>
              <a:t>Click To Edit Master Title Style</a:t>
            </a:r>
          </a:p>
        </p:txBody>
      </p:sp>
      <p:sp>
        <p:nvSpPr>
          <p:cNvPr id="1290248" name="Rectangle 8"/>
          <p:cNvSpPr>
            <a:spLocks noGrp="1" noChangeArrowheads="1"/>
          </p:cNvSpPr>
          <p:nvPr>
            <p:ph type="subTitle" idx="1"/>
          </p:nvPr>
        </p:nvSpPr>
        <p:spPr>
          <a:xfrm>
            <a:off x="311150" y="4672013"/>
            <a:ext cx="4103688" cy="658812"/>
          </a:xfrm>
          <a:ln/>
        </p:spPr>
        <p:txBody>
          <a:bodyPr/>
          <a:lstStyle>
            <a:lvl1pPr marL="0" indent="0">
              <a:lnSpc>
                <a:spcPct val="90000"/>
              </a:lnSpc>
              <a:buFont typeface="Wingdings" pitchFamily="2" charset="2"/>
              <a:buNone/>
              <a:defRPr sz="2000" b="1">
                <a:solidFill>
                  <a:schemeClr val="bg2"/>
                </a:solidFill>
              </a:defRPr>
            </a:lvl1pPr>
          </a:lstStyle>
          <a:p>
            <a:r>
              <a:rPr lang="en-US"/>
              <a:t>Click to Edit Master Subtitle Style</a:t>
            </a:r>
          </a:p>
        </p:txBody>
      </p:sp>
    </p:spTree>
    <p:extLst>
      <p:ext uri="{BB962C8B-B14F-4D97-AF65-F5344CB8AC3E}">
        <p14:creationId xmlns:p14="http://schemas.microsoft.com/office/powerpoint/2010/main" val="3854027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87525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798513"/>
            <a:ext cx="2035175"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5638" y="798513"/>
            <a:ext cx="5957887" cy="4787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6766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55638" y="798513"/>
            <a:ext cx="8145462" cy="8382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55638" y="2014538"/>
            <a:ext cx="7940675" cy="3571875"/>
          </a:xfrm>
        </p:spPr>
        <p:txBody>
          <a:bodyPr/>
          <a:lstStyle/>
          <a:p>
            <a:pPr lvl="0"/>
            <a:endParaRPr lang="en-US" noProof="0" dirty="0" smtClean="0"/>
          </a:p>
        </p:txBody>
      </p:sp>
    </p:spTree>
    <p:extLst>
      <p:ext uri="{BB962C8B-B14F-4D97-AF65-F5344CB8AC3E}">
        <p14:creationId xmlns:p14="http://schemas.microsoft.com/office/powerpoint/2010/main" val="39697481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PPt_4face_02120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911350"/>
            <a:ext cx="914400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78"/>
          <p:cNvSpPr>
            <a:spLocks noChangeArrowheads="1"/>
          </p:cNvSpPr>
          <p:nvPr/>
        </p:nvSpPr>
        <p:spPr bwMode="auto">
          <a:xfrm>
            <a:off x="4498975" y="6672263"/>
            <a:ext cx="20224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2008 Cisco Systems, Inc. All rights reserved.</a:t>
            </a:r>
          </a:p>
        </p:txBody>
      </p:sp>
      <p:sp>
        <p:nvSpPr>
          <p:cNvPr id="6" name="Rectangle 279"/>
          <p:cNvSpPr>
            <a:spLocks noChangeArrowheads="1"/>
          </p:cNvSpPr>
          <p:nvPr/>
        </p:nvSpPr>
        <p:spPr bwMode="auto">
          <a:xfrm>
            <a:off x="6896100" y="6672263"/>
            <a:ext cx="877888"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Confidential</a:t>
            </a:r>
          </a:p>
        </p:txBody>
      </p:sp>
      <p:sp>
        <p:nvSpPr>
          <p:cNvPr id="7" name="Rectangle 280"/>
          <p:cNvSpPr>
            <a:spLocks noChangeArrowheads="1"/>
          </p:cNvSpPr>
          <p:nvPr/>
        </p:nvSpPr>
        <p:spPr bwMode="auto">
          <a:xfrm>
            <a:off x="193675" y="6672263"/>
            <a:ext cx="96202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Presentation_ID</a:t>
            </a:r>
          </a:p>
        </p:txBody>
      </p:sp>
      <p:sp>
        <p:nvSpPr>
          <p:cNvPr id="8" name="Rectangle 281"/>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7F1BC4EF-034A-F647-AA58-B71D58802FDB}" type="slidenum">
              <a:rPr lang="en-US" sz="1000">
                <a:solidFill>
                  <a:srgbClr val="D3D3D3"/>
                </a:solidFill>
              </a:rPr>
              <a:pPr algn="r" defTabSz="814388">
                <a:lnSpc>
                  <a:spcPct val="100000"/>
                </a:lnSpc>
              </a:pPr>
              <a:t>‹#›</a:t>
            </a:fld>
            <a:endParaRPr lang="en-US" sz="1000">
              <a:solidFill>
                <a:srgbClr val="D3D3D3"/>
              </a:solidFill>
            </a:endParaRPr>
          </a:p>
        </p:txBody>
      </p:sp>
      <p:pic>
        <p:nvPicPr>
          <p:cNvPr id="9" name="Picture 331" descr="Cisco_NewLog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483225" y="5940425"/>
            <a:ext cx="3354388"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33" descr="Cisc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63" y="119063"/>
            <a:ext cx="11715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873" name="Rectangle 209"/>
          <p:cNvSpPr>
            <a:spLocks noGrp="1" noChangeArrowheads="1"/>
          </p:cNvSpPr>
          <p:nvPr>
            <p:ph type="ctrTitle"/>
          </p:nvPr>
        </p:nvSpPr>
        <p:spPr bwMode="white">
          <a:xfrm>
            <a:off x="311150" y="2671763"/>
            <a:ext cx="3768725" cy="830262"/>
          </a:xfrm>
          <a:ln/>
        </p:spPr>
        <p:txBody>
          <a:bodyPr anchor="ctr"/>
          <a:lstStyle>
            <a:lvl1pPr>
              <a:defRPr sz="3000" b="0">
                <a:solidFill>
                  <a:srgbClr val="FFFFFF"/>
                </a:solidFill>
              </a:defRPr>
            </a:lvl1pPr>
          </a:lstStyle>
          <a:p>
            <a:r>
              <a:rPr lang="en-US" smtClean="0"/>
              <a:t>Click to edit Master title style</a:t>
            </a:r>
            <a:endParaRPr lang="en-US"/>
          </a:p>
        </p:txBody>
      </p:sp>
      <p:sp>
        <p:nvSpPr>
          <p:cNvPr id="369874" name="Rectangle 210"/>
          <p:cNvSpPr>
            <a:spLocks noGrp="1" noChangeArrowheads="1"/>
          </p:cNvSpPr>
          <p:nvPr>
            <p:ph type="subTitle" idx="1"/>
          </p:nvPr>
        </p:nvSpPr>
        <p:spPr>
          <a:xfrm>
            <a:off x="311150" y="4672013"/>
            <a:ext cx="4103688" cy="658812"/>
          </a:xfrm>
          <a:ln/>
        </p:spPr>
        <p:txBody>
          <a:bodyPr/>
          <a:lstStyle>
            <a:lvl1pPr marL="0" indent="0">
              <a:lnSpc>
                <a:spcPct val="90000"/>
              </a:lnSpc>
              <a:buFont typeface="Wingdings" pitchFamily="2" charset="2"/>
              <a:buNone/>
              <a:defRPr sz="2000" b="1">
                <a:solidFill>
                  <a:schemeClr val="bg2"/>
                </a:solidFill>
              </a:defRPr>
            </a:lvl1pPr>
          </a:lstStyle>
          <a:p>
            <a:r>
              <a:rPr lang="en-US" smtClean="0"/>
              <a:t>Click to edit Master subtitle style</a:t>
            </a:r>
            <a:endParaRPr lang="en-US"/>
          </a:p>
        </p:txBody>
      </p:sp>
    </p:spTree>
    <p:extLst>
      <p:ext uri="{BB962C8B-B14F-4D97-AF65-F5344CB8AC3E}">
        <p14:creationId xmlns:p14="http://schemas.microsoft.com/office/powerpoint/2010/main" val="884885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10473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228517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5638" y="2014538"/>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02175" y="2014538"/>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92319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4373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408482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856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702293"/>
            <a:ext cx="8145462" cy="838200"/>
          </a:xfrm>
        </p:spPr>
        <p:txBody>
          <a:bodyPr/>
          <a:lstStyle/>
          <a:p>
            <a:r>
              <a:rPr lang="en-US" smtClean="0"/>
              <a:t>Click to edit Master title style</a:t>
            </a:r>
            <a:endParaRPr lang="en-US"/>
          </a:p>
        </p:txBody>
      </p:sp>
      <p:sp>
        <p:nvSpPr>
          <p:cNvPr id="3" name="Content Placeholder 2"/>
          <p:cNvSpPr>
            <a:spLocks noGrp="1"/>
          </p:cNvSpPr>
          <p:nvPr>
            <p:ph idx="1"/>
          </p:nvPr>
        </p:nvSpPr>
        <p:spPr>
          <a:xfrm>
            <a:off x="655638" y="1687390"/>
            <a:ext cx="7940675" cy="47207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609755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542533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37491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986291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798513"/>
            <a:ext cx="2035175"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5638" y="798513"/>
            <a:ext cx="5957887" cy="4787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31607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781150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5638" y="2014538"/>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02175" y="2014538"/>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8947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0279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88369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4858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74995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91901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5.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5638" y="798513"/>
            <a:ext cx="8145462"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4"/>
          <p:cNvSpPr>
            <a:spLocks noChangeArrowheads="1"/>
          </p:cNvSpPr>
          <p:nvPr/>
        </p:nvSpPr>
        <p:spPr bwMode="auto">
          <a:xfrm>
            <a:off x="193675" y="6562725"/>
            <a:ext cx="9620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ITE PC v4.1</a:t>
            </a:r>
          </a:p>
          <a:p>
            <a:pPr algn="l" defTabSz="814388">
              <a:lnSpc>
                <a:spcPct val="100000"/>
              </a:lnSpc>
            </a:pPr>
            <a:r>
              <a:rPr lang="en-US" sz="700">
                <a:solidFill>
                  <a:srgbClr val="D3D3D3"/>
                </a:solidFill>
              </a:rPr>
              <a:t>Chapter 1</a:t>
            </a:r>
          </a:p>
        </p:txBody>
      </p:sp>
      <p:sp>
        <p:nvSpPr>
          <p:cNvPr id="1028" name="Rectangle 5"/>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28856D66-2D7E-BA44-8BF8-F720D8CAD36C}" type="slidenum">
              <a:rPr lang="en-US" sz="1000">
                <a:solidFill>
                  <a:srgbClr val="D3D3D3"/>
                </a:solidFill>
              </a:rPr>
              <a:pPr algn="r" defTabSz="814388">
                <a:lnSpc>
                  <a:spcPct val="100000"/>
                </a:lnSpc>
              </a:pPr>
              <a:t>‹#›</a:t>
            </a:fld>
            <a:endParaRPr lang="en-US" sz="1000">
              <a:solidFill>
                <a:srgbClr val="D3D3D3"/>
              </a:solidFill>
            </a:endParaRPr>
          </a:p>
        </p:txBody>
      </p:sp>
      <p:sp>
        <p:nvSpPr>
          <p:cNvPr id="1029" name="Rectangle 6"/>
          <p:cNvSpPr>
            <a:spLocks noGrp="1" noChangeArrowheads="1"/>
          </p:cNvSpPr>
          <p:nvPr>
            <p:ph type="body" idx="1"/>
          </p:nvPr>
        </p:nvSpPr>
        <p:spPr bwMode="auto">
          <a:xfrm>
            <a:off x="636398" y="2078328"/>
            <a:ext cx="7940675" cy="3950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pic>
        <p:nvPicPr>
          <p:cNvPr id="1030" name="Picture 7" descr="PPt_TopBand_Artwork"/>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Rectangle 8"/>
          <p:cNvSpPr>
            <a:spLocks noChangeArrowheads="1"/>
          </p:cNvSpPr>
          <p:nvPr/>
        </p:nvSpPr>
        <p:spPr bwMode="auto">
          <a:xfrm>
            <a:off x="4498975" y="6670675"/>
            <a:ext cx="23479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2007 – 2010, Cisco Systems, Inc. All rights reserved.</a:t>
            </a:r>
          </a:p>
        </p:txBody>
      </p:sp>
      <p:sp>
        <p:nvSpPr>
          <p:cNvPr id="1032" name="Rectangle 9"/>
          <p:cNvSpPr>
            <a:spLocks noChangeArrowheads="1"/>
          </p:cNvSpPr>
          <p:nvPr/>
        </p:nvSpPr>
        <p:spPr bwMode="auto">
          <a:xfrm>
            <a:off x="7123113" y="6672263"/>
            <a:ext cx="6508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Public</a:t>
            </a:r>
          </a:p>
        </p:txBody>
      </p:sp>
    </p:spTree>
  </p:cSld>
  <p:clrMap bg1="lt1" tx1="dk1" bg2="lt2" tx2="dk2" accent1="accent1" accent2="accent2" accent3="accent3" accent4="accent4" accent5="accent5" accent6="accent6" hlink="hlink" folHlink="folHlink"/>
  <p:sldLayoutIdLst>
    <p:sldLayoutId id="2147484055"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Lst>
  <p:timing>
    <p:tnLst>
      <p:par>
        <p:cTn id="1" dur="indefinite" restart="never" nodeType="tmRoot"/>
      </p:par>
    </p:tnLst>
  </p:timing>
  <p:txStyles>
    <p:titleStyle>
      <a:lvl1pPr algn="l" defTabSz="814388" rtl="0" eaLnBrk="0" fontAlgn="base" hangingPunct="0">
        <a:lnSpc>
          <a:spcPct val="90000"/>
        </a:lnSpc>
        <a:spcBef>
          <a:spcPct val="0"/>
        </a:spcBef>
        <a:spcAft>
          <a:spcPct val="0"/>
        </a:spcAft>
        <a:defRPr sz="3200" b="1">
          <a:solidFill>
            <a:srgbClr val="708CA1"/>
          </a:solidFill>
          <a:latin typeface="+mj-lt"/>
          <a:ea typeface="ＭＳ Ｐゴシック" charset="0"/>
          <a:cs typeface="ＭＳ Ｐゴシック" charset="0"/>
        </a:defRPr>
      </a:lvl1pPr>
      <a:lvl2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2pPr>
      <a:lvl3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3pPr>
      <a:lvl4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4pPr>
      <a:lvl5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5pPr>
      <a:lvl6pPr marL="457200" algn="l" defTabSz="814388" rtl="0" fontAlgn="base">
        <a:lnSpc>
          <a:spcPct val="90000"/>
        </a:lnSpc>
        <a:spcBef>
          <a:spcPct val="0"/>
        </a:spcBef>
        <a:spcAft>
          <a:spcPct val="0"/>
        </a:spcAft>
        <a:defRPr sz="3200" b="1">
          <a:solidFill>
            <a:srgbClr val="708CA1"/>
          </a:solidFill>
          <a:latin typeface="Arial" charset="0"/>
        </a:defRPr>
      </a:lvl6pPr>
      <a:lvl7pPr marL="914400" algn="l" defTabSz="814388" rtl="0" fontAlgn="base">
        <a:lnSpc>
          <a:spcPct val="90000"/>
        </a:lnSpc>
        <a:spcBef>
          <a:spcPct val="0"/>
        </a:spcBef>
        <a:spcAft>
          <a:spcPct val="0"/>
        </a:spcAft>
        <a:defRPr sz="3200" b="1">
          <a:solidFill>
            <a:srgbClr val="708CA1"/>
          </a:solidFill>
          <a:latin typeface="Arial" charset="0"/>
        </a:defRPr>
      </a:lvl7pPr>
      <a:lvl8pPr marL="1371600" algn="l" defTabSz="814388" rtl="0" fontAlgn="base">
        <a:lnSpc>
          <a:spcPct val="90000"/>
        </a:lnSpc>
        <a:spcBef>
          <a:spcPct val="0"/>
        </a:spcBef>
        <a:spcAft>
          <a:spcPct val="0"/>
        </a:spcAft>
        <a:defRPr sz="3200" b="1">
          <a:solidFill>
            <a:srgbClr val="708CA1"/>
          </a:solidFill>
          <a:latin typeface="Arial" charset="0"/>
        </a:defRPr>
      </a:lvl8pPr>
      <a:lvl9pPr marL="1828800" algn="l" defTabSz="814388" rtl="0" fontAlgn="base">
        <a:lnSpc>
          <a:spcPct val="90000"/>
        </a:lnSpc>
        <a:spcBef>
          <a:spcPct val="0"/>
        </a:spcBef>
        <a:spcAft>
          <a:spcPct val="0"/>
        </a:spcAft>
        <a:defRPr sz="3200" b="1">
          <a:solidFill>
            <a:srgbClr val="708CA1"/>
          </a:solidFill>
          <a:latin typeface="Arial" charset="0"/>
        </a:defRPr>
      </a:lvl9pPr>
    </p:titleStyle>
    <p:body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0" fontAlgn="base" hangingPunct="0">
        <a:lnSpc>
          <a:spcPct val="95000"/>
        </a:lnSpc>
        <a:spcBef>
          <a:spcPct val="35000"/>
        </a:spcBef>
        <a:spcAft>
          <a:spcPct val="0"/>
        </a:spcAft>
        <a:buClr>
          <a:srgbClr val="708CA1"/>
        </a:buClr>
        <a:defRPr sz="2000">
          <a:solidFill>
            <a:schemeClr val="tx1"/>
          </a:solidFill>
          <a:latin typeface="+mn-lt"/>
        </a:defRPr>
      </a:lvl6pPr>
      <a:lvl7pPr marL="2519363" algn="l" defTabSz="814388" rtl="0" eaLnBrk="0" fontAlgn="base" hangingPunct="0">
        <a:lnSpc>
          <a:spcPct val="95000"/>
        </a:lnSpc>
        <a:spcBef>
          <a:spcPct val="35000"/>
        </a:spcBef>
        <a:spcAft>
          <a:spcPct val="0"/>
        </a:spcAft>
        <a:buClr>
          <a:srgbClr val="708CA1"/>
        </a:buClr>
        <a:defRPr sz="2000">
          <a:solidFill>
            <a:schemeClr val="tx1"/>
          </a:solidFill>
          <a:latin typeface="+mn-lt"/>
        </a:defRPr>
      </a:lvl7pPr>
      <a:lvl8pPr marL="2976563" algn="l" defTabSz="814388" rtl="0" eaLnBrk="0" fontAlgn="base" hangingPunct="0">
        <a:lnSpc>
          <a:spcPct val="95000"/>
        </a:lnSpc>
        <a:spcBef>
          <a:spcPct val="35000"/>
        </a:spcBef>
        <a:spcAft>
          <a:spcPct val="0"/>
        </a:spcAft>
        <a:buClr>
          <a:srgbClr val="708CA1"/>
        </a:buClr>
        <a:defRPr sz="2000">
          <a:solidFill>
            <a:schemeClr val="tx1"/>
          </a:solidFill>
          <a:latin typeface="+mn-lt"/>
        </a:defRPr>
      </a:lvl8pPr>
      <a:lvl9pPr marL="3433763" algn="l" defTabSz="814388" rtl="0" eaLnBrk="0" fontAlgn="base" hangingPunct="0">
        <a:lnSpc>
          <a:spcPct val="95000"/>
        </a:lnSpc>
        <a:spcBef>
          <a:spcPct val="35000"/>
        </a:spcBef>
        <a:spcAft>
          <a:spcPct val="0"/>
        </a:spcAft>
        <a:buClr>
          <a:srgbClr val="708CA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6146"/>
          <p:cNvSpPr>
            <a:spLocks noGrp="1" noChangeArrowheads="1"/>
          </p:cNvSpPr>
          <p:nvPr>
            <p:ph type="title"/>
          </p:nvPr>
        </p:nvSpPr>
        <p:spPr bwMode="auto">
          <a:xfrm>
            <a:off x="193868" y="394392"/>
            <a:ext cx="877215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3075" name="Rectangle 6281"/>
          <p:cNvSpPr>
            <a:spLocks noChangeArrowheads="1"/>
          </p:cNvSpPr>
          <p:nvPr/>
        </p:nvSpPr>
        <p:spPr bwMode="auto">
          <a:xfrm>
            <a:off x="193675" y="6672263"/>
            <a:ext cx="96202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Presentation_ID</a:t>
            </a:r>
          </a:p>
        </p:txBody>
      </p:sp>
      <p:sp>
        <p:nvSpPr>
          <p:cNvPr id="3076" name="Rectangle 6282"/>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6084AB3D-AE30-934E-B0BC-A74C2CCEE444}" type="slidenum">
              <a:rPr lang="en-US" sz="1000">
                <a:solidFill>
                  <a:srgbClr val="D3D3D3"/>
                </a:solidFill>
              </a:rPr>
              <a:pPr algn="r" defTabSz="814388">
                <a:lnSpc>
                  <a:spcPct val="100000"/>
                </a:lnSpc>
              </a:pPr>
              <a:t>‹#›</a:t>
            </a:fld>
            <a:endParaRPr lang="en-US" sz="1000">
              <a:solidFill>
                <a:srgbClr val="D3D3D3"/>
              </a:solidFill>
            </a:endParaRPr>
          </a:p>
        </p:txBody>
      </p:sp>
      <p:sp>
        <p:nvSpPr>
          <p:cNvPr id="3077" name="Rectangle 6284"/>
          <p:cNvSpPr>
            <a:spLocks noGrp="1" noChangeArrowheads="1"/>
          </p:cNvSpPr>
          <p:nvPr>
            <p:ph type="body" idx="1"/>
          </p:nvPr>
        </p:nvSpPr>
        <p:spPr bwMode="auto">
          <a:xfrm>
            <a:off x="213109" y="1539502"/>
            <a:ext cx="8733677" cy="4926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78" name="Rectangle 6312"/>
          <p:cNvSpPr>
            <a:spLocks noChangeArrowheads="1"/>
          </p:cNvSpPr>
          <p:nvPr/>
        </p:nvSpPr>
        <p:spPr bwMode="auto">
          <a:xfrm>
            <a:off x="4498975" y="6672263"/>
            <a:ext cx="20224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2008 Cisco Systems, Inc. All rights reserved.</a:t>
            </a:r>
          </a:p>
        </p:txBody>
      </p:sp>
      <p:sp>
        <p:nvSpPr>
          <p:cNvPr id="3079" name="Rectangle 6313"/>
          <p:cNvSpPr>
            <a:spLocks noChangeArrowheads="1"/>
          </p:cNvSpPr>
          <p:nvPr/>
        </p:nvSpPr>
        <p:spPr bwMode="auto">
          <a:xfrm>
            <a:off x="6896100" y="6672263"/>
            <a:ext cx="877888"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Confidential</a:t>
            </a:r>
          </a:p>
        </p:txBody>
      </p:sp>
      <p:pic>
        <p:nvPicPr>
          <p:cNvPr id="3080" name="Picture 8" descr="Rev08_Cisco_BrandBar10_060408.png"/>
          <p:cNvPicPr>
            <a:picLocks noChangeAspect="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0" y="0"/>
            <a:ext cx="914400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56" r:id="rId1"/>
    <p:sldLayoutId id="2147484045" r:id="rId2"/>
    <p:sldLayoutId id="2147484046" r:id="rId3"/>
    <p:sldLayoutId id="2147484047" r:id="rId4"/>
    <p:sldLayoutId id="2147484048" r:id="rId5"/>
    <p:sldLayoutId id="2147484049" r:id="rId6"/>
    <p:sldLayoutId id="2147484050" r:id="rId7"/>
    <p:sldLayoutId id="2147484051" r:id="rId8"/>
    <p:sldLayoutId id="2147484052" r:id="rId9"/>
    <p:sldLayoutId id="2147484053" r:id="rId10"/>
    <p:sldLayoutId id="2147484054" r:id="rId11"/>
  </p:sldLayoutIdLst>
  <p:timing>
    <p:tnLst>
      <p:par>
        <p:cTn id="1" dur="indefinite" restart="never" nodeType="tmRoot"/>
      </p:par>
    </p:tnLst>
  </p:timing>
  <p:txStyles>
    <p:titleStyle>
      <a:lvl1pPr algn="l" defTabSz="814388" rtl="0" eaLnBrk="0" fontAlgn="base" hangingPunct="0">
        <a:lnSpc>
          <a:spcPct val="90000"/>
        </a:lnSpc>
        <a:spcBef>
          <a:spcPct val="0"/>
        </a:spcBef>
        <a:spcAft>
          <a:spcPct val="0"/>
        </a:spcAft>
        <a:defRPr sz="3200" b="1">
          <a:solidFill>
            <a:srgbClr val="708CA1"/>
          </a:solidFill>
          <a:latin typeface="+mj-lt"/>
          <a:ea typeface="ＭＳ Ｐゴシック" charset="0"/>
          <a:cs typeface="ＭＳ Ｐゴシック" charset="0"/>
        </a:defRPr>
      </a:lvl1pPr>
      <a:lvl2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2pPr>
      <a:lvl3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3pPr>
      <a:lvl4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4pPr>
      <a:lvl5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5pPr>
      <a:lvl6pPr marL="457200" algn="l" defTabSz="814388" rtl="0" eaLnBrk="1" fontAlgn="base" hangingPunct="1">
        <a:lnSpc>
          <a:spcPct val="90000"/>
        </a:lnSpc>
        <a:spcBef>
          <a:spcPct val="0"/>
        </a:spcBef>
        <a:spcAft>
          <a:spcPct val="0"/>
        </a:spcAft>
        <a:defRPr sz="3200" b="1">
          <a:solidFill>
            <a:srgbClr val="708CA1"/>
          </a:solidFill>
          <a:latin typeface="Arial" charset="0"/>
        </a:defRPr>
      </a:lvl6pPr>
      <a:lvl7pPr marL="914400" algn="l" defTabSz="814388" rtl="0" eaLnBrk="1" fontAlgn="base" hangingPunct="1">
        <a:lnSpc>
          <a:spcPct val="90000"/>
        </a:lnSpc>
        <a:spcBef>
          <a:spcPct val="0"/>
        </a:spcBef>
        <a:spcAft>
          <a:spcPct val="0"/>
        </a:spcAft>
        <a:defRPr sz="3200" b="1">
          <a:solidFill>
            <a:srgbClr val="708CA1"/>
          </a:solidFill>
          <a:latin typeface="Arial" charset="0"/>
        </a:defRPr>
      </a:lvl7pPr>
      <a:lvl8pPr marL="1371600" algn="l" defTabSz="814388" rtl="0" eaLnBrk="1" fontAlgn="base" hangingPunct="1">
        <a:lnSpc>
          <a:spcPct val="90000"/>
        </a:lnSpc>
        <a:spcBef>
          <a:spcPct val="0"/>
        </a:spcBef>
        <a:spcAft>
          <a:spcPct val="0"/>
        </a:spcAft>
        <a:defRPr sz="3200" b="1">
          <a:solidFill>
            <a:srgbClr val="708CA1"/>
          </a:solidFill>
          <a:latin typeface="Arial" charset="0"/>
        </a:defRPr>
      </a:lvl8pPr>
      <a:lvl9pPr marL="1828800" algn="l" defTabSz="814388" rtl="0" eaLnBrk="1" fontAlgn="base" hangingPunct="1">
        <a:lnSpc>
          <a:spcPct val="90000"/>
        </a:lnSpc>
        <a:spcBef>
          <a:spcPct val="0"/>
        </a:spcBef>
        <a:spcAft>
          <a:spcPct val="0"/>
        </a:spcAft>
        <a:defRPr sz="3200" b="1">
          <a:solidFill>
            <a:srgbClr val="708CA1"/>
          </a:solidFill>
          <a:latin typeface="Arial" charset="0"/>
        </a:defRPr>
      </a:lvl9pPr>
    </p:titleStyle>
    <p:body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14.xml"/><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comments" Target="../comments/comment1.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14.xml"/><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ctrTitle"/>
          </p:nvPr>
        </p:nvSpPr>
        <p:spPr>
          <a:xfrm>
            <a:off x="311150" y="2263775"/>
            <a:ext cx="3854450" cy="1481138"/>
          </a:xfrm>
        </p:spPr>
        <p:txBody>
          <a:bodyPr/>
          <a:lstStyle/>
          <a:p>
            <a:pPr eaLnBrk="1" hangingPunct="1"/>
            <a:r>
              <a:rPr lang="en-US" sz="2800">
                <a:latin typeface="Arial" charset="0"/>
              </a:rPr>
              <a:t>Chapter 1:</a:t>
            </a:r>
            <a:br>
              <a:rPr lang="en-US" sz="2800">
                <a:latin typeface="Arial" charset="0"/>
              </a:rPr>
            </a:br>
            <a:r>
              <a:rPr lang="en-US" sz="2800">
                <a:latin typeface="Arial" charset="0"/>
              </a:rPr>
              <a:t>Exploring the Network</a:t>
            </a:r>
            <a:endParaRPr lang="en-US" sz="2800">
              <a:solidFill>
                <a:schemeClr val="folHlink"/>
              </a:solidFill>
              <a:latin typeface="Arial" charset="0"/>
            </a:endParaRPr>
          </a:p>
        </p:txBody>
      </p:sp>
      <p:sp>
        <p:nvSpPr>
          <p:cNvPr id="7170" name="Rectangle 3"/>
          <p:cNvSpPr>
            <a:spLocks noGrp="1" noChangeArrowheads="1"/>
          </p:cNvSpPr>
          <p:nvPr>
            <p:ph type="subTitle" idx="1"/>
          </p:nvPr>
        </p:nvSpPr>
        <p:spPr>
          <a:xfrm>
            <a:off x="311150" y="4672013"/>
            <a:ext cx="6788150" cy="658812"/>
          </a:xfrm>
        </p:spPr>
        <p:txBody>
          <a:bodyPr/>
          <a:lstStyle/>
          <a:p>
            <a:pPr eaLnBrk="1" hangingPunct="1">
              <a:buFont typeface="Wingdings" charset="0"/>
              <a:buNone/>
            </a:pPr>
            <a:r>
              <a:rPr lang="en-US" sz="2400" dirty="0" smtClean="0">
                <a:latin typeface="Arial" charset="0"/>
              </a:rPr>
              <a:t>Introduction to Networks</a:t>
            </a:r>
            <a:endParaRPr lang="en-US" sz="2400" dirty="0">
              <a:latin typeface="Arial" charset="0"/>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pPr eaLnBrk="1" hangingPunct="1"/>
            <a:r>
              <a:rPr lang="en-US" sz="1800" dirty="0" smtClean="0">
                <a:latin typeface="Arial" charset="0"/>
              </a:rPr>
              <a:t>Providing Resources in a Network</a:t>
            </a:r>
            <a:r>
              <a:rPr lang="en-US" dirty="0">
                <a:latin typeface="Arial" charset="0"/>
              </a:rPr>
              <a:t/>
            </a:r>
            <a:br>
              <a:rPr lang="en-US" dirty="0">
                <a:latin typeface="Arial" charset="0"/>
              </a:rPr>
            </a:br>
            <a:r>
              <a:rPr lang="en-US" dirty="0" smtClean="0">
                <a:latin typeface="Arial" charset="0"/>
              </a:rPr>
              <a:t>Peer-to-Peer</a:t>
            </a:r>
            <a:endParaRPr lang="en-US" dirty="0">
              <a:latin typeface="Arial" charset="0"/>
            </a:endParaRPr>
          </a:p>
        </p:txBody>
      </p:sp>
      <p:pic>
        <p:nvPicPr>
          <p:cNvPr id="4" name="Picture 2"/>
          <p:cNvPicPr>
            <a:picLocks noGrp="1" noChangeAspect="1" noChangeArrowheads="1"/>
          </p:cNvPicPr>
          <p:nvPr>
            <p:ph idx="1"/>
          </p:nvPr>
        </p:nvPicPr>
        <p:blipFill rotWithShape="1">
          <a:blip r:embed="rId3" cstate="email">
            <a:extLst>
              <a:ext uri="{28A0092B-C50C-407E-A947-70E740481C1C}">
                <a14:useLocalDpi xmlns:a14="http://schemas.microsoft.com/office/drawing/2010/main" val="0"/>
              </a:ext>
            </a:extLst>
          </a:blip>
          <a:srcRect l="-2313" r="-13678"/>
          <a:stretch/>
        </p:blipFill>
        <p:spPr bwMode="auto">
          <a:xfrm>
            <a:off x="681228" y="1539502"/>
            <a:ext cx="7954381" cy="4926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1405726"/>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05836" y="2263775"/>
            <a:ext cx="4348902" cy="1481138"/>
          </a:xfrm>
        </p:spPr>
        <p:txBody>
          <a:bodyPr/>
          <a:lstStyle/>
          <a:p>
            <a:pPr eaLnBrk="1" hangingPunct="1"/>
            <a:r>
              <a:rPr lang="en-US" sz="2100" dirty="0"/>
              <a:t>1.2  LANs, WANs, and the Internet </a:t>
            </a:r>
          </a:p>
        </p:txBody>
      </p:sp>
    </p:spTree>
    <p:extLst>
      <p:ext uri="{BB962C8B-B14F-4D97-AF65-F5344CB8AC3E}">
        <p14:creationId xmlns:p14="http://schemas.microsoft.com/office/powerpoint/2010/main" val="3301179873"/>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p:txBody>
          <a:bodyPr/>
          <a:lstStyle/>
          <a:p>
            <a:pPr eaLnBrk="1" hangingPunct="1"/>
            <a:r>
              <a:rPr lang="en-US" sz="1800" dirty="0">
                <a:latin typeface="Arial" charset="0"/>
              </a:rPr>
              <a:t>LANs, WANs, and Internets</a:t>
            </a:r>
            <a:r>
              <a:rPr lang="en-US" dirty="0">
                <a:latin typeface="Arial" charset="0"/>
              </a:rPr>
              <a:t/>
            </a:r>
            <a:br>
              <a:rPr lang="en-US" dirty="0">
                <a:latin typeface="Arial" charset="0"/>
              </a:rPr>
            </a:br>
            <a:r>
              <a:rPr lang="en-US" dirty="0" smtClean="0">
                <a:latin typeface="Arial" charset="0"/>
              </a:rPr>
              <a:t>Components </a:t>
            </a:r>
            <a:r>
              <a:rPr lang="en-US" dirty="0">
                <a:latin typeface="Arial" charset="0"/>
              </a:rPr>
              <a:t>of a Network</a:t>
            </a:r>
          </a:p>
        </p:txBody>
      </p:sp>
      <p:sp>
        <p:nvSpPr>
          <p:cNvPr id="2" name="Content Placeholder 1"/>
          <p:cNvSpPr>
            <a:spLocks noGrp="1"/>
          </p:cNvSpPr>
          <p:nvPr>
            <p:ph idx="1"/>
          </p:nvPr>
        </p:nvSpPr>
        <p:spPr/>
        <p:txBody>
          <a:bodyPr/>
          <a:lstStyle/>
          <a:p>
            <a:pPr marL="0" indent="0">
              <a:buNone/>
            </a:pPr>
            <a:r>
              <a:rPr lang="en-US" sz="2000" dirty="0" smtClean="0"/>
              <a:t>There are three categories of network components:</a:t>
            </a:r>
          </a:p>
          <a:p>
            <a:r>
              <a:rPr lang="en-US" sz="2000" dirty="0"/>
              <a:t>D</a:t>
            </a:r>
            <a:r>
              <a:rPr lang="en-US" sz="2000" dirty="0" smtClean="0"/>
              <a:t>evices </a:t>
            </a:r>
          </a:p>
          <a:p>
            <a:r>
              <a:rPr lang="en-US" sz="2000" dirty="0" smtClean="0"/>
              <a:t>Media</a:t>
            </a:r>
          </a:p>
          <a:p>
            <a:r>
              <a:rPr lang="en-US" sz="2000" dirty="0" smtClean="0"/>
              <a:t>Services</a:t>
            </a:r>
          </a:p>
        </p:txBody>
      </p:sp>
      <p:pic>
        <p:nvPicPr>
          <p:cNvPr id="6" name="Picture 5"/>
          <p:cNvPicPr>
            <a:picLocks noChangeAspect="1"/>
          </p:cNvPicPr>
          <p:nvPr/>
        </p:nvPicPr>
        <p:blipFill>
          <a:blip r:embed="rId3"/>
          <a:stretch>
            <a:fillRect/>
          </a:stretch>
        </p:blipFill>
        <p:spPr>
          <a:xfrm>
            <a:off x="702366" y="4569160"/>
            <a:ext cx="3651704" cy="1639291"/>
          </a:xfrm>
          <a:prstGeom prst="rect">
            <a:avLst/>
          </a:prstGeom>
        </p:spPr>
      </p:pic>
      <p:pic>
        <p:nvPicPr>
          <p:cNvPr id="7" name="Picture 6"/>
          <p:cNvPicPr>
            <a:picLocks noChangeAspect="1"/>
          </p:cNvPicPr>
          <p:nvPr/>
        </p:nvPicPr>
        <p:blipFill>
          <a:blip r:embed="rId4"/>
          <a:stretch>
            <a:fillRect/>
          </a:stretch>
        </p:blipFill>
        <p:spPr>
          <a:xfrm>
            <a:off x="4935812" y="3828852"/>
            <a:ext cx="3658246" cy="2340292"/>
          </a:xfrm>
          <a:prstGeom prst="rect">
            <a:avLst/>
          </a:prstGeom>
        </p:spPr>
      </p:pic>
      <p:pic>
        <p:nvPicPr>
          <p:cNvPr id="4" name="Picture 3"/>
          <p:cNvPicPr>
            <a:picLocks noChangeAspect="1"/>
          </p:cNvPicPr>
          <p:nvPr/>
        </p:nvPicPr>
        <p:blipFill>
          <a:blip r:embed="rId5"/>
          <a:stretch>
            <a:fillRect/>
          </a:stretch>
        </p:blipFill>
        <p:spPr>
          <a:xfrm>
            <a:off x="2309174" y="2174028"/>
            <a:ext cx="3655168" cy="1775191"/>
          </a:xfrm>
          <a:prstGeom prst="rect">
            <a:avLst/>
          </a:prstGeom>
        </p:spPr>
      </p:pic>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800" dirty="0">
                <a:latin typeface="Arial" charset="0"/>
              </a:rPr>
              <a:t>Components of a Network</a:t>
            </a:r>
            <a:r>
              <a:rPr lang="en-US" dirty="0">
                <a:latin typeface="Arial" charset="0"/>
              </a:rPr>
              <a:t/>
            </a:r>
            <a:br>
              <a:rPr lang="en-US" dirty="0">
                <a:latin typeface="Arial" charset="0"/>
              </a:rPr>
            </a:br>
            <a:r>
              <a:rPr lang="en-US" dirty="0" smtClean="0">
                <a:latin typeface="Arial" charset="0"/>
              </a:rPr>
              <a:t>End </a:t>
            </a:r>
            <a:r>
              <a:rPr lang="en-US" dirty="0">
                <a:latin typeface="Arial" charset="0"/>
              </a:rPr>
              <a:t>Devices</a:t>
            </a:r>
          </a:p>
        </p:txBody>
      </p:sp>
      <p:sp>
        <p:nvSpPr>
          <p:cNvPr id="2" name="Content Placeholder 1"/>
          <p:cNvSpPr>
            <a:spLocks noGrp="1"/>
          </p:cNvSpPr>
          <p:nvPr>
            <p:ph idx="1"/>
          </p:nvPr>
        </p:nvSpPr>
        <p:spPr/>
        <p:txBody>
          <a:bodyPr/>
          <a:lstStyle/>
          <a:p>
            <a:pPr marL="0" indent="0">
              <a:buNone/>
            </a:pPr>
            <a:r>
              <a:rPr lang="en-US" sz="2000" dirty="0" smtClean="0"/>
              <a:t>Some examples of end devices are:</a:t>
            </a:r>
          </a:p>
          <a:p>
            <a:r>
              <a:rPr lang="en-US" sz="2000" dirty="0" smtClean="0"/>
              <a:t>Computers (work stations, laptops, file servers, web servers)</a:t>
            </a:r>
          </a:p>
          <a:p>
            <a:r>
              <a:rPr lang="en-US" sz="2000" dirty="0" smtClean="0"/>
              <a:t>Network printers</a:t>
            </a:r>
          </a:p>
          <a:p>
            <a:r>
              <a:rPr lang="en-US" sz="2000" dirty="0" smtClean="0"/>
              <a:t>VoIP phones</a:t>
            </a:r>
          </a:p>
          <a:p>
            <a:r>
              <a:rPr lang="en-US" sz="2000" dirty="0" err="1" smtClean="0"/>
              <a:t>TelePresence</a:t>
            </a:r>
            <a:r>
              <a:rPr lang="en-US" sz="2000" dirty="0" smtClean="0"/>
              <a:t> endpoint</a:t>
            </a:r>
          </a:p>
          <a:p>
            <a:r>
              <a:rPr lang="en-US" sz="2000" dirty="0" smtClean="0"/>
              <a:t>Security cameras</a:t>
            </a:r>
          </a:p>
          <a:p>
            <a:r>
              <a:rPr lang="en-US" sz="2000" dirty="0" smtClean="0"/>
              <a:t>Mobile handheld devices (such as smart phones, tablets, PDAs, and wireless debit / credit card readers and barcode scanners)</a:t>
            </a:r>
          </a:p>
        </p:txBody>
      </p:sp>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p:txBody>
          <a:bodyPr/>
          <a:lstStyle/>
          <a:p>
            <a:pPr eaLnBrk="1" hangingPunct="1"/>
            <a:r>
              <a:rPr lang="en-US" sz="1800" dirty="0">
                <a:latin typeface="Arial" charset="0"/>
              </a:rPr>
              <a:t>Components of a Network</a:t>
            </a:r>
            <a:r>
              <a:rPr lang="en-US" dirty="0">
                <a:latin typeface="Arial" charset="0"/>
              </a:rPr>
              <a:t/>
            </a:r>
            <a:br>
              <a:rPr lang="en-US" dirty="0">
                <a:latin typeface="Arial" charset="0"/>
              </a:rPr>
            </a:br>
            <a:r>
              <a:rPr lang="en-US" dirty="0" smtClean="0">
                <a:latin typeface="Arial" charset="0"/>
              </a:rPr>
              <a:t>Network </a:t>
            </a:r>
            <a:r>
              <a:rPr lang="en-US" dirty="0">
                <a:latin typeface="Arial" charset="0"/>
              </a:rPr>
              <a:t>Infrastructure Devices</a:t>
            </a:r>
          </a:p>
        </p:txBody>
      </p:sp>
      <p:sp>
        <p:nvSpPr>
          <p:cNvPr id="2" name="Content Placeholder 1"/>
          <p:cNvSpPr>
            <a:spLocks noGrp="1"/>
          </p:cNvSpPr>
          <p:nvPr>
            <p:ph idx="1"/>
          </p:nvPr>
        </p:nvSpPr>
        <p:spPr/>
        <p:txBody>
          <a:bodyPr/>
          <a:lstStyle/>
          <a:p>
            <a:pPr marL="0" indent="0">
              <a:buNone/>
            </a:pPr>
            <a:r>
              <a:rPr lang="en-US" sz="2000" dirty="0" smtClean="0"/>
              <a:t>Examples of intermediary network devices are:</a:t>
            </a:r>
          </a:p>
          <a:p>
            <a:r>
              <a:rPr lang="en-US" sz="2000" dirty="0" smtClean="0"/>
              <a:t>Network Access Devices (switches, and wireless access points)</a:t>
            </a:r>
          </a:p>
          <a:p>
            <a:r>
              <a:rPr lang="en-US" sz="2000" dirty="0" smtClean="0"/>
              <a:t>Internetworking Devices (routers)</a:t>
            </a:r>
          </a:p>
          <a:p>
            <a:r>
              <a:rPr lang="en-US" sz="2000" dirty="0" smtClean="0"/>
              <a:t>Security Devices (firewalls)</a:t>
            </a:r>
          </a:p>
        </p:txBody>
      </p:sp>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p:txBody>
          <a:bodyPr/>
          <a:lstStyle/>
          <a:p>
            <a:pPr eaLnBrk="1" hangingPunct="1"/>
            <a:r>
              <a:rPr lang="en-US" sz="1800" dirty="0">
                <a:latin typeface="Arial" charset="0"/>
              </a:rPr>
              <a:t>Components of a Network</a:t>
            </a:r>
            <a:r>
              <a:rPr lang="en-US" dirty="0">
                <a:latin typeface="Arial" charset="0"/>
              </a:rPr>
              <a:t/>
            </a:r>
            <a:br>
              <a:rPr lang="en-US" dirty="0">
                <a:latin typeface="Arial" charset="0"/>
              </a:rPr>
            </a:br>
            <a:r>
              <a:rPr lang="en-US" dirty="0" smtClean="0">
                <a:latin typeface="Arial" charset="0"/>
              </a:rPr>
              <a:t>Network </a:t>
            </a:r>
            <a:r>
              <a:rPr lang="en-US" dirty="0">
                <a:latin typeface="Arial" charset="0"/>
              </a:rPr>
              <a:t>Media</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4765" y="1657819"/>
            <a:ext cx="5448300" cy="458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p:txBody>
          <a:bodyPr/>
          <a:lstStyle/>
          <a:p>
            <a:pPr eaLnBrk="1" hangingPunct="1"/>
            <a:r>
              <a:rPr lang="en-US" sz="1800" dirty="0">
                <a:latin typeface="Arial" charset="0"/>
              </a:rPr>
              <a:t>Components of a Network</a:t>
            </a:r>
            <a:r>
              <a:rPr lang="en-US" dirty="0">
                <a:latin typeface="Arial" charset="0"/>
              </a:rPr>
              <a:t/>
            </a:r>
            <a:br>
              <a:rPr lang="en-US" dirty="0">
                <a:latin typeface="Arial" charset="0"/>
              </a:rPr>
            </a:br>
            <a:r>
              <a:rPr lang="en-US" dirty="0" smtClean="0">
                <a:latin typeface="Arial" charset="0"/>
              </a:rPr>
              <a:t>Network Representations</a:t>
            </a:r>
            <a:endParaRPr lang="en-US" dirty="0">
              <a:latin typeface="Arial" charset="0"/>
            </a:endParaRPr>
          </a:p>
        </p:txBody>
      </p:sp>
      <p:pic>
        <p:nvPicPr>
          <p:cNvPr id="3" name="Content Placeholder 2"/>
          <p:cNvPicPr>
            <a:picLocks noGrp="1" noChangeAspect="1"/>
          </p:cNvPicPr>
          <p:nvPr>
            <p:ph idx="1"/>
          </p:nvPr>
        </p:nvPicPr>
        <p:blipFill>
          <a:blip r:embed="rId3"/>
          <a:srcRect l="-24477" r="-24477"/>
          <a:stretch>
            <a:fillRect/>
          </a:stretch>
        </p:blipFill>
        <p:spPr/>
      </p:pic>
    </p:spTree>
    <p:extLst>
      <p:ext uri="{BB962C8B-B14F-4D97-AF65-F5344CB8AC3E}">
        <p14:creationId xmlns:p14="http://schemas.microsoft.com/office/powerpoint/2010/main" val="1595383915"/>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p:txBody>
          <a:bodyPr/>
          <a:lstStyle/>
          <a:p>
            <a:pPr eaLnBrk="1" hangingPunct="1"/>
            <a:r>
              <a:rPr lang="en-US" sz="1800" dirty="0">
                <a:latin typeface="Arial" charset="0"/>
              </a:rPr>
              <a:t>Components of a Network</a:t>
            </a:r>
            <a:r>
              <a:rPr lang="en-US" dirty="0">
                <a:latin typeface="Arial" charset="0"/>
              </a:rPr>
              <a:t/>
            </a:r>
            <a:br>
              <a:rPr lang="en-US" dirty="0">
                <a:latin typeface="Arial" charset="0"/>
              </a:rPr>
            </a:br>
            <a:r>
              <a:rPr lang="en-US" dirty="0" smtClean="0">
                <a:latin typeface="Arial" charset="0"/>
              </a:rPr>
              <a:t>Topology </a:t>
            </a:r>
            <a:r>
              <a:rPr lang="en-US" dirty="0">
                <a:latin typeface="Arial" charset="0"/>
              </a:rPr>
              <a:t>Diagrams</a:t>
            </a:r>
          </a:p>
        </p:txBody>
      </p:sp>
      <p:pic>
        <p:nvPicPr>
          <p:cNvPr id="4" name="Picture 3"/>
          <p:cNvPicPr>
            <a:picLocks noChangeAspect="1"/>
          </p:cNvPicPr>
          <p:nvPr/>
        </p:nvPicPr>
        <p:blipFill>
          <a:blip r:embed="rId3"/>
          <a:stretch>
            <a:fillRect/>
          </a:stretch>
        </p:blipFill>
        <p:spPr>
          <a:xfrm>
            <a:off x="270143" y="1387792"/>
            <a:ext cx="4237729" cy="3290604"/>
          </a:xfrm>
          <a:prstGeom prst="rect">
            <a:avLst/>
          </a:prstGeom>
        </p:spPr>
      </p:pic>
      <p:pic>
        <p:nvPicPr>
          <p:cNvPr id="5" name="Picture 4"/>
          <p:cNvPicPr>
            <a:picLocks noChangeAspect="1"/>
          </p:cNvPicPr>
          <p:nvPr/>
        </p:nvPicPr>
        <p:blipFill>
          <a:blip r:embed="rId4"/>
          <a:stretch>
            <a:fillRect/>
          </a:stretch>
        </p:blipFill>
        <p:spPr>
          <a:xfrm>
            <a:off x="4559012" y="3288643"/>
            <a:ext cx="4280120" cy="3288894"/>
          </a:xfrm>
          <a:prstGeom prst="rect">
            <a:avLst/>
          </a:prstGeom>
        </p:spPr>
      </p:pic>
    </p:spTree>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p:txBody>
          <a:bodyPr/>
          <a:lstStyle/>
          <a:p>
            <a:pPr eaLnBrk="1" hangingPunct="1"/>
            <a:r>
              <a:rPr lang="en-US" sz="1800" dirty="0">
                <a:latin typeface="Arial" charset="0"/>
              </a:rPr>
              <a:t>LANs and WANs</a:t>
            </a:r>
            <a:r>
              <a:rPr lang="en-US" dirty="0">
                <a:latin typeface="Arial" charset="0"/>
              </a:rPr>
              <a:t/>
            </a:r>
            <a:br>
              <a:rPr lang="en-US" dirty="0">
                <a:latin typeface="Arial" charset="0"/>
              </a:rPr>
            </a:br>
            <a:r>
              <a:rPr lang="en-US" dirty="0" smtClean="0">
                <a:latin typeface="Arial" charset="0"/>
              </a:rPr>
              <a:t>Types </a:t>
            </a:r>
            <a:r>
              <a:rPr lang="en-US" dirty="0">
                <a:latin typeface="Arial" charset="0"/>
              </a:rPr>
              <a:t>of Networks</a:t>
            </a:r>
          </a:p>
        </p:txBody>
      </p:sp>
      <p:sp>
        <p:nvSpPr>
          <p:cNvPr id="2" name="Content Placeholder 1"/>
          <p:cNvSpPr>
            <a:spLocks noGrp="1"/>
          </p:cNvSpPr>
          <p:nvPr>
            <p:ph idx="1"/>
          </p:nvPr>
        </p:nvSpPr>
        <p:spPr/>
        <p:txBody>
          <a:bodyPr/>
          <a:lstStyle/>
          <a:p>
            <a:pPr marL="0" indent="0">
              <a:buNone/>
            </a:pPr>
            <a:r>
              <a:rPr lang="en-US" sz="2000" dirty="0" smtClean="0"/>
              <a:t>The two most common types of network infrastructures are:</a:t>
            </a:r>
          </a:p>
          <a:p>
            <a:r>
              <a:rPr lang="en-US" sz="2000" dirty="0" smtClean="0"/>
              <a:t>Local Area Network (LAN)</a:t>
            </a:r>
          </a:p>
          <a:p>
            <a:r>
              <a:rPr lang="en-US" sz="2000" dirty="0" smtClean="0"/>
              <a:t>Wide Area Network (WAN).</a:t>
            </a:r>
          </a:p>
          <a:p>
            <a:pPr marL="0" indent="0">
              <a:buNone/>
            </a:pPr>
            <a:endParaRPr lang="en-US" sz="2000" dirty="0" smtClean="0"/>
          </a:p>
          <a:p>
            <a:pPr marL="0" indent="0">
              <a:buNone/>
            </a:pPr>
            <a:r>
              <a:rPr lang="en-US" sz="2000" dirty="0" smtClean="0"/>
              <a:t>Other types of networks include:</a:t>
            </a:r>
          </a:p>
          <a:p>
            <a:r>
              <a:rPr lang="en-US" sz="2000" dirty="0" smtClean="0"/>
              <a:t>Metropolitan Area Network (MAN) </a:t>
            </a:r>
          </a:p>
          <a:p>
            <a:r>
              <a:rPr lang="en-US" sz="2000" dirty="0" smtClean="0"/>
              <a:t>Wireless LAN (WLAN) </a:t>
            </a:r>
          </a:p>
          <a:p>
            <a:r>
              <a:rPr lang="en-US" sz="2000" dirty="0" smtClean="0"/>
              <a:t>Storage Area Network (SAN)</a:t>
            </a:r>
            <a:endParaRPr lang="en-US" sz="2000" dirty="0"/>
          </a:p>
        </p:txBody>
      </p:sp>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ChangeArrowheads="1"/>
          </p:cNvSpPr>
          <p:nvPr>
            <p:ph type="title"/>
          </p:nvPr>
        </p:nvSpPr>
        <p:spPr/>
        <p:txBody>
          <a:bodyPr/>
          <a:lstStyle/>
          <a:p>
            <a:pPr eaLnBrk="1" hangingPunct="1"/>
            <a:r>
              <a:rPr lang="en-US" sz="1800" dirty="0">
                <a:latin typeface="Arial" charset="0"/>
              </a:rPr>
              <a:t>LANs and WANs</a:t>
            </a:r>
            <a:r>
              <a:rPr lang="en-US" dirty="0">
                <a:latin typeface="Arial" charset="0"/>
              </a:rPr>
              <a:t/>
            </a:r>
            <a:br>
              <a:rPr lang="en-US" dirty="0">
                <a:latin typeface="Arial" charset="0"/>
              </a:rPr>
            </a:br>
            <a:r>
              <a:rPr lang="en-US" dirty="0" smtClean="0">
                <a:latin typeface="Arial" charset="0"/>
              </a:rPr>
              <a:t>Local </a:t>
            </a:r>
            <a:r>
              <a:rPr lang="en-US" dirty="0">
                <a:latin typeface="Arial" charset="0"/>
              </a:rPr>
              <a:t>Area Networks (LAN)</a:t>
            </a:r>
          </a:p>
        </p:txBody>
      </p:sp>
      <p:pic>
        <p:nvPicPr>
          <p:cNvPr id="3" name="Picture 2"/>
          <p:cNvPicPr>
            <a:picLocks noChangeAspect="1"/>
          </p:cNvPicPr>
          <p:nvPr/>
        </p:nvPicPr>
        <p:blipFill>
          <a:blip r:embed="rId3"/>
          <a:stretch>
            <a:fillRect/>
          </a:stretch>
        </p:blipFill>
        <p:spPr>
          <a:xfrm>
            <a:off x="1693378" y="1551205"/>
            <a:ext cx="5786520" cy="4823807"/>
          </a:xfrm>
          <a:prstGeom prst="rect">
            <a:avLst/>
          </a:prstGeom>
        </p:spPr>
      </p:pic>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idx="4294967295"/>
          </p:nvPr>
        </p:nvSpPr>
        <p:spPr>
          <a:xfrm>
            <a:off x="655638" y="609600"/>
            <a:ext cx="8145462" cy="838200"/>
          </a:xfrm>
        </p:spPr>
        <p:txBody>
          <a:bodyPr/>
          <a:lstStyle/>
          <a:p>
            <a:pPr eaLnBrk="1" hangingPunct="1"/>
            <a:r>
              <a:rPr lang="en-US" dirty="0" smtClean="0"/>
              <a:t>Chapter </a:t>
            </a:r>
            <a:r>
              <a:rPr lang="en-US" dirty="0"/>
              <a:t>1</a:t>
            </a:r>
            <a:r>
              <a:rPr lang="en-US" dirty="0" smtClean="0"/>
              <a:t>: Objectives</a:t>
            </a:r>
          </a:p>
        </p:txBody>
      </p:sp>
      <p:sp>
        <p:nvSpPr>
          <p:cNvPr id="4099" name="Rectangle 34"/>
          <p:cNvSpPr>
            <a:spLocks noGrp="1" noChangeArrowheads="1"/>
          </p:cNvSpPr>
          <p:nvPr>
            <p:ph type="body" idx="4294967295"/>
          </p:nvPr>
        </p:nvSpPr>
        <p:spPr>
          <a:xfrm>
            <a:off x="655638" y="1828800"/>
            <a:ext cx="7940675" cy="4252259"/>
          </a:xfrm>
        </p:spPr>
        <p:txBody>
          <a:bodyPr/>
          <a:lstStyle/>
          <a:p>
            <a:pPr marL="0" indent="0">
              <a:buNone/>
            </a:pPr>
            <a:r>
              <a:rPr lang="en-CA" sz="2000" dirty="0" smtClean="0"/>
              <a:t>After completing this chapter, students will be able to:</a:t>
            </a:r>
          </a:p>
          <a:p>
            <a:pPr>
              <a:buFont typeface="Wingdings" charset="2"/>
              <a:buChar char="§"/>
            </a:pPr>
            <a:r>
              <a:rPr lang="en-CA" sz="2000" dirty="0" smtClean="0"/>
              <a:t>Explain </a:t>
            </a:r>
            <a:r>
              <a:rPr lang="en-CA" sz="2000" dirty="0"/>
              <a:t>how multiple networks are used in everyday life</a:t>
            </a:r>
            <a:r>
              <a:rPr lang="en-CA" sz="2000" dirty="0" smtClean="0"/>
              <a:t>.</a:t>
            </a:r>
          </a:p>
          <a:p>
            <a:pPr>
              <a:buFont typeface="Wingdings" charset="2"/>
              <a:buChar char="§"/>
            </a:pPr>
            <a:r>
              <a:rPr lang="en-US" sz="2000" dirty="0"/>
              <a:t>Explain the topologies and devices used in a </a:t>
            </a:r>
            <a:r>
              <a:rPr lang="en-US" sz="2000" dirty="0" smtClean="0"/>
              <a:t>small- </a:t>
            </a:r>
            <a:r>
              <a:rPr lang="en-US" sz="2000" dirty="0"/>
              <a:t>to medium-sized business </a:t>
            </a:r>
            <a:r>
              <a:rPr lang="en-US" sz="2000" dirty="0" smtClean="0"/>
              <a:t>network</a:t>
            </a:r>
            <a:r>
              <a:rPr lang="en-CA" sz="2000" dirty="0" smtClean="0"/>
              <a:t>.</a:t>
            </a:r>
          </a:p>
          <a:p>
            <a:pPr>
              <a:buFont typeface="Wingdings" charset="2"/>
              <a:buChar char="§"/>
            </a:pPr>
            <a:r>
              <a:rPr lang="en-CA" sz="2000" dirty="0" smtClean="0"/>
              <a:t>Explain</a:t>
            </a:r>
            <a:r>
              <a:rPr lang="en-US" sz="2000" dirty="0" smtClean="0"/>
              <a:t> </a:t>
            </a:r>
            <a:r>
              <a:rPr lang="en-US" sz="2000" dirty="0"/>
              <a:t>the basic characteristics of a network that supports communication in a </a:t>
            </a:r>
            <a:r>
              <a:rPr lang="en-US" sz="2000" dirty="0" smtClean="0"/>
              <a:t>small- </a:t>
            </a:r>
            <a:r>
              <a:rPr lang="en-US" sz="2000" dirty="0"/>
              <a:t>to medium-sized </a:t>
            </a:r>
            <a:r>
              <a:rPr lang="en-US" sz="2000" dirty="0" smtClean="0"/>
              <a:t>business</a:t>
            </a:r>
            <a:r>
              <a:rPr lang="en-CA" sz="2000" dirty="0" smtClean="0"/>
              <a:t>.</a:t>
            </a:r>
          </a:p>
          <a:p>
            <a:pPr>
              <a:buFont typeface="Wingdings" charset="2"/>
              <a:buChar char="§"/>
            </a:pPr>
            <a:r>
              <a:rPr lang="en-US" sz="2000" dirty="0"/>
              <a:t>Explain trends in networking that will affect the use of networks in small to medium-sized businesses</a:t>
            </a:r>
            <a:r>
              <a:rPr lang="en-CA" sz="2000" dirty="0" smtClean="0"/>
              <a:t>.</a:t>
            </a:r>
            <a:endParaRPr lang="en-CA" sz="2000" dirty="0"/>
          </a:p>
        </p:txBody>
      </p:sp>
    </p:spTree>
    <p:extLst>
      <p:ext uri="{BB962C8B-B14F-4D97-AF65-F5344CB8AC3E}">
        <p14:creationId xmlns:p14="http://schemas.microsoft.com/office/powerpoint/2010/main" val="1065710895"/>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pPr eaLnBrk="1" hangingPunct="1"/>
            <a:r>
              <a:rPr lang="en-US" sz="1800" dirty="0">
                <a:latin typeface="Arial" charset="0"/>
              </a:rPr>
              <a:t>LANs and WANs</a:t>
            </a:r>
            <a:r>
              <a:rPr lang="en-US" dirty="0">
                <a:latin typeface="Arial" charset="0"/>
              </a:rPr>
              <a:t/>
            </a:r>
            <a:br>
              <a:rPr lang="en-US" dirty="0">
                <a:latin typeface="Arial" charset="0"/>
              </a:rPr>
            </a:br>
            <a:r>
              <a:rPr lang="en-US" dirty="0" smtClean="0">
                <a:latin typeface="Arial" charset="0"/>
              </a:rPr>
              <a:t>Wide </a:t>
            </a:r>
            <a:r>
              <a:rPr lang="en-US" dirty="0">
                <a:latin typeface="Arial" charset="0"/>
              </a:rPr>
              <a:t>Area Networks (WAN)</a:t>
            </a:r>
          </a:p>
        </p:txBody>
      </p:sp>
      <p:sp>
        <p:nvSpPr>
          <p:cNvPr id="2" name="Content Placeholder 1"/>
          <p:cNvSpPr>
            <a:spLocks noGrp="1"/>
          </p:cNvSpPr>
          <p:nvPr>
            <p:ph idx="1"/>
          </p:nvPr>
        </p:nvSpPr>
        <p:spPr/>
        <p:txBody>
          <a:bodyPr/>
          <a:lstStyle/>
          <a:p>
            <a:endParaRPr lang="en-US"/>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1565592"/>
            <a:ext cx="8570913"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p:txBody>
          <a:bodyPr/>
          <a:lstStyle/>
          <a:p>
            <a:pPr eaLnBrk="1" hangingPunct="1"/>
            <a:r>
              <a:rPr lang="en-US" sz="1800" dirty="0">
                <a:latin typeface="Arial" charset="0"/>
              </a:rPr>
              <a:t>LANs, WANs, and </a:t>
            </a:r>
            <a:r>
              <a:rPr lang="en-US" sz="1800" dirty="0" smtClean="0">
                <a:latin typeface="Arial" charset="0"/>
              </a:rPr>
              <a:t>the Internet</a:t>
            </a:r>
            <a:r>
              <a:rPr lang="en-US" dirty="0">
                <a:latin typeface="Arial" charset="0"/>
              </a:rPr>
              <a:t/>
            </a:r>
            <a:br>
              <a:rPr lang="en-US" dirty="0">
                <a:latin typeface="Arial" charset="0"/>
              </a:rPr>
            </a:br>
            <a:r>
              <a:rPr lang="en-US" dirty="0" smtClean="0">
                <a:latin typeface="Arial" charset="0"/>
              </a:rPr>
              <a:t>The </a:t>
            </a:r>
            <a:r>
              <a:rPr lang="en-US" dirty="0">
                <a:latin typeface="Arial" charset="0"/>
              </a:rPr>
              <a:t>Internet</a:t>
            </a:r>
          </a:p>
        </p:txBody>
      </p:sp>
      <p:pic>
        <p:nvPicPr>
          <p:cNvPr id="5"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19673" y="1551023"/>
            <a:ext cx="5903068" cy="4716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type="title"/>
          </p:nvPr>
        </p:nvSpPr>
        <p:spPr/>
        <p:txBody>
          <a:bodyPr/>
          <a:lstStyle/>
          <a:p>
            <a:pPr eaLnBrk="1" hangingPunct="1"/>
            <a:r>
              <a:rPr lang="en-US" sz="1600" dirty="0">
                <a:latin typeface="Arial" charset="0"/>
              </a:rPr>
              <a:t>LANs, WANs, and </a:t>
            </a:r>
            <a:r>
              <a:rPr lang="en-US" sz="1600" dirty="0" smtClean="0">
                <a:latin typeface="Arial" charset="0"/>
              </a:rPr>
              <a:t>the Internet</a:t>
            </a:r>
            <a:r>
              <a:rPr lang="en-US" dirty="0">
                <a:latin typeface="Arial" charset="0"/>
              </a:rPr>
              <a:t/>
            </a:r>
            <a:br>
              <a:rPr lang="en-US" dirty="0">
                <a:latin typeface="Arial" charset="0"/>
              </a:rPr>
            </a:br>
            <a:r>
              <a:rPr lang="en-US" dirty="0" smtClean="0">
                <a:latin typeface="Arial" charset="0"/>
              </a:rPr>
              <a:t>Intranet </a:t>
            </a:r>
            <a:r>
              <a:rPr lang="en-US" dirty="0">
                <a:latin typeface="Arial" charset="0"/>
              </a:rPr>
              <a:t>and Extranet</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571907"/>
            <a:ext cx="5029200" cy="471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type="title"/>
          </p:nvPr>
        </p:nvSpPr>
        <p:spPr/>
        <p:txBody>
          <a:bodyPr/>
          <a:lstStyle/>
          <a:p>
            <a:pPr eaLnBrk="1" hangingPunct="1"/>
            <a:r>
              <a:rPr lang="en-US" sz="1800" dirty="0">
                <a:latin typeface="Arial" charset="0"/>
              </a:rPr>
              <a:t>Connecting to the Internet</a:t>
            </a:r>
            <a:r>
              <a:rPr lang="en-US" dirty="0">
                <a:latin typeface="Arial" charset="0"/>
              </a:rPr>
              <a:t/>
            </a:r>
            <a:br>
              <a:rPr lang="en-US" dirty="0">
                <a:latin typeface="Arial" charset="0"/>
              </a:rPr>
            </a:br>
            <a:r>
              <a:rPr lang="en-US" dirty="0" smtClean="0">
                <a:latin typeface="Arial" charset="0"/>
              </a:rPr>
              <a:t>Connecting </a:t>
            </a:r>
            <a:r>
              <a:rPr lang="en-US" dirty="0">
                <a:latin typeface="Arial" charset="0"/>
              </a:rPr>
              <a:t>Remote Users to the Internet</a:t>
            </a:r>
          </a:p>
        </p:txBody>
      </p:sp>
      <p:pic>
        <p:nvPicPr>
          <p:cNvPr id="32" name="Content Placeholder 2"/>
          <p:cNvPicPr>
            <a:picLocks noGrp="1" noChangeAspect="1"/>
          </p:cNvPicPr>
          <p:nvPr>
            <p:ph idx="1"/>
          </p:nvPr>
        </p:nvPicPr>
        <p:blipFill>
          <a:blip r:embed="rId3"/>
          <a:srcRect l="-23219" r="-23219"/>
          <a:stretch>
            <a:fillRect/>
          </a:stretch>
        </p:blipFill>
        <p:spPr/>
      </p:pic>
    </p:spTree>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type="title"/>
          </p:nvPr>
        </p:nvSpPr>
        <p:spPr/>
        <p:txBody>
          <a:bodyPr/>
          <a:lstStyle/>
          <a:p>
            <a:pPr eaLnBrk="1" hangingPunct="1"/>
            <a:r>
              <a:rPr lang="en-US" sz="1800" dirty="0">
                <a:latin typeface="Arial" charset="0"/>
              </a:rPr>
              <a:t>Connecting to the Internet</a:t>
            </a:r>
            <a:r>
              <a:rPr lang="en-US" dirty="0">
                <a:latin typeface="Arial" charset="0"/>
              </a:rPr>
              <a:t/>
            </a:r>
            <a:br>
              <a:rPr lang="en-US" dirty="0">
                <a:latin typeface="Arial" charset="0"/>
              </a:rPr>
            </a:br>
            <a:r>
              <a:rPr lang="en-US" dirty="0" smtClean="0">
                <a:latin typeface="Arial" charset="0"/>
              </a:rPr>
              <a:t>Connecting </a:t>
            </a:r>
            <a:r>
              <a:rPr lang="en-US" dirty="0">
                <a:latin typeface="Arial" charset="0"/>
              </a:rPr>
              <a:t>Businesses to the Internet</a:t>
            </a:r>
          </a:p>
        </p:txBody>
      </p:sp>
      <p:pic>
        <p:nvPicPr>
          <p:cNvPr id="26" name="Content Placeholder 2"/>
          <p:cNvPicPr>
            <a:picLocks noGrp="1" noChangeAspect="1"/>
          </p:cNvPicPr>
          <p:nvPr>
            <p:ph idx="1"/>
          </p:nvPr>
        </p:nvPicPr>
        <p:blipFill>
          <a:blip r:embed="rId3"/>
          <a:srcRect l="-7069" r="-7069"/>
          <a:stretch>
            <a:fillRect/>
          </a:stretch>
        </p:blipFill>
        <p:spPr/>
      </p:pic>
    </p:spTree>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05837" y="2263775"/>
            <a:ext cx="4339280" cy="1481138"/>
          </a:xfrm>
        </p:spPr>
        <p:txBody>
          <a:bodyPr/>
          <a:lstStyle/>
          <a:p>
            <a:pPr eaLnBrk="1" hangingPunct="1"/>
            <a:r>
              <a:rPr lang="en-US" sz="2300" dirty="0"/>
              <a:t>1.3  The Network as a Platform</a:t>
            </a:r>
          </a:p>
        </p:txBody>
      </p:sp>
    </p:spTree>
    <p:extLst>
      <p:ext uri="{BB962C8B-B14F-4D97-AF65-F5344CB8AC3E}">
        <p14:creationId xmlns:p14="http://schemas.microsoft.com/office/powerpoint/2010/main" val="1716293546"/>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p:txBody>
          <a:bodyPr/>
          <a:lstStyle/>
          <a:p>
            <a:pPr eaLnBrk="1" hangingPunct="1"/>
            <a:r>
              <a:rPr lang="en-US" sz="1800" dirty="0">
                <a:latin typeface="Arial" charset="0"/>
              </a:rPr>
              <a:t>Converged Networks</a:t>
            </a:r>
            <a:r>
              <a:rPr lang="en-US" dirty="0">
                <a:latin typeface="Arial" charset="0"/>
              </a:rPr>
              <a:t/>
            </a:r>
            <a:br>
              <a:rPr lang="en-US" dirty="0">
                <a:latin typeface="Arial" charset="0"/>
              </a:rPr>
            </a:br>
            <a:r>
              <a:rPr lang="en-US" dirty="0" smtClean="0">
                <a:latin typeface="Arial" charset="0"/>
              </a:rPr>
              <a:t>The Converging Network</a:t>
            </a:r>
            <a:endParaRPr lang="en-US" dirty="0">
              <a:latin typeface="Arial" charset="0"/>
            </a:endParaRPr>
          </a:p>
        </p:txBody>
      </p:sp>
      <p:pic>
        <p:nvPicPr>
          <p:cNvPr id="6" name="Content Placeholder 5"/>
          <p:cNvPicPr>
            <a:picLocks noGrp="1" noChangeAspect="1"/>
          </p:cNvPicPr>
          <p:nvPr>
            <p:ph idx="1"/>
          </p:nvPr>
        </p:nvPicPr>
        <p:blipFill rotWithShape="1">
          <a:blip r:embed="rId3"/>
          <a:srcRect l="-1127" t="926" r="-2206" b="-2778"/>
          <a:stretch/>
        </p:blipFill>
        <p:spPr>
          <a:xfrm>
            <a:off x="327131" y="1539502"/>
            <a:ext cx="3771614" cy="3175223"/>
          </a:xfrm>
          <a:prstGeom prst="rect">
            <a:avLst/>
          </a:prstGeom>
        </p:spPr>
      </p:pic>
      <p:pic>
        <p:nvPicPr>
          <p:cNvPr id="2" name="Picture 1"/>
          <p:cNvPicPr>
            <a:picLocks noChangeAspect="1"/>
          </p:cNvPicPr>
          <p:nvPr/>
        </p:nvPicPr>
        <p:blipFill>
          <a:blip r:embed="rId4"/>
          <a:stretch>
            <a:fillRect/>
          </a:stretch>
        </p:blipFill>
        <p:spPr>
          <a:xfrm>
            <a:off x="4588256" y="3213709"/>
            <a:ext cx="3658958" cy="3160915"/>
          </a:xfrm>
          <a:prstGeom prst="rect">
            <a:avLst/>
          </a:prstGeom>
        </p:spPr>
      </p:pic>
    </p:spTree>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p:txBody>
          <a:bodyPr/>
          <a:lstStyle/>
          <a:p>
            <a:pPr eaLnBrk="1" hangingPunct="1"/>
            <a:r>
              <a:rPr lang="en-US" sz="1800" dirty="0">
                <a:latin typeface="Arial" charset="0"/>
              </a:rPr>
              <a:t>Converged Networks</a:t>
            </a:r>
            <a:r>
              <a:rPr lang="en-US" dirty="0">
                <a:latin typeface="Arial" charset="0"/>
              </a:rPr>
              <a:t/>
            </a:r>
            <a:br>
              <a:rPr lang="en-US" dirty="0">
                <a:latin typeface="Arial" charset="0"/>
              </a:rPr>
            </a:br>
            <a:r>
              <a:rPr lang="en-US" dirty="0" smtClean="0">
                <a:latin typeface="Arial" charset="0"/>
              </a:rPr>
              <a:t>Planning for the </a:t>
            </a:r>
            <a:r>
              <a:rPr lang="en-US" dirty="0">
                <a:latin typeface="Arial" charset="0"/>
              </a:rPr>
              <a:t>F</a:t>
            </a:r>
            <a:r>
              <a:rPr lang="en-US" dirty="0" smtClean="0">
                <a:latin typeface="Arial" charset="0"/>
              </a:rPr>
              <a:t>uture</a:t>
            </a:r>
            <a:endParaRPr lang="en-US" dirty="0">
              <a:latin typeface="Arial" charset="0"/>
            </a:endParaRPr>
          </a:p>
        </p:txBody>
      </p:sp>
      <p:pic>
        <p:nvPicPr>
          <p:cNvPr id="3" name="Content Placeholder 2"/>
          <p:cNvPicPr>
            <a:picLocks noGrp="1" noChangeAspect="1"/>
          </p:cNvPicPr>
          <p:nvPr>
            <p:ph idx="1"/>
          </p:nvPr>
        </p:nvPicPr>
        <p:blipFill>
          <a:blip r:embed="rId3"/>
          <a:srcRect l="-18756" r="-18756"/>
          <a:stretch>
            <a:fillRect/>
          </a:stretch>
        </p:blipFill>
        <p:spPr/>
      </p:pic>
    </p:spTree>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pPr eaLnBrk="1" hangingPunct="1"/>
            <a:r>
              <a:rPr lang="en-US" sz="1800" dirty="0">
                <a:latin typeface="Arial" charset="0"/>
              </a:rPr>
              <a:t>Reliable Network</a:t>
            </a:r>
            <a:r>
              <a:rPr lang="en-US" dirty="0">
                <a:latin typeface="Arial" charset="0"/>
              </a:rPr>
              <a:t/>
            </a:r>
            <a:br>
              <a:rPr lang="en-US" dirty="0">
                <a:latin typeface="Arial" charset="0"/>
              </a:rPr>
            </a:br>
            <a:r>
              <a:rPr lang="en-US" dirty="0" smtClean="0">
                <a:latin typeface="Arial" charset="0"/>
              </a:rPr>
              <a:t>Supporting </a:t>
            </a:r>
            <a:r>
              <a:rPr lang="en-US" dirty="0">
                <a:latin typeface="Arial" charset="0"/>
              </a:rPr>
              <a:t>Network Architecture</a:t>
            </a:r>
          </a:p>
        </p:txBody>
      </p:sp>
      <p:sp>
        <p:nvSpPr>
          <p:cNvPr id="2" name="Content Placeholder 1"/>
          <p:cNvSpPr>
            <a:spLocks noGrp="1"/>
          </p:cNvSpPr>
          <p:nvPr>
            <p:ph idx="1"/>
          </p:nvPr>
        </p:nvSpPr>
        <p:spPr/>
        <p:txBody>
          <a:bodyPr/>
          <a:lstStyle/>
          <a:p>
            <a:pPr marL="0" indent="0">
              <a:buNone/>
            </a:pPr>
            <a:r>
              <a:rPr lang="en-US" sz="2000" dirty="0" smtClean="0"/>
              <a:t>As networks evolve, we are discovering that there are four basic characteristics that the underlying architectures need to address in order to meet user expectations: </a:t>
            </a:r>
          </a:p>
          <a:p>
            <a:r>
              <a:rPr lang="en-US" sz="2000" dirty="0" smtClean="0"/>
              <a:t>Fault Tolerance</a:t>
            </a:r>
          </a:p>
          <a:p>
            <a:r>
              <a:rPr lang="en-US" sz="2000" dirty="0" smtClean="0"/>
              <a:t>Scalability</a:t>
            </a:r>
          </a:p>
          <a:p>
            <a:r>
              <a:rPr lang="en-US" sz="2000" dirty="0" smtClean="0"/>
              <a:t>Quality of Service (QoS)</a:t>
            </a:r>
          </a:p>
          <a:p>
            <a:r>
              <a:rPr lang="en-US" sz="2000" dirty="0" smtClean="0"/>
              <a:t>Security</a:t>
            </a:r>
          </a:p>
          <a:p>
            <a:endParaRPr lang="en-US" dirty="0"/>
          </a:p>
        </p:txBody>
      </p:sp>
    </p:spTree>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pPr eaLnBrk="1" hangingPunct="1"/>
            <a:r>
              <a:rPr lang="en-US" sz="1800" dirty="0">
                <a:latin typeface="Arial" charset="0"/>
              </a:rPr>
              <a:t>Reliable Network</a:t>
            </a:r>
            <a:r>
              <a:rPr lang="en-US" dirty="0">
                <a:latin typeface="Arial" charset="0"/>
              </a:rPr>
              <a:t/>
            </a:r>
            <a:br>
              <a:rPr lang="en-US" dirty="0">
                <a:latin typeface="Arial" charset="0"/>
              </a:rPr>
            </a:br>
            <a:r>
              <a:rPr lang="en-US" dirty="0" smtClean="0">
                <a:latin typeface="Arial" charset="0"/>
              </a:rPr>
              <a:t>Fault Tolerance in Circuit Switched Network</a:t>
            </a:r>
            <a:endParaRPr lang="en-US" dirty="0">
              <a:latin typeface="Arial" charset="0"/>
            </a:endParaRPr>
          </a:p>
        </p:txBody>
      </p:sp>
      <p:pic>
        <p:nvPicPr>
          <p:cNvPr id="6" name="Content Placeholder 2"/>
          <p:cNvPicPr>
            <a:picLocks noGrp="1" noChangeAspect="1"/>
          </p:cNvPicPr>
          <p:nvPr>
            <p:ph idx="1"/>
          </p:nvPr>
        </p:nvPicPr>
        <p:blipFill>
          <a:blip r:embed="rId3"/>
          <a:srcRect l="-24196" r="-24196"/>
          <a:stretch>
            <a:fillRect/>
          </a:stretch>
        </p:blipFill>
        <p:spPr>
          <a:xfrm>
            <a:off x="213109" y="1539502"/>
            <a:ext cx="8733677" cy="4926405"/>
          </a:xfrm>
        </p:spPr>
      </p:pic>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Arial" charset="0"/>
              </a:rPr>
              <a:t>Chapter 1</a:t>
            </a:r>
          </a:p>
        </p:txBody>
      </p:sp>
      <p:sp>
        <p:nvSpPr>
          <p:cNvPr id="9218" name="Rectangle 3"/>
          <p:cNvSpPr>
            <a:spLocks noGrp="1" noChangeArrowheads="1"/>
          </p:cNvSpPr>
          <p:nvPr>
            <p:ph idx="1"/>
          </p:nvPr>
        </p:nvSpPr>
        <p:spPr/>
        <p:txBody>
          <a:bodyPr/>
          <a:lstStyle/>
          <a:p>
            <a:pPr lvl="1" eaLnBrk="1" hangingPunct="1"/>
            <a:r>
              <a:rPr lang="en-US" dirty="0" smtClean="0">
                <a:latin typeface="Arial" charset="0"/>
              </a:rPr>
              <a:t>1.1  Globally Connected</a:t>
            </a:r>
          </a:p>
          <a:p>
            <a:pPr lvl="1" eaLnBrk="1" hangingPunct="1"/>
            <a:r>
              <a:rPr lang="en-US" dirty="0" smtClean="0">
                <a:latin typeface="Arial" charset="0"/>
              </a:rPr>
              <a:t>1.2  </a:t>
            </a:r>
            <a:r>
              <a:rPr lang="en-US" dirty="0">
                <a:latin typeface="Arial" charset="0"/>
              </a:rPr>
              <a:t>LANs, WANs, and </a:t>
            </a:r>
            <a:r>
              <a:rPr lang="en-US" dirty="0" smtClean="0">
                <a:latin typeface="Arial" charset="0"/>
              </a:rPr>
              <a:t>the Internet </a:t>
            </a:r>
          </a:p>
          <a:p>
            <a:pPr lvl="1" eaLnBrk="1" hangingPunct="1"/>
            <a:r>
              <a:rPr lang="en-US" dirty="0" smtClean="0">
                <a:latin typeface="Arial" charset="0"/>
              </a:rPr>
              <a:t>1.3  </a:t>
            </a:r>
            <a:r>
              <a:rPr lang="en-US" dirty="0">
                <a:latin typeface="Arial" charset="0"/>
              </a:rPr>
              <a:t>The Network as a </a:t>
            </a:r>
            <a:r>
              <a:rPr lang="en-US" dirty="0" smtClean="0">
                <a:latin typeface="Arial" charset="0"/>
              </a:rPr>
              <a:t>Platform</a:t>
            </a:r>
          </a:p>
          <a:p>
            <a:pPr lvl="1" eaLnBrk="1" hangingPunct="1"/>
            <a:r>
              <a:rPr lang="en-US" dirty="0" smtClean="0">
                <a:latin typeface="Arial" charset="0"/>
              </a:rPr>
              <a:t>1.4  The Changing Network Environment</a:t>
            </a:r>
            <a:endParaRPr lang="en-US" dirty="0">
              <a:latin typeface="Arial" charset="0"/>
            </a:endParaRPr>
          </a:p>
          <a:p>
            <a:pPr lvl="1" eaLnBrk="1" hangingPunct="1"/>
            <a:r>
              <a:rPr lang="en-US" dirty="0">
                <a:latin typeface="Arial" charset="0"/>
              </a:rPr>
              <a:t>1.5  Summary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pPr eaLnBrk="1" hangingPunct="1"/>
            <a:r>
              <a:rPr lang="en-US" sz="1800" dirty="0">
                <a:latin typeface="Arial" charset="0"/>
              </a:rPr>
              <a:t>Reliable Network</a:t>
            </a:r>
            <a:r>
              <a:rPr lang="en-US" dirty="0">
                <a:latin typeface="Arial" charset="0"/>
              </a:rPr>
              <a:t/>
            </a:r>
            <a:br>
              <a:rPr lang="en-US" dirty="0">
                <a:latin typeface="Arial" charset="0"/>
              </a:rPr>
            </a:br>
            <a:r>
              <a:rPr lang="en-US" dirty="0" smtClean="0">
                <a:latin typeface="Arial" charset="0"/>
              </a:rPr>
              <a:t>Packet-Switched Networks</a:t>
            </a:r>
            <a:endParaRPr lang="en-US" dirty="0">
              <a:latin typeface="Arial" charset="0"/>
            </a:endParaRPr>
          </a:p>
        </p:txBody>
      </p:sp>
      <p:pic>
        <p:nvPicPr>
          <p:cNvPr id="4" name="Content Placeholder 2"/>
          <p:cNvPicPr>
            <a:picLocks noGrp="1" noChangeAspect="1"/>
          </p:cNvPicPr>
          <p:nvPr>
            <p:ph idx="1"/>
          </p:nvPr>
        </p:nvPicPr>
        <p:blipFill>
          <a:blip r:embed="rId3"/>
          <a:srcRect l="-24672" r="-24672"/>
          <a:stretch>
            <a:fillRect/>
          </a:stretch>
        </p:blipFill>
        <p:spPr/>
      </p:pic>
    </p:spTree>
    <p:extLst>
      <p:ext uri="{BB962C8B-B14F-4D97-AF65-F5344CB8AC3E}">
        <p14:creationId xmlns:p14="http://schemas.microsoft.com/office/powerpoint/2010/main" val="1800978167"/>
      </p:ext>
    </p:extLst>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pPr eaLnBrk="1" hangingPunct="1"/>
            <a:r>
              <a:rPr lang="en-US" sz="1800" dirty="0">
                <a:latin typeface="Arial" charset="0"/>
              </a:rPr>
              <a:t>Reliable Network</a:t>
            </a:r>
            <a:r>
              <a:rPr lang="en-US" dirty="0">
                <a:latin typeface="Arial" charset="0"/>
              </a:rPr>
              <a:t/>
            </a:r>
            <a:br>
              <a:rPr lang="en-US" dirty="0">
                <a:latin typeface="Arial" charset="0"/>
              </a:rPr>
            </a:br>
            <a:r>
              <a:rPr lang="en-US" dirty="0" smtClean="0">
                <a:latin typeface="Arial" charset="0"/>
              </a:rPr>
              <a:t>Scalable Networks</a:t>
            </a:r>
            <a:endParaRPr lang="en-US" dirty="0">
              <a:latin typeface="Arial" charset="0"/>
            </a:endParaRPr>
          </a:p>
        </p:txBody>
      </p:sp>
      <p:pic>
        <p:nvPicPr>
          <p:cNvPr id="4" name="Content Placeholder 2"/>
          <p:cNvPicPr>
            <a:picLocks noGrp="1" noChangeAspect="1"/>
          </p:cNvPicPr>
          <p:nvPr>
            <p:ph idx="1"/>
          </p:nvPr>
        </p:nvPicPr>
        <p:blipFill rotWithShape="1">
          <a:blip r:embed="rId3"/>
          <a:srcRect l="-19860" t="11328" r="-19860"/>
          <a:stretch/>
        </p:blipFill>
        <p:spPr>
          <a:xfrm>
            <a:off x="849131" y="2876944"/>
            <a:ext cx="7444791" cy="3723672"/>
          </a:xfrm>
        </p:spPr>
      </p:pic>
      <p:pic>
        <p:nvPicPr>
          <p:cNvPr id="2" name="Picture 1"/>
          <p:cNvPicPr>
            <a:picLocks noChangeAspect="1"/>
          </p:cNvPicPr>
          <p:nvPr/>
        </p:nvPicPr>
        <p:blipFill>
          <a:blip r:embed="rId4"/>
          <a:stretch>
            <a:fillRect/>
          </a:stretch>
        </p:blipFill>
        <p:spPr>
          <a:xfrm>
            <a:off x="175853" y="1155953"/>
            <a:ext cx="5404597" cy="605853"/>
          </a:xfrm>
          <a:prstGeom prst="rect">
            <a:avLst/>
          </a:prstGeom>
        </p:spPr>
      </p:pic>
      <p:pic>
        <p:nvPicPr>
          <p:cNvPr id="3" name="Picture 2"/>
          <p:cNvPicPr>
            <a:picLocks noChangeAspect="1"/>
          </p:cNvPicPr>
          <p:nvPr/>
        </p:nvPicPr>
        <p:blipFill>
          <a:blip r:embed="rId5"/>
          <a:stretch>
            <a:fillRect/>
          </a:stretch>
        </p:blipFill>
        <p:spPr>
          <a:xfrm>
            <a:off x="3617660" y="1791028"/>
            <a:ext cx="5311050" cy="1067880"/>
          </a:xfrm>
          <a:prstGeom prst="rect">
            <a:avLst/>
          </a:prstGeom>
        </p:spPr>
      </p:pic>
    </p:spTree>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pPr eaLnBrk="1" hangingPunct="1"/>
            <a:r>
              <a:rPr lang="en-US" sz="1800" dirty="0">
                <a:latin typeface="Arial" charset="0"/>
              </a:rPr>
              <a:t>Reliable Network</a:t>
            </a:r>
            <a:r>
              <a:rPr lang="en-US" dirty="0">
                <a:latin typeface="Arial" charset="0"/>
              </a:rPr>
              <a:t/>
            </a:r>
            <a:br>
              <a:rPr lang="en-US" dirty="0">
                <a:latin typeface="Arial" charset="0"/>
              </a:rPr>
            </a:br>
            <a:r>
              <a:rPr lang="en-US" dirty="0" smtClean="0">
                <a:latin typeface="Arial" charset="0"/>
              </a:rPr>
              <a:t>Providing QoS</a:t>
            </a:r>
            <a:endParaRPr lang="en-US" dirty="0">
              <a:latin typeface="Arial" charset="0"/>
            </a:endParaRPr>
          </a:p>
        </p:txBody>
      </p:sp>
      <p:sp>
        <p:nvSpPr>
          <p:cNvPr id="2" name="Content Placeholder 1"/>
          <p:cNvSpPr>
            <a:spLocks noGrp="1"/>
          </p:cNvSpPr>
          <p:nvPr>
            <p:ph idx="1"/>
          </p:nvPr>
        </p:nvSpPr>
        <p:spPr/>
        <p:txBody>
          <a:bodyPr/>
          <a:lstStyle/>
          <a:p>
            <a:pPr marL="0" indent="0">
              <a:buNone/>
            </a:pPr>
            <a:r>
              <a:rPr lang="en-US" sz="2000" dirty="0" smtClean="0"/>
              <a:t>Examples of priority decisions for an organization might include:</a:t>
            </a:r>
          </a:p>
          <a:p>
            <a:r>
              <a:rPr lang="en-US" sz="2000" dirty="0" smtClean="0"/>
              <a:t>Time-sensitive communication - increase priority for services like telephony or video distribution.</a:t>
            </a:r>
          </a:p>
          <a:p>
            <a:r>
              <a:rPr lang="en-US" sz="2000" dirty="0" smtClean="0"/>
              <a:t>Non time-sensitive communication - decrease priority for web page retrieval or email.</a:t>
            </a:r>
          </a:p>
          <a:p>
            <a:r>
              <a:rPr lang="en-US" sz="2000" dirty="0" smtClean="0"/>
              <a:t>High importance to organization - increase priority for production control or business transaction data.</a:t>
            </a:r>
          </a:p>
          <a:p>
            <a:r>
              <a:rPr lang="en-US" sz="2000" dirty="0" smtClean="0"/>
              <a:t>Undesirable communication - decrease priority or block unwanted activity, like peer-to-peer file sharing or live entertainment.</a:t>
            </a:r>
          </a:p>
          <a:p>
            <a:endParaRPr lang="en-US" dirty="0"/>
          </a:p>
        </p:txBody>
      </p:sp>
    </p:spTree>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p:txBody>
          <a:bodyPr/>
          <a:lstStyle/>
          <a:p>
            <a:pPr eaLnBrk="1" hangingPunct="1"/>
            <a:r>
              <a:rPr lang="en-US" sz="1800" dirty="0">
                <a:latin typeface="Arial" charset="0"/>
              </a:rPr>
              <a:t>Reliable Network</a:t>
            </a:r>
            <a:r>
              <a:rPr lang="en-US" dirty="0">
                <a:latin typeface="Arial" charset="0"/>
              </a:rPr>
              <a:t/>
            </a:r>
            <a:br>
              <a:rPr lang="en-US" dirty="0">
                <a:latin typeface="Arial" charset="0"/>
              </a:rPr>
            </a:br>
            <a:r>
              <a:rPr lang="en-US" dirty="0" smtClean="0">
                <a:latin typeface="Arial" charset="0"/>
              </a:rPr>
              <a:t>Providing Network </a:t>
            </a:r>
            <a:r>
              <a:rPr lang="en-US" dirty="0">
                <a:latin typeface="Arial" charset="0"/>
              </a:rPr>
              <a:t>Security</a:t>
            </a:r>
          </a:p>
        </p:txBody>
      </p:sp>
      <p:pic>
        <p:nvPicPr>
          <p:cNvPr id="5"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410540" y="1808834"/>
            <a:ext cx="6453572"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05836" y="2263775"/>
            <a:ext cx="4358524" cy="1481138"/>
          </a:xfrm>
        </p:spPr>
        <p:txBody>
          <a:bodyPr/>
          <a:lstStyle/>
          <a:p>
            <a:pPr eaLnBrk="1" hangingPunct="1"/>
            <a:r>
              <a:rPr lang="en-US" sz="1800" dirty="0"/>
              <a:t>1.4  The Changing Network Environment</a:t>
            </a:r>
          </a:p>
        </p:txBody>
      </p:sp>
    </p:spTree>
    <p:extLst>
      <p:ext uri="{BB962C8B-B14F-4D97-AF65-F5344CB8AC3E}">
        <p14:creationId xmlns:p14="http://schemas.microsoft.com/office/powerpoint/2010/main" val="861279201"/>
      </p:ext>
    </p:extLst>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p:txBody>
          <a:bodyPr/>
          <a:lstStyle/>
          <a:p>
            <a:pPr eaLnBrk="1" hangingPunct="1"/>
            <a:r>
              <a:rPr lang="en-US" sz="1800" dirty="0">
                <a:latin typeface="Arial" charset="0"/>
              </a:rPr>
              <a:t>Network Trends</a:t>
            </a:r>
            <a:r>
              <a:rPr lang="en-US" dirty="0">
                <a:latin typeface="Arial" charset="0"/>
              </a:rPr>
              <a:t/>
            </a:r>
            <a:br>
              <a:rPr lang="en-US" dirty="0">
                <a:latin typeface="Arial" charset="0"/>
              </a:rPr>
            </a:br>
            <a:r>
              <a:rPr lang="en-US" dirty="0" smtClean="0">
                <a:latin typeface="Arial" charset="0"/>
              </a:rPr>
              <a:t>New </a:t>
            </a:r>
            <a:r>
              <a:rPr lang="en-US" dirty="0">
                <a:latin typeface="Arial" charset="0"/>
              </a:rPr>
              <a:t>trends</a:t>
            </a:r>
          </a:p>
        </p:txBody>
      </p:sp>
      <p:sp>
        <p:nvSpPr>
          <p:cNvPr id="2" name="Content Placeholder 1"/>
          <p:cNvSpPr>
            <a:spLocks noGrp="1"/>
          </p:cNvSpPr>
          <p:nvPr>
            <p:ph idx="1"/>
          </p:nvPr>
        </p:nvSpPr>
        <p:spPr/>
        <p:txBody>
          <a:bodyPr/>
          <a:lstStyle/>
          <a:p>
            <a:pPr marL="0" indent="0">
              <a:buNone/>
            </a:pPr>
            <a:r>
              <a:rPr lang="en-US" sz="2000" dirty="0" smtClean="0"/>
              <a:t>Some of the top trends include:</a:t>
            </a:r>
          </a:p>
          <a:p>
            <a:r>
              <a:rPr lang="en-US" sz="2000" dirty="0" smtClean="0"/>
              <a:t>Bring Your Own Device (BYOD)</a:t>
            </a:r>
          </a:p>
          <a:p>
            <a:r>
              <a:rPr lang="en-US" sz="2000" dirty="0" smtClean="0"/>
              <a:t>Online collaboration</a:t>
            </a:r>
          </a:p>
          <a:p>
            <a:r>
              <a:rPr lang="en-US" sz="2000" dirty="0" smtClean="0"/>
              <a:t>Video</a:t>
            </a:r>
          </a:p>
          <a:p>
            <a:r>
              <a:rPr lang="en-US" sz="2000" dirty="0" smtClean="0"/>
              <a:t>Cloud computing</a:t>
            </a:r>
          </a:p>
          <a:p>
            <a:endParaRPr lang="en-US" dirty="0"/>
          </a:p>
        </p:txBody>
      </p:sp>
    </p:spTree>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type="title"/>
          </p:nvPr>
        </p:nvSpPr>
        <p:spPr/>
        <p:txBody>
          <a:bodyPr/>
          <a:lstStyle/>
          <a:p>
            <a:pPr eaLnBrk="1" hangingPunct="1"/>
            <a:r>
              <a:rPr lang="en-US" sz="1800" dirty="0">
                <a:latin typeface="Arial" charset="0"/>
              </a:rPr>
              <a:t>Network Trends</a:t>
            </a:r>
            <a:r>
              <a:rPr lang="en-US" dirty="0">
                <a:latin typeface="Arial" charset="0"/>
              </a:rPr>
              <a:t/>
            </a:r>
            <a:br>
              <a:rPr lang="en-US" dirty="0">
                <a:latin typeface="Arial" charset="0"/>
              </a:rPr>
            </a:br>
            <a:r>
              <a:rPr lang="en-US" dirty="0" smtClean="0">
                <a:latin typeface="Arial" charset="0"/>
              </a:rPr>
              <a:t>Bring </a:t>
            </a:r>
            <a:r>
              <a:rPr lang="en-US" dirty="0">
                <a:latin typeface="Arial" charset="0"/>
              </a:rPr>
              <a:t>Your Own Device (BYOD)</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2163" y="1705460"/>
            <a:ext cx="5019675" cy="354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52209" y="5401222"/>
            <a:ext cx="8293703" cy="928459"/>
          </a:xfrm>
          <a:prstGeom prst="rect">
            <a:avLst/>
          </a:prstGeom>
        </p:spPr>
        <p:txBody>
          <a:bodyPr wrap="square">
            <a:spAutoFit/>
          </a:bodyPr>
          <a:lstStyle/>
          <a:p>
            <a:r>
              <a:rPr lang="en-US" sz="2000" dirty="0"/>
              <a:t>The concept of any device, to any content, in anyway is a major global trend that requires significant changes to the way devices are used. This trend is known as Bring Your Own Device (BYOD).</a:t>
            </a:r>
          </a:p>
        </p:txBody>
      </p:sp>
    </p:spTree>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type="title"/>
          </p:nvPr>
        </p:nvSpPr>
        <p:spPr/>
        <p:txBody>
          <a:bodyPr/>
          <a:lstStyle/>
          <a:p>
            <a:pPr eaLnBrk="1" hangingPunct="1"/>
            <a:r>
              <a:rPr lang="en-US" sz="1800" dirty="0">
                <a:latin typeface="Arial" charset="0"/>
              </a:rPr>
              <a:t>Network Trends</a:t>
            </a:r>
            <a:r>
              <a:rPr lang="en-US" dirty="0">
                <a:latin typeface="Arial" charset="0"/>
              </a:rPr>
              <a:t/>
            </a:r>
            <a:br>
              <a:rPr lang="en-US" dirty="0">
                <a:latin typeface="Arial" charset="0"/>
              </a:rPr>
            </a:br>
            <a:r>
              <a:rPr lang="en-US" dirty="0" smtClean="0">
                <a:latin typeface="Arial" charset="0"/>
              </a:rPr>
              <a:t>Online Collaboration</a:t>
            </a:r>
            <a:endParaRPr lang="en-US" dirty="0">
              <a:latin typeface="Arial" charset="0"/>
            </a:endParaRPr>
          </a:p>
        </p:txBody>
      </p:sp>
      <p:pic>
        <p:nvPicPr>
          <p:cNvPr id="6" name="Content Placeholder 2"/>
          <p:cNvPicPr>
            <a:picLocks noGrp="1" noChangeAspect="1"/>
          </p:cNvPicPr>
          <p:nvPr>
            <p:ph idx="1"/>
          </p:nvPr>
        </p:nvPicPr>
        <p:blipFill>
          <a:blip r:embed="rId3"/>
          <a:srcRect l="-18927" r="-18927"/>
          <a:stretch>
            <a:fillRect/>
          </a:stretch>
        </p:blipFill>
        <p:spPr/>
      </p:pic>
    </p:spTree>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type="title"/>
          </p:nvPr>
        </p:nvSpPr>
        <p:spPr/>
        <p:txBody>
          <a:bodyPr/>
          <a:lstStyle/>
          <a:p>
            <a:pPr eaLnBrk="1" hangingPunct="1"/>
            <a:r>
              <a:rPr lang="en-US" sz="1800" dirty="0">
                <a:latin typeface="Arial" charset="0"/>
              </a:rPr>
              <a:t>Network Trends</a:t>
            </a:r>
            <a:r>
              <a:rPr lang="en-US" dirty="0">
                <a:latin typeface="Arial" charset="0"/>
              </a:rPr>
              <a:t/>
            </a:r>
            <a:br>
              <a:rPr lang="en-US" dirty="0">
                <a:latin typeface="Arial" charset="0"/>
              </a:rPr>
            </a:br>
            <a:r>
              <a:rPr lang="en-US" dirty="0" smtClean="0">
                <a:latin typeface="Arial" charset="0"/>
              </a:rPr>
              <a:t>Video Communication</a:t>
            </a:r>
            <a:endParaRPr lang="en-US" dirty="0">
              <a:latin typeface="Arial" charset="0"/>
            </a:endParaRPr>
          </a:p>
        </p:txBody>
      </p:sp>
      <p:pic>
        <p:nvPicPr>
          <p:cNvPr id="4" name="Content Placeholder 2"/>
          <p:cNvPicPr>
            <a:picLocks noGrp="1" noChangeAspect="1"/>
          </p:cNvPicPr>
          <p:nvPr>
            <p:ph idx="1"/>
          </p:nvPr>
        </p:nvPicPr>
        <p:blipFill>
          <a:blip r:embed="rId3"/>
          <a:srcRect l="-9305" r="-9305"/>
          <a:stretch>
            <a:fillRect/>
          </a:stretch>
        </p:blipFill>
        <p:spPr/>
      </p:pic>
    </p:spTree>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p:txBody>
          <a:bodyPr/>
          <a:lstStyle/>
          <a:p>
            <a:pPr eaLnBrk="1" hangingPunct="1"/>
            <a:r>
              <a:rPr lang="en-US" sz="1800" dirty="0">
                <a:latin typeface="Arial" charset="0"/>
              </a:rPr>
              <a:t>Network Trends</a:t>
            </a:r>
            <a:r>
              <a:rPr lang="en-US" dirty="0">
                <a:latin typeface="Arial" charset="0"/>
              </a:rPr>
              <a:t/>
            </a:r>
            <a:br>
              <a:rPr lang="en-US" dirty="0">
                <a:latin typeface="Arial" charset="0"/>
              </a:rPr>
            </a:br>
            <a:r>
              <a:rPr lang="en-US" dirty="0" smtClean="0">
                <a:latin typeface="Arial" charset="0"/>
              </a:rPr>
              <a:t>Cloud </a:t>
            </a:r>
            <a:r>
              <a:rPr lang="en-US" dirty="0">
                <a:latin typeface="Arial" charset="0"/>
              </a:rPr>
              <a:t>Computing</a:t>
            </a:r>
          </a:p>
        </p:txBody>
      </p:sp>
      <p:sp>
        <p:nvSpPr>
          <p:cNvPr id="2" name="Content Placeholder 1"/>
          <p:cNvSpPr>
            <a:spLocks noGrp="1"/>
          </p:cNvSpPr>
          <p:nvPr>
            <p:ph idx="1"/>
          </p:nvPr>
        </p:nvSpPr>
        <p:spPr/>
        <p:txBody>
          <a:bodyPr/>
          <a:lstStyle/>
          <a:p>
            <a:pPr marL="0" indent="0">
              <a:buNone/>
            </a:pPr>
            <a:r>
              <a:rPr lang="en-US" sz="2000" dirty="0"/>
              <a:t>Cloud computing offers the following potential benefits:</a:t>
            </a:r>
          </a:p>
          <a:p>
            <a:r>
              <a:rPr lang="en-US" sz="2000" dirty="0" smtClean="0"/>
              <a:t>Organizational flexibility</a:t>
            </a:r>
            <a:endParaRPr lang="en-US" sz="2000" dirty="0"/>
          </a:p>
          <a:p>
            <a:r>
              <a:rPr lang="en-US" sz="2000" dirty="0"/>
              <a:t>Agility and rapid deployment </a:t>
            </a:r>
            <a:endParaRPr lang="en-US" sz="2000" dirty="0" smtClean="0"/>
          </a:p>
          <a:p>
            <a:r>
              <a:rPr lang="en-US" sz="2000" dirty="0" smtClean="0"/>
              <a:t>Reduced </a:t>
            </a:r>
            <a:r>
              <a:rPr lang="en-US" sz="2000" dirty="0"/>
              <a:t>cost of </a:t>
            </a:r>
            <a:r>
              <a:rPr lang="en-US" sz="2000" dirty="0" smtClean="0"/>
              <a:t>infrastructure</a:t>
            </a:r>
            <a:endParaRPr lang="en-US" sz="2000" dirty="0"/>
          </a:p>
          <a:p>
            <a:r>
              <a:rPr lang="en-US" sz="2000" dirty="0"/>
              <a:t>Refocus of IT </a:t>
            </a:r>
            <a:r>
              <a:rPr lang="en-US" sz="2000" dirty="0" smtClean="0"/>
              <a:t>resources</a:t>
            </a:r>
            <a:endParaRPr lang="en-US" sz="2000" dirty="0"/>
          </a:p>
          <a:p>
            <a:r>
              <a:rPr lang="en-US" sz="2000" dirty="0"/>
              <a:t>Creation of new business </a:t>
            </a:r>
            <a:r>
              <a:rPr lang="en-US" sz="2000" dirty="0" smtClean="0"/>
              <a:t/>
            </a:r>
            <a:br>
              <a:rPr lang="en-US" sz="2000" dirty="0" smtClean="0"/>
            </a:br>
            <a:r>
              <a:rPr lang="en-US" sz="2000" dirty="0" smtClean="0"/>
              <a:t>models</a:t>
            </a:r>
            <a:endParaRPr lang="en-US" sz="2000"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8618" y="3210386"/>
            <a:ext cx="4857750"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11150" y="2263775"/>
            <a:ext cx="3854450" cy="1481138"/>
          </a:xfrm>
        </p:spPr>
        <p:txBody>
          <a:bodyPr/>
          <a:lstStyle/>
          <a:p>
            <a:pPr eaLnBrk="1" hangingPunct="1"/>
            <a:r>
              <a:rPr lang="en-US" sz="2400" dirty="0"/>
              <a:t>1.1  Globally Connected</a:t>
            </a:r>
          </a:p>
        </p:txBody>
      </p:sp>
    </p:spTree>
    <p:extLst>
      <p:ext uri="{BB962C8B-B14F-4D97-AF65-F5344CB8AC3E}">
        <p14:creationId xmlns:p14="http://schemas.microsoft.com/office/powerpoint/2010/main" val="2753221210"/>
      </p:ext>
    </p:extLst>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ChangeArrowheads="1"/>
          </p:cNvSpPr>
          <p:nvPr>
            <p:ph type="title"/>
          </p:nvPr>
        </p:nvSpPr>
        <p:spPr/>
        <p:txBody>
          <a:bodyPr/>
          <a:lstStyle/>
          <a:p>
            <a:pPr eaLnBrk="1" hangingPunct="1"/>
            <a:r>
              <a:rPr lang="en-US" sz="1800" dirty="0">
                <a:latin typeface="Arial" charset="0"/>
              </a:rPr>
              <a:t>Network Trends</a:t>
            </a:r>
            <a:r>
              <a:rPr lang="en-US" dirty="0">
                <a:latin typeface="Arial" charset="0"/>
              </a:rPr>
              <a:t/>
            </a:r>
            <a:br>
              <a:rPr lang="en-US" dirty="0">
                <a:latin typeface="Arial" charset="0"/>
              </a:rPr>
            </a:br>
            <a:r>
              <a:rPr lang="en-US" dirty="0" smtClean="0">
                <a:latin typeface="Arial" charset="0"/>
              </a:rPr>
              <a:t>Data </a:t>
            </a:r>
            <a:r>
              <a:rPr lang="en-US" dirty="0">
                <a:latin typeface="Arial" charset="0"/>
              </a:rPr>
              <a:t>Centers</a:t>
            </a:r>
          </a:p>
        </p:txBody>
      </p:sp>
      <p:sp>
        <p:nvSpPr>
          <p:cNvPr id="2" name="Content Placeholder 1"/>
          <p:cNvSpPr>
            <a:spLocks noGrp="1"/>
          </p:cNvSpPr>
          <p:nvPr>
            <p:ph idx="1"/>
          </p:nvPr>
        </p:nvSpPr>
        <p:spPr/>
        <p:txBody>
          <a:bodyPr/>
          <a:lstStyle/>
          <a:p>
            <a:pPr marL="0" indent="0">
              <a:buNone/>
            </a:pPr>
            <a:r>
              <a:rPr lang="en-US" sz="2000" dirty="0"/>
              <a:t>A data center is a facility used to house computer systems and associated components including:</a:t>
            </a:r>
          </a:p>
          <a:p>
            <a:r>
              <a:rPr lang="en-US" sz="2000" dirty="0" smtClean="0"/>
              <a:t>Redundant </a:t>
            </a:r>
            <a:r>
              <a:rPr lang="en-US" sz="2000" dirty="0"/>
              <a:t>data communications connections</a:t>
            </a:r>
          </a:p>
          <a:p>
            <a:r>
              <a:rPr lang="en-US" sz="2000" dirty="0" smtClean="0"/>
              <a:t>High</a:t>
            </a:r>
            <a:r>
              <a:rPr lang="en-US" sz="2000" dirty="0"/>
              <a:t>-speed virtual servers (sometimes referred to as server farms or server clusters)</a:t>
            </a:r>
          </a:p>
          <a:p>
            <a:r>
              <a:rPr lang="en-US" sz="2000" dirty="0" smtClean="0"/>
              <a:t>Redundant </a:t>
            </a:r>
            <a:r>
              <a:rPr lang="en-US" sz="2000" dirty="0"/>
              <a:t>storage systems (typically uses SAN technology)</a:t>
            </a:r>
          </a:p>
          <a:p>
            <a:r>
              <a:rPr lang="en-US" sz="2000" dirty="0" smtClean="0"/>
              <a:t>Redundant </a:t>
            </a:r>
            <a:r>
              <a:rPr lang="en-US" sz="2000" dirty="0"/>
              <a:t>or backup power supplies</a:t>
            </a:r>
          </a:p>
          <a:p>
            <a:r>
              <a:rPr lang="en-US" sz="2000" dirty="0" smtClean="0"/>
              <a:t>Environmental </a:t>
            </a:r>
            <a:r>
              <a:rPr lang="en-US" sz="2000" dirty="0"/>
              <a:t>controls (e.g., air conditioning, fire suppression)</a:t>
            </a:r>
          </a:p>
          <a:p>
            <a:r>
              <a:rPr lang="en-US" sz="2000" dirty="0" smtClean="0"/>
              <a:t>Security </a:t>
            </a:r>
            <a:r>
              <a:rPr lang="en-US" sz="2000" dirty="0"/>
              <a:t>devices</a:t>
            </a:r>
          </a:p>
        </p:txBody>
      </p:sp>
    </p:spTree>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ChangeArrowheads="1"/>
          </p:cNvSpPr>
          <p:nvPr>
            <p:ph type="title"/>
          </p:nvPr>
        </p:nvSpPr>
        <p:spPr/>
        <p:txBody>
          <a:bodyPr/>
          <a:lstStyle/>
          <a:p>
            <a:pPr eaLnBrk="1" hangingPunct="1"/>
            <a:r>
              <a:rPr lang="en-US" sz="1800" dirty="0" smtClean="0">
                <a:latin typeface="Arial" charset="0"/>
              </a:rPr>
              <a:t>Networking Technologies for the Home</a:t>
            </a:r>
            <a:r>
              <a:rPr lang="en-US" dirty="0">
                <a:latin typeface="Arial" charset="0"/>
              </a:rPr>
              <a:t/>
            </a:r>
            <a:br>
              <a:rPr lang="en-US" dirty="0">
                <a:latin typeface="Arial" charset="0"/>
              </a:rPr>
            </a:br>
            <a:r>
              <a:rPr lang="en-US" dirty="0" smtClean="0">
                <a:latin typeface="Arial" charset="0"/>
              </a:rPr>
              <a:t>Technology Trends in the Home</a:t>
            </a:r>
            <a:endParaRPr lang="en-US" dirty="0">
              <a:latin typeface="Arial" charset="0"/>
            </a:endParaRPr>
          </a:p>
        </p:txBody>
      </p:sp>
      <p:pic>
        <p:nvPicPr>
          <p:cNvPr id="2" name="Content Placeholder 1"/>
          <p:cNvPicPr>
            <a:picLocks noGrp="1" noChangeAspect="1"/>
          </p:cNvPicPr>
          <p:nvPr>
            <p:ph idx="1"/>
          </p:nvPr>
        </p:nvPicPr>
        <p:blipFill>
          <a:blip r:embed="rId3"/>
          <a:srcRect l="-25121" r="-25121"/>
          <a:stretch>
            <a:fillRect/>
          </a:stretch>
        </p:blipFill>
        <p:spPr/>
      </p:pic>
    </p:spTree>
    <p:extLst>
      <p:ext uri="{BB962C8B-B14F-4D97-AF65-F5344CB8AC3E}">
        <p14:creationId xmlns:p14="http://schemas.microsoft.com/office/powerpoint/2010/main" val="3021010368"/>
      </p:ext>
    </p:extLst>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ChangeArrowheads="1"/>
          </p:cNvSpPr>
          <p:nvPr>
            <p:ph type="title"/>
          </p:nvPr>
        </p:nvSpPr>
        <p:spPr/>
        <p:txBody>
          <a:bodyPr/>
          <a:lstStyle/>
          <a:p>
            <a:pPr eaLnBrk="1" hangingPunct="1"/>
            <a:r>
              <a:rPr lang="en-US" sz="1800" dirty="0" smtClean="0">
                <a:latin typeface="Arial" charset="0"/>
              </a:rPr>
              <a:t>Networking Technologies for the Home</a:t>
            </a:r>
            <a:r>
              <a:rPr lang="en-US" dirty="0">
                <a:latin typeface="Arial" charset="0"/>
              </a:rPr>
              <a:t/>
            </a:r>
            <a:br>
              <a:rPr lang="en-US" dirty="0">
                <a:latin typeface="Arial" charset="0"/>
              </a:rPr>
            </a:br>
            <a:r>
              <a:rPr lang="en-US" dirty="0" err="1" smtClean="0">
                <a:latin typeface="Arial" charset="0"/>
              </a:rPr>
              <a:t>Powerline</a:t>
            </a:r>
            <a:r>
              <a:rPr lang="en-US" dirty="0" smtClean="0">
                <a:latin typeface="Arial" charset="0"/>
              </a:rPr>
              <a:t> Networking</a:t>
            </a:r>
            <a:endParaRPr lang="en-US" dirty="0">
              <a:latin typeface="Arial" charset="0"/>
            </a:endParaRPr>
          </a:p>
        </p:txBody>
      </p:sp>
      <p:pic>
        <p:nvPicPr>
          <p:cNvPr id="2" name="Content Placeholder 1"/>
          <p:cNvPicPr>
            <a:picLocks noGrp="1" noChangeAspect="1"/>
          </p:cNvPicPr>
          <p:nvPr>
            <p:ph idx="1"/>
          </p:nvPr>
        </p:nvPicPr>
        <p:blipFill>
          <a:blip r:embed="rId3"/>
          <a:srcRect l="-11824" r="-11824"/>
          <a:stretch>
            <a:fillRect/>
          </a:stretch>
        </p:blipFill>
        <p:spPr/>
      </p:pic>
    </p:spTree>
    <p:extLst>
      <p:ext uri="{BB962C8B-B14F-4D97-AF65-F5344CB8AC3E}">
        <p14:creationId xmlns:p14="http://schemas.microsoft.com/office/powerpoint/2010/main" val="627177556"/>
      </p:ext>
    </p:extLst>
  </p:cSld>
  <p:clrMapOvr>
    <a:masterClrMapping/>
  </p:clrMapOvr>
  <p:transition spd="med">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ChangeArrowheads="1"/>
          </p:cNvSpPr>
          <p:nvPr>
            <p:ph type="title"/>
          </p:nvPr>
        </p:nvSpPr>
        <p:spPr/>
        <p:txBody>
          <a:bodyPr/>
          <a:lstStyle/>
          <a:p>
            <a:pPr eaLnBrk="1" hangingPunct="1"/>
            <a:r>
              <a:rPr lang="en-US" sz="1800" dirty="0" smtClean="0">
                <a:latin typeface="Arial" charset="0"/>
              </a:rPr>
              <a:t>Networking Technologies for the Home</a:t>
            </a:r>
            <a:r>
              <a:rPr lang="en-US" dirty="0">
                <a:latin typeface="Arial" charset="0"/>
              </a:rPr>
              <a:t/>
            </a:r>
            <a:br>
              <a:rPr lang="en-US" dirty="0">
                <a:latin typeface="Arial" charset="0"/>
              </a:rPr>
            </a:br>
            <a:r>
              <a:rPr lang="en-US" dirty="0" smtClean="0">
                <a:latin typeface="Arial" charset="0"/>
              </a:rPr>
              <a:t>Wireless Broadband</a:t>
            </a:r>
            <a:endParaRPr lang="en-US" dirty="0">
              <a:latin typeface="Arial" charset="0"/>
            </a:endParaRPr>
          </a:p>
        </p:txBody>
      </p:sp>
      <p:pic>
        <p:nvPicPr>
          <p:cNvPr id="2" name="Content Placeholder 1"/>
          <p:cNvPicPr>
            <a:picLocks noGrp="1" noChangeAspect="1"/>
          </p:cNvPicPr>
          <p:nvPr>
            <p:ph idx="1"/>
          </p:nvPr>
        </p:nvPicPr>
        <p:blipFill>
          <a:blip r:embed="rId3"/>
          <a:srcRect l="-25718" r="-25718"/>
          <a:stretch>
            <a:fillRect/>
          </a:stretch>
        </p:blipFill>
        <p:spPr/>
      </p:pic>
    </p:spTree>
    <p:extLst>
      <p:ext uri="{BB962C8B-B14F-4D97-AF65-F5344CB8AC3E}">
        <p14:creationId xmlns:p14="http://schemas.microsoft.com/office/powerpoint/2010/main" val="2964771469"/>
      </p:ext>
    </p:extLst>
  </p:cSld>
  <p:clrMapOvr>
    <a:masterClrMapping/>
  </p:clrMapOvr>
  <p:transition spd="med">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noChangeArrowheads="1"/>
          </p:cNvSpPr>
          <p:nvPr>
            <p:ph type="title"/>
          </p:nvPr>
        </p:nvSpPr>
        <p:spPr/>
        <p:txBody>
          <a:bodyPr/>
          <a:lstStyle/>
          <a:p>
            <a:pPr eaLnBrk="1" hangingPunct="1"/>
            <a:r>
              <a:rPr lang="en-US" sz="1800" dirty="0">
                <a:latin typeface="Arial" charset="0"/>
              </a:rPr>
              <a:t>Future of Networking</a:t>
            </a:r>
            <a:r>
              <a:rPr lang="en-US" dirty="0">
                <a:latin typeface="Arial" charset="0"/>
              </a:rPr>
              <a:t/>
            </a:r>
            <a:br>
              <a:rPr lang="en-US" dirty="0">
                <a:latin typeface="Arial" charset="0"/>
              </a:rPr>
            </a:br>
            <a:r>
              <a:rPr lang="en-US" dirty="0" smtClean="0">
                <a:latin typeface="Arial" charset="0"/>
              </a:rPr>
              <a:t>Network </a:t>
            </a:r>
            <a:r>
              <a:rPr lang="en-US" dirty="0">
                <a:latin typeface="Arial" charset="0"/>
              </a:rPr>
              <a:t>Security</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563" y="1824125"/>
            <a:ext cx="7000875" cy="417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Grp="1" noChangeArrowheads="1"/>
          </p:cNvSpPr>
          <p:nvPr>
            <p:ph type="title"/>
          </p:nvPr>
        </p:nvSpPr>
        <p:spPr/>
        <p:txBody>
          <a:bodyPr/>
          <a:lstStyle/>
          <a:p>
            <a:pPr eaLnBrk="1" hangingPunct="1"/>
            <a:r>
              <a:rPr lang="en-US" sz="1800" dirty="0">
                <a:latin typeface="Arial" charset="0"/>
              </a:rPr>
              <a:t>Network Security</a:t>
            </a:r>
            <a:r>
              <a:rPr lang="en-US" dirty="0">
                <a:latin typeface="Arial" charset="0"/>
              </a:rPr>
              <a:t/>
            </a:r>
            <a:br>
              <a:rPr lang="en-US" dirty="0">
                <a:latin typeface="Arial" charset="0"/>
              </a:rPr>
            </a:br>
            <a:r>
              <a:rPr lang="en-US" dirty="0" smtClean="0">
                <a:latin typeface="Arial" charset="0"/>
              </a:rPr>
              <a:t>Security </a:t>
            </a:r>
            <a:r>
              <a:rPr lang="en-US" dirty="0">
                <a:latin typeface="Arial" charset="0"/>
              </a:rPr>
              <a:t>Threats</a:t>
            </a:r>
          </a:p>
        </p:txBody>
      </p:sp>
      <p:sp>
        <p:nvSpPr>
          <p:cNvPr id="2" name="Content Placeholder 1"/>
          <p:cNvSpPr>
            <a:spLocks noGrp="1"/>
          </p:cNvSpPr>
          <p:nvPr>
            <p:ph idx="1"/>
          </p:nvPr>
        </p:nvSpPr>
        <p:spPr/>
        <p:txBody>
          <a:bodyPr/>
          <a:lstStyle/>
          <a:p>
            <a:pPr marL="0" indent="0">
              <a:buNone/>
            </a:pPr>
            <a:r>
              <a:rPr lang="en-US" sz="2000" dirty="0" smtClean="0"/>
              <a:t>The most common external threats to networks include:</a:t>
            </a:r>
          </a:p>
          <a:p>
            <a:r>
              <a:rPr lang="en-US" sz="2000" dirty="0" smtClean="0"/>
              <a:t>Viruses, worms, and Trojan horses </a:t>
            </a:r>
          </a:p>
          <a:p>
            <a:r>
              <a:rPr lang="en-US" sz="2000" dirty="0" smtClean="0"/>
              <a:t>Spyware and adware</a:t>
            </a:r>
          </a:p>
          <a:p>
            <a:r>
              <a:rPr lang="en-US" sz="2000" dirty="0" smtClean="0"/>
              <a:t>Zero-day attacks, also called zero-hour attacks</a:t>
            </a:r>
          </a:p>
          <a:p>
            <a:r>
              <a:rPr lang="en-US" sz="2000" dirty="0" smtClean="0"/>
              <a:t>Hacker attacks </a:t>
            </a:r>
          </a:p>
          <a:p>
            <a:r>
              <a:rPr lang="en-US" sz="2000" dirty="0" smtClean="0"/>
              <a:t>Denial of service (DoS) attacks</a:t>
            </a:r>
          </a:p>
          <a:p>
            <a:r>
              <a:rPr lang="en-US" sz="2000" dirty="0" smtClean="0"/>
              <a:t>Data interception and theft</a:t>
            </a:r>
          </a:p>
          <a:p>
            <a:r>
              <a:rPr lang="en-US" sz="2000" dirty="0" smtClean="0"/>
              <a:t>Identity theft</a:t>
            </a:r>
            <a:endParaRPr lang="en-US" sz="2000" dirty="0"/>
          </a:p>
        </p:txBody>
      </p:sp>
    </p:spTree>
  </p:cSld>
  <p:clrMapOvr>
    <a:masterClrMapping/>
  </p:clrMapOvr>
  <p:transition spd="med">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2"/>
          <p:cNvSpPr>
            <a:spLocks noGrp="1" noChangeArrowheads="1"/>
          </p:cNvSpPr>
          <p:nvPr>
            <p:ph type="title"/>
          </p:nvPr>
        </p:nvSpPr>
        <p:spPr/>
        <p:txBody>
          <a:bodyPr/>
          <a:lstStyle/>
          <a:p>
            <a:pPr eaLnBrk="1" hangingPunct="1"/>
            <a:r>
              <a:rPr lang="en-US" sz="1800" dirty="0">
                <a:latin typeface="Arial" charset="0"/>
              </a:rPr>
              <a:t>Network Security</a:t>
            </a:r>
            <a:r>
              <a:rPr lang="en-US" dirty="0">
                <a:latin typeface="Arial" charset="0"/>
              </a:rPr>
              <a:t/>
            </a:r>
            <a:br>
              <a:rPr lang="en-US" dirty="0">
                <a:latin typeface="Arial" charset="0"/>
              </a:rPr>
            </a:br>
            <a:r>
              <a:rPr lang="en-US" dirty="0" smtClean="0">
                <a:latin typeface="Arial" charset="0"/>
              </a:rPr>
              <a:t>Security </a:t>
            </a:r>
            <a:r>
              <a:rPr lang="en-US" dirty="0">
                <a:latin typeface="Arial" charset="0"/>
              </a:rPr>
              <a:t>Solutions</a:t>
            </a:r>
          </a:p>
        </p:txBody>
      </p:sp>
      <p:sp>
        <p:nvSpPr>
          <p:cNvPr id="2" name="Content Placeholder 1"/>
          <p:cNvSpPr>
            <a:spLocks noGrp="1"/>
          </p:cNvSpPr>
          <p:nvPr>
            <p:ph idx="1"/>
          </p:nvPr>
        </p:nvSpPr>
        <p:spPr/>
        <p:txBody>
          <a:bodyPr/>
          <a:lstStyle/>
          <a:p>
            <a:pPr marL="0" indent="0">
              <a:buNone/>
            </a:pPr>
            <a:r>
              <a:rPr lang="en-US" sz="2000" dirty="0" smtClean="0"/>
              <a:t>Network security components often include:</a:t>
            </a:r>
          </a:p>
          <a:p>
            <a:r>
              <a:rPr lang="en-US" sz="2000" dirty="0" smtClean="0"/>
              <a:t>Antivirus and antispyware </a:t>
            </a:r>
          </a:p>
          <a:p>
            <a:r>
              <a:rPr lang="en-US" sz="2000" dirty="0" smtClean="0"/>
              <a:t>Firewall filtering</a:t>
            </a:r>
          </a:p>
          <a:p>
            <a:r>
              <a:rPr lang="en-US" sz="2000" dirty="0" smtClean="0"/>
              <a:t>Dedicated firewall systems</a:t>
            </a:r>
          </a:p>
          <a:p>
            <a:r>
              <a:rPr lang="en-US" sz="2000" dirty="0" smtClean="0"/>
              <a:t>Access control lists (ACL) </a:t>
            </a:r>
          </a:p>
          <a:p>
            <a:r>
              <a:rPr lang="en-US" sz="2000" dirty="0" smtClean="0"/>
              <a:t>Intrusion prevention systems (IPS) </a:t>
            </a:r>
          </a:p>
          <a:p>
            <a:r>
              <a:rPr lang="en-US" sz="2000" dirty="0" smtClean="0"/>
              <a:t>Virtual Private Networks (VPNs)</a:t>
            </a:r>
            <a:endParaRPr lang="en-US" sz="2000" dirty="0"/>
          </a:p>
        </p:txBody>
      </p:sp>
    </p:spTree>
  </p:cSld>
  <p:clrMapOvr>
    <a:masterClrMapping/>
  </p:clrMapOvr>
  <p:transition spd="med">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
          <p:cNvSpPr>
            <a:spLocks noGrp="1" noChangeArrowheads="1"/>
          </p:cNvSpPr>
          <p:nvPr>
            <p:ph type="title"/>
          </p:nvPr>
        </p:nvSpPr>
        <p:spPr/>
        <p:txBody>
          <a:bodyPr/>
          <a:lstStyle/>
          <a:p>
            <a:pPr eaLnBrk="1" hangingPunct="1"/>
            <a:r>
              <a:rPr lang="en-US" sz="1800" dirty="0">
                <a:latin typeface="Arial" charset="0"/>
              </a:rPr>
              <a:t>Network Architectures</a:t>
            </a:r>
            <a:r>
              <a:rPr lang="en-US" dirty="0">
                <a:latin typeface="Arial" charset="0"/>
              </a:rPr>
              <a:t/>
            </a:r>
            <a:br>
              <a:rPr lang="en-US" dirty="0">
                <a:latin typeface="Arial" charset="0"/>
              </a:rPr>
            </a:br>
            <a:r>
              <a:rPr lang="en-US" dirty="0" smtClean="0">
                <a:latin typeface="Arial" charset="0"/>
              </a:rPr>
              <a:t>Cisco </a:t>
            </a:r>
            <a:r>
              <a:rPr lang="en-US" dirty="0">
                <a:latin typeface="Arial" charset="0"/>
              </a:rPr>
              <a:t>Network Architectures</a:t>
            </a:r>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26810" r="-26810"/>
          <a:stretch>
            <a:fill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noChangeArrowheads="1"/>
          </p:cNvSpPr>
          <p:nvPr>
            <p:ph type="title"/>
          </p:nvPr>
        </p:nvSpPr>
        <p:spPr/>
        <p:txBody>
          <a:bodyPr/>
          <a:lstStyle/>
          <a:p>
            <a:pPr eaLnBrk="1" hangingPunct="1"/>
            <a:r>
              <a:rPr lang="en-US" sz="1800" dirty="0">
                <a:latin typeface="Arial" charset="0"/>
              </a:rPr>
              <a:t>Network Architectures</a:t>
            </a:r>
            <a:r>
              <a:rPr lang="en-US" dirty="0">
                <a:latin typeface="Arial" charset="0"/>
              </a:rPr>
              <a:t/>
            </a:r>
            <a:br>
              <a:rPr lang="en-US" dirty="0">
                <a:latin typeface="Arial" charset="0"/>
              </a:rPr>
            </a:br>
            <a:r>
              <a:rPr lang="en-US" dirty="0" smtClean="0">
                <a:latin typeface="Arial" charset="0"/>
              </a:rPr>
              <a:t>Cisco </a:t>
            </a:r>
            <a:r>
              <a:rPr lang="en-US" dirty="0">
                <a:latin typeface="Arial" charset="0"/>
              </a:rPr>
              <a:t>Certified Network Associate (CCNA)</a:t>
            </a:r>
          </a:p>
        </p:txBody>
      </p:sp>
      <p:grpSp>
        <p:nvGrpSpPr>
          <p:cNvPr id="5" name="Group 4"/>
          <p:cNvGrpSpPr/>
          <p:nvPr/>
        </p:nvGrpSpPr>
        <p:grpSpPr>
          <a:xfrm>
            <a:off x="1297544" y="1755456"/>
            <a:ext cx="6702127" cy="4549494"/>
            <a:chOff x="1547664" y="908720"/>
            <a:chExt cx="6702127" cy="4549494"/>
          </a:xfrm>
        </p:grpSpPr>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1556792"/>
              <a:ext cx="4487763" cy="3901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076056" y="908720"/>
              <a:ext cx="3173735" cy="1685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med">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en-US" sz="1800" dirty="0">
                <a:latin typeface="Arial" charset="0"/>
              </a:rPr>
              <a:t>Exploring the Networking</a:t>
            </a:r>
            <a:br>
              <a:rPr lang="en-US" sz="1800" dirty="0">
                <a:latin typeface="Arial" charset="0"/>
              </a:rPr>
            </a:br>
            <a:r>
              <a:rPr lang="en-US" dirty="0" smtClean="0">
                <a:latin typeface="Arial" charset="0"/>
              </a:rPr>
              <a:t>Summary</a:t>
            </a:r>
            <a:endParaRPr lang="en-US" dirty="0">
              <a:latin typeface="Arial" charset="0"/>
            </a:endParaRPr>
          </a:p>
        </p:txBody>
      </p:sp>
      <p:sp>
        <p:nvSpPr>
          <p:cNvPr id="2" name="Content Placeholder 1"/>
          <p:cNvSpPr>
            <a:spLocks noGrp="1"/>
          </p:cNvSpPr>
          <p:nvPr>
            <p:ph idx="1"/>
          </p:nvPr>
        </p:nvSpPr>
        <p:spPr/>
        <p:txBody>
          <a:bodyPr/>
          <a:lstStyle/>
          <a:p>
            <a:pPr marL="0" indent="0">
              <a:buNone/>
            </a:pPr>
            <a:r>
              <a:rPr lang="en-US" sz="2000" dirty="0" smtClean="0"/>
              <a:t>In this chapter, you learned:</a:t>
            </a:r>
          </a:p>
          <a:p>
            <a:r>
              <a:rPr lang="en-US" sz="2000" dirty="0"/>
              <a:t>Networks and the Internet have changed the way we communicate, learn, work, and even play. </a:t>
            </a:r>
          </a:p>
          <a:p>
            <a:r>
              <a:rPr lang="en-US" sz="2000" dirty="0"/>
              <a:t>Networks come in all sizes. They can range from simple networks consisting of two computers, to networks connecting millions of devices. </a:t>
            </a:r>
          </a:p>
          <a:p>
            <a:r>
              <a:rPr lang="en-US" sz="2000" dirty="0"/>
              <a:t>The Internet is the largest network in existence. In fact, the term Internet means a ‘network of networks. The Internet provides the services that enable us to connect and communicate with our families, friends, work, and interests. </a:t>
            </a:r>
            <a:endParaRPr lang="en-US" sz="2000" dirty="0" smtClean="0"/>
          </a:p>
          <a:p>
            <a:r>
              <a:rPr lang="en-US" sz="2000" dirty="0"/>
              <a:t>The network infrastructure is the platform that supports the network. It provides the stable and reliable channel over which communication can occur. It is made up of network components including end devices, intermediate devices, and network media. </a:t>
            </a:r>
          </a:p>
          <a:p>
            <a:pPr marL="0" indent="0">
              <a:buNone/>
            </a:pPr>
            <a:endParaRPr lang="en-US" sz="2000" dirty="0"/>
          </a:p>
        </p:txBody>
      </p:sp>
    </p:spTree>
    <p:extLst>
      <p:ext uri="{BB962C8B-B14F-4D97-AF65-F5344CB8AC3E}">
        <p14:creationId xmlns:p14="http://schemas.microsoft.com/office/powerpoint/2010/main" val="148987261"/>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lstStyle/>
          <a:p>
            <a:pPr eaLnBrk="1" hangingPunct="1"/>
            <a:r>
              <a:rPr lang="en-US" sz="1800" dirty="0" smtClean="0">
                <a:latin typeface="Arial" charset="0"/>
              </a:rPr>
              <a:t>Networking Today</a:t>
            </a:r>
            <a:r>
              <a:rPr lang="en-US" dirty="0">
                <a:latin typeface="Arial" charset="0"/>
              </a:rPr>
              <a:t/>
            </a:r>
            <a:br>
              <a:rPr lang="en-US" dirty="0">
                <a:latin typeface="Arial" charset="0"/>
              </a:rPr>
            </a:br>
            <a:r>
              <a:rPr lang="en-US" dirty="0" smtClean="0">
                <a:latin typeface="Arial" charset="0"/>
              </a:rPr>
              <a:t>Networks </a:t>
            </a:r>
            <a:r>
              <a:rPr lang="en-US" dirty="0">
                <a:latin typeface="Arial" charset="0"/>
              </a:rPr>
              <a:t>in Our Past and Daily Lives</a:t>
            </a:r>
          </a:p>
        </p:txBody>
      </p:sp>
      <p:pic>
        <p:nvPicPr>
          <p:cNvPr id="5" name="Content Placeholder 5"/>
          <p:cNvPicPr>
            <a:picLocks noGrp="1" noChangeAspect="1"/>
          </p:cNvPicPr>
          <p:nvPr>
            <p:ph idx="1"/>
          </p:nvPr>
        </p:nvPicPr>
        <p:blipFill>
          <a:blip r:embed="rId3"/>
          <a:srcRect l="-16126" r="-16126"/>
          <a:stretch>
            <a:fillRect/>
          </a:stretch>
        </p:blipFill>
        <p:spPr/>
      </p:pic>
    </p:spTree>
  </p:cSld>
  <p:clrMapOvr>
    <a:masterClrMapping/>
  </p:clrMapOvr>
  <p:transition spd="med">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en-US" sz="1800" dirty="0">
                <a:latin typeface="Arial" charset="0"/>
              </a:rPr>
              <a:t>Exploring the Networking</a:t>
            </a:r>
            <a:br>
              <a:rPr lang="en-US" sz="1800" dirty="0">
                <a:latin typeface="Arial" charset="0"/>
              </a:rPr>
            </a:br>
            <a:r>
              <a:rPr lang="en-US" dirty="0" smtClean="0">
                <a:latin typeface="Arial" charset="0"/>
              </a:rPr>
              <a:t>Summary (cont.)</a:t>
            </a:r>
            <a:endParaRPr lang="en-US" dirty="0">
              <a:latin typeface="Arial" charset="0"/>
            </a:endParaRPr>
          </a:p>
        </p:txBody>
      </p:sp>
      <p:sp>
        <p:nvSpPr>
          <p:cNvPr id="2" name="Content Placeholder 1"/>
          <p:cNvSpPr>
            <a:spLocks noGrp="1"/>
          </p:cNvSpPr>
          <p:nvPr>
            <p:ph idx="1"/>
          </p:nvPr>
        </p:nvSpPr>
        <p:spPr/>
        <p:txBody>
          <a:bodyPr/>
          <a:lstStyle/>
          <a:p>
            <a:pPr marL="0" indent="0">
              <a:buNone/>
            </a:pPr>
            <a:r>
              <a:rPr lang="en-US" sz="2000" dirty="0" smtClean="0"/>
              <a:t>In this chapter, you learned:</a:t>
            </a:r>
          </a:p>
          <a:p>
            <a:r>
              <a:rPr lang="en-US" sz="2000" dirty="0" smtClean="0"/>
              <a:t>Networks </a:t>
            </a:r>
            <a:r>
              <a:rPr lang="en-US" sz="2000" dirty="0"/>
              <a:t>must be reliable. </a:t>
            </a:r>
            <a:endParaRPr lang="en-US" sz="2000" dirty="0" smtClean="0"/>
          </a:p>
          <a:p>
            <a:r>
              <a:rPr lang="en-US" sz="2000" dirty="0" smtClean="0"/>
              <a:t>Network </a:t>
            </a:r>
            <a:r>
              <a:rPr lang="en-US" sz="2000" dirty="0"/>
              <a:t>security is an integral part of computer networking, regardless of whether the network is limited to a home environment with a single connection to the Internet, or as large as a corporation with thousands of users. </a:t>
            </a:r>
            <a:endParaRPr lang="en-US" sz="2000" dirty="0" smtClean="0"/>
          </a:p>
          <a:p>
            <a:r>
              <a:rPr lang="en-US" sz="2000" dirty="0"/>
              <a:t>The network infrastructure can vary greatly in terms of size, number of users, and number and types of services that are supported on it. The network infrastructure must grow and adjust to support the way the network is used. The routing and switching platform is the foundation of any network infrastructure.  </a:t>
            </a:r>
          </a:p>
          <a:p>
            <a:pPr marL="0" indent="0">
              <a:buNone/>
            </a:pPr>
            <a:endParaRPr lang="en-US" sz="2000" dirty="0"/>
          </a:p>
        </p:txBody>
      </p:sp>
    </p:spTree>
    <p:extLst>
      <p:ext uri="{BB962C8B-B14F-4D97-AF65-F5344CB8AC3E}">
        <p14:creationId xmlns:p14="http://schemas.microsoft.com/office/powerpoint/2010/main" val="990698111"/>
      </p:ext>
    </p:extLst>
  </p:cSld>
  <p:clrMapOvr>
    <a:masterClrMapping/>
  </p:clrMapOvr>
  <p:transition spd="med">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ChangeArrowheads="1"/>
          </p:cNvSpPr>
          <p:nvPr/>
        </p:nvSpPr>
        <p:spPr bwMode="auto">
          <a:xfrm>
            <a:off x="0" y="0"/>
            <a:ext cx="9144000"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ctr"/>
          <a:lstStyle/>
          <a:p>
            <a:endParaRPr lang="en-US"/>
          </a:p>
        </p:txBody>
      </p:sp>
      <p:pic>
        <p:nvPicPr>
          <p:cNvPr id="121858" name="Picture 3" descr="CNA_largo-onwhit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08125" y="2741613"/>
            <a:ext cx="60975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pPr eaLnBrk="1" hangingPunct="1"/>
            <a:r>
              <a:rPr lang="en-US" sz="1800" dirty="0">
                <a:latin typeface="Arial" charset="0"/>
              </a:rPr>
              <a:t>Networking Today</a:t>
            </a:r>
            <a:r>
              <a:rPr lang="en-US" dirty="0">
                <a:latin typeface="Arial" charset="0"/>
              </a:rPr>
              <a:t/>
            </a:r>
            <a:br>
              <a:rPr lang="en-US" dirty="0">
                <a:latin typeface="Arial" charset="0"/>
              </a:rPr>
            </a:br>
            <a:r>
              <a:rPr lang="en-US" dirty="0" smtClean="0">
                <a:latin typeface="Arial" charset="0"/>
              </a:rPr>
              <a:t>The </a:t>
            </a:r>
            <a:r>
              <a:rPr lang="en-US" dirty="0">
                <a:latin typeface="Arial" charset="0"/>
              </a:rPr>
              <a:t>Global Community</a:t>
            </a:r>
          </a:p>
        </p:txBody>
      </p:sp>
      <p:pic>
        <p:nvPicPr>
          <p:cNvPr id="3" name="Content Placeholder 2" descr="telepresence.revHEAD.bmp"/>
          <p:cNvPicPr>
            <a:picLocks noGrp="1" noChangeAspect="1"/>
          </p:cNvPicPr>
          <p:nvPr>
            <p:ph idx="1"/>
          </p:nvPr>
        </p:nvPicPr>
        <p:blipFill>
          <a:blip r:embed="rId3" cstate="email">
            <a:extLst>
              <a:ext uri="{28A0092B-C50C-407E-A947-70E740481C1C}">
                <a14:useLocalDpi xmlns:a14="http://schemas.microsoft.com/office/drawing/2010/main" val="0"/>
              </a:ext>
            </a:extLst>
          </a:blip>
          <a:srcRect t="7702" b="7702"/>
          <a:stretch>
            <a:fillRect/>
          </a:stretch>
        </p:blipFill>
        <p:spPr/>
      </p:pic>
    </p:spTree>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eaLnBrk="1" hangingPunct="1"/>
            <a:r>
              <a:rPr lang="en-US" sz="1800" dirty="0" smtClean="0">
                <a:latin typeface="Arial" charset="0"/>
              </a:rPr>
              <a:t>Interconnecting Our Lives</a:t>
            </a:r>
            <a:r>
              <a:rPr lang="en-US" dirty="0">
                <a:latin typeface="Arial" charset="0"/>
              </a:rPr>
              <a:t/>
            </a:r>
            <a:br>
              <a:rPr lang="en-US" dirty="0">
                <a:latin typeface="Arial" charset="0"/>
              </a:rPr>
            </a:br>
            <a:r>
              <a:rPr lang="en-US" dirty="0" smtClean="0">
                <a:latin typeface="Arial" charset="0"/>
              </a:rPr>
              <a:t>Networking </a:t>
            </a:r>
            <a:r>
              <a:rPr lang="en-US" dirty="0">
                <a:latin typeface="Arial" charset="0"/>
              </a:rPr>
              <a:t>I</a:t>
            </a:r>
            <a:r>
              <a:rPr lang="en-US" dirty="0" smtClean="0">
                <a:latin typeface="Arial" charset="0"/>
              </a:rPr>
              <a:t>mpacts </a:t>
            </a:r>
            <a:r>
              <a:rPr lang="en-US" dirty="0">
                <a:latin typeface="Arial" charset="0"/>
              </a:rPr>
              <a:t>in </a:t>
            </a:r>
            <a:r>
              <a:rPr lang="en-US" dirty="0" smtClean="0">
                <a:latin typeface="Arial" charset="0"/>
              </a:rPr>
              <a:t>Our Daily </a:t>
            </a:r>
            <a:r>
              <a:rPr lang="en-US" dirty="0">
                <a:latin typeface="Arial" charset="0"/>
              </a:rPr>
              <a:t>L</a:t>
            </a:r>
            <a:r>
              <a:rPr lang="en-US" dirty="0" smtClean="0">
                <a:latin typeface="Arial" charset="0"/>
              </a:rPr>
              <a:t>ives</a:t>
            </a:r>
            <a:endParaRPr lang="en-US" dirty="0">
              <a:latin typeface="Arial" charset="0"/>
            </a:endParaRPr>
          </a:p>
        </p:txBody>
      </p:sp>
      <p:sp>
        <p:nvSpPr>
          <p:cNvPr id="2" name="Content Placeholder 1"/>
          <p:cNvSpPr>
            <a:spLocks noGrp="1"/>
          </p:cNvSpPr>
          <p:nvPr>
            <p:ph idx="1"/>
          </p:nvPr>
        </p:nvSpPr>
        <p:spPr/>
        <p:txBody>
          <a:bodyPr/>
          <a:lstStyle/>
          <a:p>
            <a:r>
              <a:rPr lang="en-US" sz="2000" dirty="0" smtClean="0"/>
              <a:t>Networks support the way we learn.</a:t>
            </a:r>
          </a:p>
          <a:p>
            <a:r>
              <a:rPr lang="en-US" sz="2000" dirty="0" smtClean="0"/>
              <a:t>Networks support </a:t>
            </a:r>
            <a:r>
              <a:rPr lang="en-US" sz="2000" dirty="0"/>
              <a:t>the </a:t>
            </a:r>
            <a:r>
              <a:rPr lang="en-US" sz="2000" dirty="0" smtClean="0"/>
              <a:t>way we communicate.</a:t>
            </a:r>
          </a:p>
          <a:p>
            <a:r>
              <a:rPr lang="en-US" sz="2000" dirty="0" smtClean="0"/>
              <a:t>Networks support the way we work.</a:t>
            </a:r>
          </a:p>
          <a:p>
            <a:r>
              <a:rPr lang="en-US" sz="2000" dirty="0" smtClean="0"/>
              <a:t>Networks support the </a:t>
            </a:r>
            <a:r>
              <a:rPr lang="en-US" sz="2000" dirty="0"/>
              <a:t>w</a:t>
            </a:r>
            <a:r>
              <a:rPr lang="en-US" sz="2000" dirty="0" smtClean="0"/>
              <a:t>ay we play.</a:t>
            </a:r>
            <a:endParaRPr lang="en-US" sz="2000" dirty="0"/>
          </a:p>
        </p:txBody>
      </p:sp>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pPr eaLnBrk="1" hangingPunct="1"/>
            <a:r>
              <a:rPr lang="en-US" sz="1800" dirty="0" smtClean="0">
                <a:latin typeface="Arial" charset="0"/>
              </a:rPr>
              <a:t>Providing Resources in a Network</a:t>
            </a:r>
            <a:r>
              <a:rPr lang="en-US" dirty="0">
                <a:latin typeface="Arial" charset="0"/>
              </a:rPr>
              <a:t/>
            </a:r>
            <a:br>
              <a:rPr lang="en-US" dirty="0">
                <a:latin typeface="Arial" charset="0"/>
              </a:rPr>
            </a:br>
            <a:r>
              <a:rPr lang="en-US" dirty="0" smtClean="0">
                <a:latin typeface="Arial" charset="0"/>
              </a:rPr>
              <a:t>Networks of Many Sizes</a:t>
            </a:r>
            <a:endParaRPr lang="en-US" dirty="0">
              <a:latin typeface="Arial" charset="0"/>
            </a:endParaRPr>
          </a:p>
        </p:txBody>
      </p:sp>
      <p:pic>
        <p:nvPicPr>
          <p:cNvPr id="3" name="Content Placeholder 2"/>
          <p:cNvPicPr>
            <a:picLocks noGrp="1" noChangeAspect="1"/>
          </p:cNvPicPr>
          <p:nvPr>
            <p:ph idx="1"/>
          </p:nvPr>
        </p:nvPicPr>
        <p:blipFill>
          <a:blip r:embed="rId3"/>
          <a:srcRect l="-17880" r="-17880"/>
          <a:stretch>
            <a:fillRect/>
          </a:stretch>
        </p:blipFill>
        <p:spPr/>
      </p:pic>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pPr eaLnBrk="1" hangingPunct="1"/>
            <a:r>
              <a:rPr lang="en-US" sz="1800" dirty="0" smtClean="0">
                <a:latin typeface="Arial" charset="0"/>
              </a:rPr>
              <a:t>Providing Resources in a Network</a:t>
            </a:r>
            <a:r>
              <a:rPr lang="en-US" dirty="0">
                <a:latin typeface="Arial" charset="0"/>
              </a:rPr>
              <a:t/>
            </a:r>
            <a:br>
              <a:rPr lang="en-US" dirty="0">
                <a:latin typeface="Arial" charset="0"/>
              </a:rPr>
            </a:br>
            <a:r>
              <a:rPr lang="en-US" dirty="0" smtClean="0">
                <a:latin typeface="Arial" charset="0"/>
              </a:rPr>
              <a:t>Clients and Servers</a:t>
            </a:r>
            <a:endParaRPr lang="en-US" dirty="0">
              <a:latin typeface="Arial" charset="0"/>
            </a:endParaRPr>
          </a:p>
        </p:txBody>
      </p:sp>
      <p:pic>
        <p:nvPicPr>
          <p:cNvPr id="4" name="Picture 2"/>
          <p:cNvPicPr>
            <a:picLocks noGrp="1" noChangeAspect="1" noChangeArrowheads="1"/>
          </p:cNvPicPr>
          <p:nvPr>
            <p:ph idx="1"/>
          </p:nvPr>
        </p:nvPicPr>
        <p:blipFill rotWithShape="1">
          <a:blip r:embed="rId3" cstate="email">
            <a:extLst>
              <a:ext uri="{28A0092B-C50C-407E-A947-70E740481C1C}">
                <a14:useLocalDpi xmlns:a14="http://schemas.microsoft.com/office/drawing/2010/main" val="0"/>
              </a:ext>
            </a:extLst>
          </a:blip>
          <a:srcRect l="9137" t="9580" r="8291" b="9580"/>
          <a:stretch/>
        </p:blipFill>
        <p:spPr bwMode="auto">
          <a:xfrm>
            <a:off x="437330" y="1379696"/>
            <a:ext cx="4104183" cy="2806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75153" y="3221088"/>
            <a:ext cx="3989230" cy="2952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63646563"/>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PPT-TMPLT-WHT_C">
  <a:themeElements>
    <a:clrScheme name="PPT-TMPLT-WHT_C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PPT-TMPLT-WHT_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PT-TMPLT-WHT_C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etAcad-4F_PPT-WHT_060408">
  <a:themeElements>
    <a:clrScheme name="Oct_2006_Cisco White Template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Oct_2006_Cisco Whit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ct_2006_Cisco White Template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19215</TotalTime>
  <Pages>28</Pages>
  <Words>1333</Words>
  <Application>Microsoft Office PowerPoint</Application>
  <PresentationFormat>On-screen Show (4:3)</PresentationFormat>
  <Paragraphs>257</Paragraphs>
  <Slides>51</Slides>
  <Notes>50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51</vt:i4>
      </vt:variant>
    </vt:vector>
  </HeadingPairs>
  <TitlesOfParts>
    <vt:vector size="56" baseType="lpstr">
      <vt:lpstr>ＭＳ Ｐゴシック</vt:lpstr>
      <vt:lpstr>Arial</vt:lpstr>
      <vt:lpstr>Wingdings</vt:lpstr>
      <vt:lpstr>PPT-TMPLT-WHT_C</vt:lpstr>
      <vt:lpstr>NetAcad-4F_PPT-WHT_060408</vt:lpstr>
      <vt:lpstr>Chapter 1: Exploring the Network</vt:lpstr>
      <vt:lpstr>Chapter 1: Objectives</vt:lpstr>
      <vt:lpstr>Chapter 1</vt:lpstr>
      <vt:lpstr>1.1  Globally Connected</vt:lpstr>
      <vt:lpstr>Networking Today Networks in Our Past and Daily Lives</vt:lpstr>
      <vt:lpstr>Networking Today The Global Community</vt:lpstr>
      <vt:lpstr>Interconnecting Our Lives Networking Impacts in Our Daily Lives</vt:lpstr>
      <vt:lpstr>Providing Resources in a Network Networks of Many Sizes</vt:lpstr>
      <vt:lpstr>Providing Resources in a Network Clients and Servers</vt:lpstr>
      <vt:lpstr>Providing Resources in a Network Peer-to-Peer</vt:lpstr>
      <vt:lpstr>1.2  LANs, WANs, and the Internet </vt:lpstr>
      <vt:lpstr>LANs, WANs, and Internets Components of a Network</vt:lpstr>
      <vt:lpstr>Components of a Network End Devices</vt:lpstr>
      <vt:lpstr>Components of a Network Network Infrastructure Devices</vt:lpstr>
      <vt:lpstr>Components of a Network Network Media</vt:lpstr>
      <vt:lpstr>Components of a Network Network Representations</vt:lpstr>
      <vt:lpstr>Components of a Network Topology Diagrams</vt:lpstr>
      <vt:lpstr>LANs and WANs Types of Networks</vt:lpstr>
      <vt:lpstr>LANs and WANs Local Area Networks (LAN)</vt:lpstr>
      <vt:lpstr>LANs and WANs Wide Area Networks (WAN)</vt:lpstr>
      <vt:lpstr>LANs, WANs, and the Internet The Internet</vt:lpstr>
      <vt:lpstr>LANs, WANs, and the Internet Intranet and Extranet</vt:lpstr>
      <vt:lpstr>Connecting to the Internet Connecting Remote Users to the Internet</vt:lpstr>
      <vt:lpstr>Connecting to the Internet Connecting Businesses to the Internet</vt:lpstr>
      <vt:lpstr>1.3  The Network as a Platform</vt:lpstr>
      <vt:lpstr>Converged Networks The Converging Network</vt:lpstr>
      <vt:lpstr>Converged Networks Planning for the Future</vt:lpstr>
      <vt:lpstr>Reliable Network Supporting Network Architecture</vt:lpstr>
      <vt:lpstr>Reliable Network Fault Tolerance in Circuit Switched Network</vt:lpstr>
      <vt:lpstr>Reliable Network Packet-Switched Networks</vt:lpstr>
      <vt:lpstr>Reliable Network Scalable Networks</vt:lpstr>
      <vt:lpstr>Reliable Network Providing QoS</vt:lpstr>
      <vt:lpstr>Reliable Network Providing Network Security</vt:lpstr>
      <vt:lpstr>1.4  The Changing Network Environment</vt:lpstr>
      <vt:lpstr>Network Trends New trends</vt:lpstr>
      <vt:lpstr>Network Trends Bring Your Own Device (BYOD)</vt:lpstr>
      <vt:lpstr>Network Trends Online Collaboration</vt:lpstr>
      <vt:lpstr>Network Trends Video Communication</vt:lpstr>
      <vt:lpstr>Network Trends Cloud Computing</vt:lpstr>
      <vt:lpstr>Network Trends Data Centers</vt:lpstr>
      <vt:lpstr>Networking Technologies for the Home Technology Trends in the Home</vt:lpstr>
      <vt:lpstr>Networking Technologies for the Home Powerline Networking</vt:lpstr>
      <vt:lpstr>Networking Technologies for the Home Wireless Broadband</vt:lpstr>
      <vt:lpstr>Future of Networking Network Security</vt:lpstr>
      <vt:lpstr>Network Security Security Threats</vt:lpstr>
      <vt:lpstr>Network Security Security Solutions</vt:lpstr>
      <vt:lpstr>Network Architectures Cisco Network Architectures</vt:lpstr>
      <vt:lpstr>Network Architectures Cisco Certified Network Associate (CCNA)</vt:lpstr>
      <vt:lpstr>Exploring the Networking Summary</vt:lpstr>
      <vt:lpstr>Exploring the Networking Summary (cont.)</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ITE PC v4.0 Chapter 1</dc:title>
  <dc:creator>Karen Alderson</dc:creator>
  <cp:lastModifiedBy>semuni</cp:lastModifiedBy>
  <cp:revision>707</cp:revision>
  <cp:lastPrinted>1999-01-27T00:54:54Z</cp:lastPrinted>
  <dcterms:created xsi:type="dcterms:W3CDTF">2006-10-23T15:07:30Z</dcterms:created>
  <dcterms:modified xsi:type="dcterms:W3CDTF">2017-10-03T20:48:07Z</dcterms:modified>
</cp:coreProperties>
</file>