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9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20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00F8D-0272-48AD-A27A-761B679A60C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8E2A4B-4B05-4B6D-B2C3-62102C75B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8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8E2A4B-4B05-4B6D-B2C3-62102C75BE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136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1" y="1905000"/>
            <a:ext cx="4286250" cy="29575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514600"/>
            <a:ext cx="3313355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smtClean="0">
                <a:latin typeface="Centaur" pitchFamily="18" charset="0"/>
              </a:rPr>
              <a:t>CCNA R&amp;S</a:t>
            </a:r>
            <a:br>
              <a:rPr lang="en-US" sz="4800" b="1" dirty="0" smtClean="0">
                <a:latin typeface="Centaur" pitchFamily="18" charset="0"/>
              </a:rPr>
            </a:br>
            <a:r>
              <a:rPr lang="en-US" sz="4800" b="1" dirty="0" smtClean="0">
                <a:latin typeface="Centaur" pitchFamily="18" charset="0"/>
              </a:rPr>
              <a:t>200-125</a:t>
            </a:r>
            <a:endParaRPr lang="en-US" sz="4800" b="1" dirty="0">
              <a:latin typeface="Centaur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80500" y="4225771"/>
            <a:ext cx="3657599" cy="1260629"/>
          </a:xfrm>
        </p:spPr>
        <p:txBody>
          <a:bodyPr>
            <a:normAutofit lnSpcReduction="10000"/>
          </a:bodyPr>
          <a:lstStyle/>
          <a:p>
            <a:pPr algn="ctr"/>
            <a:r>
              <a:rPr lang="fa-IR" dirty="0" smtClean="0">
                <a:latin typeface="Centaur" pitchFamily="18" charset="0"/>
                <a:cs typeface="B Nazanin" pitchFamily="2" charset="-78"/>
              </a:rPr>
              <a:t>جعفر قنبری شوهانی</a:t>
            </a:r>
            <a:endParaRPr lang="en-US" dirty="0" smtClean="0">
              <a:latin typeface="Centaur" pitchFamily="18" charset="0"/>
              <a:cs typeface="B Nazanin" pitchFamily="2" charset="-78"/>
            </a:endParaRPr>
          </a:p>
          <a:p>
            <a:pPr algn="ctr"/>
            <a:r>
              <a:rPr lang="en-US" dirty="0">
                <a:latin typeface="Centaur" pitchFamily="18" charset="0"/>
                <a:cs typeface="B Nazanin" pitchFamily="2" charset="-78"/>
              </a:rPr>
              <a:t>jeffar84@yahoo.com</a:t>
            </a:r>
            <a:endParaRPr lang="fa-IR" dirty="0" smtClean="0">
              <a:latin typeface="Centaur" pitchFamily="18" charset="0"/>
              <a:cs typeface="B Nazanin" pitchFamily="2" charset="-78"/>
            </a:endParaRPr>
          </a:p>
          <a:p>
            <a:pPr algn="ctr"/>
            <a:r>
              <a:rPr lang="fa-IR" dirty="0" smtClean="0">
                <a:latin typeface="Centaur" pitchFamily="18" charset="0"/>
                <a:cs typeface="B Nazanin" pitchFamily="2" charset="-78"/>
              </a:rPr>
              <a:t>انجمن </a:t>
            </a:r>
            <a:r>
              <a:rPr lang="fa-IR" dirty="0">
                <a:latin typeface="Centaur" pitchFamily="18" charset="0"/>
                <a:cs typeface="B Nazanin" pitchFamily="2" charset="-78"/>
              </a:rPr>
              <a:t>تخصصی فناوری اطلاعات </a:t>
            </a:r>
            <a:r>
              <a:rPr lang="fa-IR" dirty="0" smtClean="0">
                <a:latin typeface="Centaur" pitchFamily="18" charset="0"/>
                <a:cs typeface="B Nazanin" pitchFamily="2" charset="-78"/>
              </a:rPr>
              <a:t>ایران</a:t>
            </a:r>
            <a:endParaRPr lang="en-US" dirty="0" smtClean="0">
              <a:latin typeface="Centaur" pitchFamily="18" charset="0"/>
              <a:cs typeface="B Nazanin" pitchFamily="2" charset="-78"/>
            </a:endParaRPr>
          </a:p>
          <a:p>
            <a:pPr algn="ctr"/>
            <a:r>
              <a:rPr lang="en-US" dirty="0" smtClean="0">
                <a:latin typeface="Centaur" pitchFamily="18" charset="0"/>
                <a:cs typeface="B Nazanin" pitchFamily="2" charset="-78"/>
              </a:rPr>
              <a:t>itpro.ir</a:t>
            </a:r>
          </a:p>
          <a:p>
            <a:pPr algn="ctr"/>
            <a:endParaRPr lang="en-US" dirty="0">
              <a:latin typeface="Centaur" pitchFamily="18" charset="0"/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533400"/>
            <a:ext cx="3065000" cy="11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19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" y="2819400"/>
            <a:ext cx="6671737" cy="359092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833" y="6400800"/>
            <a:ext cx="3943350" cy="723900"/>
          </a:xfrm>
          <a:prstGeom prst="rect">
            <a:avLst/>
          </a:prstGeom>
        </p:spPr>
      </p:pic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Autofit/>
          </a:bodyPr>
          <a:lstStyle/>
          <a:p>
            <a:pPr algn="r" rtl="1"/>
            <a:r>
              <a:rPr lang="en-US" sz="2400" dirty="0" smtClean="0">
                <a:latin typeface="Centaur" pitchFamily="18" charset="0"/>
                <a:cs typeface="B Nazanin" pitchFamily="2" charset="-78"/>
              </a:rPr>
              <a:t>Spanning Tree Protocol (STP)</a:t>
            </a:r>
            <a:endParaRPr lang="en-US" sz="2400" dirty="0">
              <a:latin typeface="Centaur" pitchFamily="18" charset="0"/>
              <a:cs typeface="B Nazanin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00600" y="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b="1" dirty="0" smtClean="0">
                <a:latin typeface="Century" pitchFamily="18" charset="0"/>
                <a:cs typeface="B Nazanin" pitchFamily="2" charset="-78"/>
              </a:rPr>
              <a:t>انجمن فن آوری اطلاعات ایران</a:t>
            </a:r>
          </a:p>
          <a:p>
            <a:pPr algn="ctr"/>
            <a:r>
              <a:rPr lang="en-US" b="1" dirty="0" smtClean="0">
                <a:latin typeface="Century" pitchFamily="18" charset="0"/>
                <a:cs typeface="B Nazanin" pitchFamily="2" charset="-78"/>
              </a:rPr>
              <a:t>itpro.ir</a:t>
            </a:r>
            <a:endParaRPr lang="en-US" b="1" dirty="0">
              <a:latin typeface="Century" pitchFamily="18" charset="0"/>
              <a:cs typeface="B Nazanin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7527" y="6516469"/>
            <a:ext cx="36519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sz="1600" b="1" dirty="0" smtClean="0">
                <a:latin typeface="Century" pitchFamily="18" charset="0"/>
                <a:cs typeface="B Nazanin" pitchFamily="2" charset="-78"/>
              </a:rPr>
              <a:t>جعفر قنبری شوهانی</a:t>
            </a:r>
            <a:r>
              <a:rPr lang="en-US" sz="1600" b="1" dirty="0" smtClean="0">
                <a:latin typeface="Century" pitchFamily="18" charset="0"/>
                <a:cs typeface="B Nazanin" pitchFamily="2" charset="-78"/>
              </a:rPr>
              <a:t> </a:t>
            </a:r>
            <a:r>
              <a:rPr lang="fa-IR" sz="1600" b="1" dirty="0" smtClean="0">
                <a:latin typeface="Century" pitchFamily="18" charset="0"/>
                <a:cs typeface="B Nazanin" pitchFamily="2" charset="-78"/>
              </a:rPr>
              <a:t> </a:t>
            </a:r>
            <a:r>
              <a:rPr lang="en-US" sz="1600" b="1" dirty="0" smtClean="0">
                <a:latin typeface="Century" pitchFamily="18" charset="0"/>
                <a:cs typeface="B Nazanin" pitchFamily="2" charset="-78"/>
              </a:rPr>
              <a:t> jeffar84@yahoo.com</a:t>
            </a:r>
            <a:endParaRPr lang="en-US" sz="1600" b="1" dirty="0">
              <a:latin typeface="Century" pitchFamily="18" charset="0"/>
              <a:cs typeface="B Nazanin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72427"/>
            <a:ext cx="2000250" cy="1380173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762000" y="1828800"/>
            <a:ext cx="7620000" cy="0"/>
          </a:xfrm>
          <a:prstGeom prst="straightConnector1">
            <a:avLst/>
          </a:prstGeom>
          <a:ln w="34925" cap="flat" cmpd="sng">
            <a:prstDash val="solid"/>
            <a:round/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043492" y="1981200"/>
            <a:ext cx="7186108" cy="3851429"/>
          </a:xfrm>
        </p:spPr>
        <p:txBody>
          <a:bodyPr>
            <a:normAutofit/>
          </a:bodyPr>
          <a:lstStyle/>
          <a:p>
            <a:pPr algn="r" rtl="1"/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STP</a:t>
            </a:r>
            <a:r>
              <a:rPr lang="fa-IR" sz="1800" dirty="0" smtClean="0">
                <a:latin typeface="Century" pitchFamily="18" charset="0"/>
                <a:cs typeface="B Nazanin" pitchFamily="2" charset="-78"/>
              </a:rPr>
              <a:t> چه کمکی به ما می کند؟</a:t>
            </a:r>
            <a:endParaRPr lang="en-US" sz="1800" dirty="0" smtClean="0">
              <a:latin typeface="Century" pitchFamily="18" charset="0"/>
              <a:cs typeface="B Nazanin" pitchFamily="2" charset="-78"/>
            </a:endParaRPr>
          </a:p>
          <a:p>
            <a:pPr algn="r" rtl="1"/>
            <a:r>
              <a:rPr lang="fa-IR" sz="1800" dirty="0" smtClean="0">
                <a:latin typeface="Century" pitchFamily="18" charset="0"/>
                <a:cs typeface="B Nazanin" pitchFamily="2" charset="-78"/>
              </a:rPr>
              <a:t>مشکلات به وجود آمده در هنگام</a:t>
            </a: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 </a:t>
            </a:r>
            <a:r>
              <a:rPr lang="fa-IR" sz="1800" dirty="0" smtClean="0">
                <a:latin typeface="Century" pitchFamily="18" charset="0"/>
                <a:cs typeface="B Nazanin" pitchFamily="2" charset="-78"/>
              </a:rPr>
              <a:t> </a:t>
            </a: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Loop</a:t>
            </a:r>
            <a:endParaRPr lang="fa-IR" sz="1800" dirty="0" smtClean="0">
              <a:latin typeface="Century" pitchFamily="18" charset="0"/>
              <a:cs typeface="B Nazanin" pitchFamily="2" charset="-78"/>
            </a:endParaRPr>
          </a:p>
          <a:p>
            <a:pPr algn="r" rtl="1"/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802.1d</a:t>
            </a:r>
            <a:endParaRPr lang="fa-IR" sz="1800" dirty="0" smtClean="0">
              <a:latin typeface="Century" pitchFamily="18" charset="0"/>
              <a:cs typeface="B Nazanin" pitchFamily="2" charset="-78"/>
            </a:endParaRPr>
          </a:p>
          <a:p>
            <a:pPr algn="r" rtl="1"/>
            <a:r>
              <a:rPr lang="fa-IR" sz="1800" dirty="0" smtClean="0">
                <a:latin typeface="Century" pitchFamily="18" charset="0"/>
                <a:cs typeface="B Nazanin" pitchFamily="2" charset="-78"/>
              </a:rPr>
              <a:t>عملکرد </a:t>
            </a: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STP</a:t>
            </a:r>
            <a:r>
              <a:rPr lang="fa-IR" sz="1800" dirty="0" smtClean="0">
                <a:latin typeface="Century" pitchFamily="18" charset="0"/>
                <a:cs typeface="B Nazanin" pitchFamily="2" charset="-78"/>
              </a:rPr>
              <a:t> چگونه است؟</a:t>
            </a:r>
            <a:endParaRPr lang="en-US" sz="1800" dirty="0" smtClean="0">
              <a:latin typeface="Century" pitchFamily="18" charset="0"/>
              <a:cs typeface="B Nazanin" pitchFamily="2" charset="-78"/>
            </a:endParaRPr>
          </a:p>
          <a:p>
            <a:pPr algn="r" rtl="1"/>
            <a:endParaRPr lang="en-US" sz="1800" dirty="0">
              <a:latin typeface="Century" pitchFamily="18" charset="0"/>
              <a:cs typeface="B Nazanin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31" y="2993608"/>
            <a:ext cx="4792980" cy="33756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31" y="2962900"/>
            <a:ext cx="4831080" cy="339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86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68" y="2927132"/>
            <a:ext cx="5270551" cy="359092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833" y="6400800"/>
            <a:ext cx="3943350" cy="723900"/>
          </a:xfrm>
          <a:prstGeom prst="rect">
            <a:avLst/>
          </a:prstGeom>
        </p:spPr>
      </p:pic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Autofit/>
          </a:bodyPr>
          <a:lstStyle/>
          <a:p>
            <a:pPr algn="r" rtl="1"/>
            <a:r>
              <a:rPr lang="en-US" sz="2400" dirty="0">
                <a:latin typeface="Centaur" pitchFamily="18" charset="0"/>
                <a:cs typeface="B Nazanin" pitchFamily="2" charset="-78"/>
              </a:rPr>
              <a:t>bridge protocol data unit (BPDU)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00600" y="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b="1" dirty="0" smtClean="0">
                <a:latin typeface="Century" pitchFamily="18" charset="0"/>
                <a:cs typeface="B Nazanin" pitchFamily="2" charset="-78"/>
              </a:rPr>
              <a:t>انجمن فن آوری اطلاعات ایران</a:t>
            </a:r>
          </a:p>
          <a:p>
            <a:pPr algn="ctr"/>
            <a:r>
              <a:rPr lang="en-US" b="1" dirty="0" smtClean="0">
                <a:latin typeface="Century" pitchFamily="18" charset="0"/>
                <a:cs typeface="B Nazanin" pitchFamily="2" charset="-78"/>
              </a:rPr>
              <a:t>itpro.ir</a:t>
            </a:r>
            <a:endParaRPr lang="en-US" b="1" dirty="0">
              <a:latin typeface="Century" pitchFamily="18" charset="0"/>
              <a:cs typeface="B Nazanin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7527" y="6516469"/>
            <a:ext cx="36519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sz="1600" b="1" dirty="0" smtClean="0">
                <a:latin typeface="Century" pitchFamily="18" charset="0"/>
                <a:cs typeface="B Nazanin" pitchFamily="2" charset="-78"/>
              </a:rPr>
              <a:t>جعفر قنبری شوهانی</a:t>
            </a:r>
            <a:r>
              <a:rPr lang="en-US" sz="1600" b="1" dirty="0" smtClean="0">
                <a:latin typeface="Century" pitchFamily="18" charset="0"/>
                <a:cs typeface="B Nazanin" pitchFamily="2" charset="-78"/>
              </a:rPr>
              <a:t> </a:t>
            </a:r>
            <a:r>
              <a:rPr lang="fa-IR" sz="1600" b="1" dirty="0" smtClean="0">
                <a:latin typeface="Century" pitchFamily="18" charset="0"/>
                <a:cs typeface="B Nazanin" pitchFamily="2" charset="-78"/>
              </a:rPr>
              <a:t> </a:t>
            </a:r>
            <a:r>
              <a:rPr lang="en-US" sz="1600" b="1" dirty="0" smtClean="0">
                <a:latin typeface="Century" pitchFamily="18" charset="0"/>
                <a:cs typeface="B Nazanin" pitchFamily="2" charset="-78"/>
              </a:rPr>
              <a:t> jeffar84@yahoo.com</a:t>
            </a:r>
            <a:endParaRPr lang="en-US" sz="1600" b="1" dirty="0">
              <a:latin typeface="Century" pitchFamily="18" charset="0"/>
              <a:cs typeface="B Nazanin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72427"/>
            <a:ext cx="2000250" cy="1380173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762000" y="1828800"/>
            <a:ext cx="7620000" cy="0"/>
          </a:xfrm>
          <a:prstGeom prst="straightConnector1">
            <a:avLst/>
          </a:prstGeom>
          <a:ln w="34925" cap="flat" cmpd="sng">
            <a:prstDash val="solid"/>
            <a:round/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043492" y="1981200"/>
            <a:ext cx="7186108" cy="3851429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Election</a:t>
            </a:r>
          </a:p>
          <a:p>
            <a:pPr algn="r" rtl="1"/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Root bridge</a:t>
            </a:r>
          </a:p>
          <a:p>
            <a:pPr algn="r" rtl="1"/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Root port</a:t>
            </a:r>
          </a:p>
          <a:p>
            <a:pPr algn="r" rtl="1"/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Designated port</a:t>
            </a:r>
          </a:p>
        </p:txBody>
      </p:sp>
    </p:spTree>
    <p:extLst>
      <p:ext uri="{BB962C8B-B14F-4D97-AF65-F5344CB8AC3E}">
        <p14:creationId xmlns:p14="http://schemas.microsoft.com/office/powerpoint/2010/main" val="254919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833" y="6400800"/>
            <a:ext cx="3943350" cy="723900"/>
          </a:xfrm>
          <a:prstGeom prst="rect">
            <a:avLst/>
          </a:prstGeom>
        </p:spPr>
      </p:pic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Autofit/>
          </a:bodyPr>
          <a:lstStyle/>
          <a:p>
            <a:pPr algn="r" rtl="1"/>
            <a:r>
              <a:rPr lang="en-US" sz="2400" dirty="0" smtClean="0">
                <a:latin typeface="Centaur" pitchFamily="18" charset="0"/>
                <a:cs typeface="B Nazanin" pitchFamily="2" charset="-78"/>
              </a:rPr>
              <a:t>STP Election</a:t>
            </a:r>
            <a:endParaRPr lang="en-US" sz="2400" dirty="0">
              <a:latin typeface="Centaur" pitchFamily="18" charset="0"/>
              <a:cs typeface="B Nazanin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00600" y="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b="1" dirty="0" smtClean="0">
                <a:latin typeface="Century" pitchFamily="18" charset="0"/>
                <a:cs typeface="B Nazanin" pitchFamily="2" charset="-78"/>
              </a:rPr>
              <a:t>انجمن فن آوری اطلاعات ایران</a:t>
            </a:r>
          </a:p>
          <a:p>
            <a:pPr algn="ctr"/>
            <a:r>
              <a:rPr lang="en-US" b="1" dirty="0" smtClean="0">
                <a:latin typeface="Century" pitchFamily="18" charset="0"/>
                <a:cs typeface="B Nazanin" pitchFamily="2" charset="-78"/>
              </a:rPr>
              <a:t>itpro.ir</a:t>
            </a:r>
            <a:endParaRPr lang="en-US" b="1" dirty="0">
              <a:latin typeface="Century" pitchFamily="18" charset="0"/>
              <a:cs typeface="B Nazanin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7527" y="6516469"/>
            <a:ext cx="36519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sz="1600" b="1" dirty="0" smtClean="0">
                <a:latin typeface="Century" pitchFamily="18" charset="0"/>
                <a:cs typeface="B Nazanin" pitchFamily="2" charset="-78"/>
              </a:rPr>
              <a:t>جعفر قنبری شوهانی</a:t>
            </a:r>
            <a:r>
              <a:rPr lang="en-US" sz="1600" b="1" dirty="0" smtClean="0">
                <a:latin typeface="Century" pitchFamily="18" charset="0"/>
                <a:cs typeface="B Nazanin" pitchFamily="2" charset="-78"/>
              </a:rPr>
              <a:t> </a:t>
            </a:r>
            <a:r>
              <a:rPr lang="fa-IR" sz="1600" b="1" dirty="0" smtClean="0">
                <a:latin typeface="Century" pitchFamily="18" charset="0"/>
                <a:cs typeface="B Nazanin" pitchFamily="2" charset="-78"/>
              </a:rPr>
              <a:t> </a:t>
            </a:r>
            <a:r>
              <a:rPr lang="en-US" sz="1600" b="1" dirty="0" smtClean="0">
                <a:latin typeface="Century" pitchFamily="18" charset="0"/>
                <a:cs typeface="B Nazanin" pitchFamily="2" charset="-78"/>
              </a:rPr>
              <a:t> jeffar84@yahoo.com</a:t>
            </a:r>
            <a:endParaRPr lang="en-US" sz="1600" b="1" dirty="0">
              <a:latin typeface="Century" pitchFamily="18" charset="0"/>
              <a:cs typeface="B Nazanin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72427"/>
            <a:ext cx="2000250" cy="1380173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762000" y="1828800"/>
            <a:ext cx="7620000" cy="0"/>
          </a:xfrm>
          <a:prstGeom prst="straightConnector1">
            <a:avLst/>
          </a:prstGeom>
          <a:ln w="34925" cap="flat" cmpd="sng">
            <a:prstDash val="solid"/>
            <a:round/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043492" y="1981200"/>
            <a:ext cx="7186108" cy="3851429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Bridge ID</a:t>
            </a:r>
          </a:p>
          <a:p>
            <a:pPr algn="r" rtl="1"/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Priority</a:t>
            </a:r>
            <a:r>
              <a:rPr lang="fa-IR" sz="1800" dirty="0" smtClean="0">
                <a:latin typeface="Century" pitchFamily="18" charset="0"/>
                <a:cs typeface="B Nazanin" pitchFamily="2" charset="-78"/>
              </a:rPr>
              <a:t> = </a:t>
            </a: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2 byte</a:t>
            </a:r>
            <a:r>
              <a:rPr lang="fa-IR" sz="1800" dirty="0" smtClean="0">
                <a:latin typeface="Century" pitchFamily="18" charset="0"/>
                <a:cs typeface="B Nazanin" pitchFamily="2" charset="-78"/>
              </a:rPr>
              <a:t> = </a:t>
            </a: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0-65535</a:t>
            </a:r>
            <a:r>
              <a:rPr lang="fa-IR" sz="1800" dirty="0" smtClean="0">
                <a:latin typeface="Century" pitchFamily="18" charset="0"/>
                <a:cs typeface="B Nazanin" pitchFamily="2" charset="-78"/>
              </a:rPr>
              <a:t> = </a:t>
            </a: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default 32768</a:t>
            </a:r>
          </a:p>
          <a:p>
            <a:pPr algn="r" rtl="1"/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MAC</a:t>
            </a:r>
          </a:p>
          <a:p>
            <a:pPr marL="68580" indent="0" algn="r" rtl="1">
              <a:buNone/>
            </a:pP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Port ID</a:t>
            </a:r>
          </a:p>
          <a:p>
            <a:pPr algn="r" rtl="1"/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Priority</a:t>
            </a:r>
            <a:r>
              <a:rPr lang="fa-IR" sz="1800" dirty="0" smtClean="0">
                <a:latin typeface="Century" pitchFamily="18" charset="0"/>
                <a:cs typeface="B Nazanin" pitchFamily="2" charset="-78"/>
              </a:rPr>
              <a:t> = </a:t>
            </a: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8 </a:t>
            </a: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bit</a:t>
            </a:r>
            <a:r>
              <a:rPr lang="fa-IR" sz="1800" dirty="0" smtClean="0">
                <a:latin typeface="Century" pitchFamily="18" charset="0"/>
                <a:cs typeface="B Nazanin" pitchFamily="2" charset="-78"/>
              </a:rPr>
              <a:t> = </a:t>
            </a: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0-255</a:t>
            </a:r>
            <a:r>
              <a:rPr lang="fa-IR" sz="1800" dirty="0" smtClean="0">
                <a:latin typeface="Century" pitchFamily="18" charset="0"/>
                <a:cs typeface="B Nazanin" pitchFamily="2" charset="-78"/>
              </a:rPr>
              <a:t>= </a:t>
            </a:r>
            <a:r>
              <a:rPr lang="en-US" sz="1800" smtClean="0">
                <a:latin typeface="Century" pitchFamily="18" charset="0"/>
                <a:cs typeface="B Nazanin" pitchFamily="2" charset="-78"/>
              </a:rPr>
              <a:t>default </a:t>
            </a:r>
            <a:r>
              <a:rPr lang="en-US" sz="1800" smtClean="0">
                <a:latin typeface="Century" pitchFamily="18" charset="0"/>
                <a:cs typeface="B Nazanin" pitchFamily="2" charset="-78"/>
              </a:rPr>
              <a:t>128</a:t>
            </a:r>
            <a:endParaRPr lang="en-US" sz="1800" dirty="0" smtClean="0">
              <a:latin typeface="Century" pitchFamily="18" charset="0"/>
              <a:cs typeface="B Nazanin" pitchFamily="2" charset="-78"/>
            </a:endParaRPr>
          </a:p>
          <a:p>
            <a:pPr algn="r" rtl="1"/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Port number</a:t>
            </a:r>
          </a:p>
          <a:p>
            <a:pPr marL="68580" indent="0" algn="r" rtl="1">
              <a:buNone/>
            </a:pP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Path cost</a:t>
            </a:r>
          </a:p>
          <a:p>
            <a:pPr marL="68580" indent="0" algn="r" rtl="1">
              <a:buNone/>
            </a:pPr>
            <a:endParaRPr lang="en-US" sz="1800" dirty="0" smtClean="0">
              <a:latin typeface="Century" pitchFamily="18" charset="0"/>
              <a:cs typeface="B Nazanin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191000"/>
            <a:ext cx="52006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89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833" y="6400800"/>
            <a:ext cx="3943350" cy="723900"/>
          </a:xfrm>
          <a:prstGeom prst="rect">
            <a:avLst/>
          </a:prstGeom>
        </p:spPr>
      </p:pic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Autofit/>
          </a:bodyPr>
          <a:lstStyle/>
          <a:p>
            <a:pPr algn="r" rtl="1"/>
            <a:r>
              <a:rPr lang="en-US" sz="2400" dirty="0" smtClean="0">
                <a:latin typeface="Centaur" pitchFamily="18" charset="0"/>
                <a:cs typeface="B Nazanin" pitchFamily="2" charset="-78"/>
              </a:rPr>
              <a:t>Root Bridge</a:t>
            </a:r>
            <a:endParaRPr lang="en-US" sz="2400" dirty="0">
              <a:latin typeface="Centaur" pitchFamily="18" charset="0"/>
              <a:cs typeface="B Nazanin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00600" y="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b="1" dirty="0" smtClean="0">
                <a:latin typeface="Century" pitchFamily="18" charset="0"/>
                <a:cs typeface="B Nazanin" pitchFamily="2" charset="-78"/>
              </a:rPr>
              <a:t>انجمن فن آوری اطلاعات ایران</a:t>
            </a:r>
          </a:p>
          <a:p>
            <a:pPr algn="ctr"/>
            <a:r>
              <a:rPr lang="en-US" b="1" dirty="0" smtClean="0">
                <a:latin typeface="Century" pitchFamily="18" charset="0"/>
                <a:cs typeface="B Nazanin" pitchFamily="2" charset="-78"/>
              </a:rPr>
              <a:t>itpro.ir</a:t>
            </a:r>
            <a:endParaRPr lang="en-US" b="1" dirty="0">
              <a:latin typeface="Century" pitchFamily="18" charset="0"/>
              <a:cs typeface="B Nazanin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7527" y="6516469"/>
            <a:ext cx="36519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sz="1600" b="1" dirty="0" smtClean="0">
                <a:latin typeface="Century" pitchFamily="18" charset="0"/>
                <a:cs typeface="B Nazanin" pitchFamily="2" charset="-78"/>
              </a:rPr>
              <a:t>جعفر قنبری شوهانی</a:t>
            </a:r>
            <a:r>
              <a:rPr lang="en-US" sz="1600" b="1" dirty="0" smtClean="0">
                <a:latin typeface="Century" pitchFamily="18" charset="0"/>
                <a:cs typeface="B Nazanin" pitchFamily="2" charset="-78"/>
              </a:rPr>
              <a:t> </a:t>
            </a:r>
            <a:r>
              <a:rPr lang="fa-IR" sz="1600" b="1" dirty="0" smtClean="0">
                <a:latin typeface="Century" pitchFamily="18" charset="0"/>
                <a:cs typeface="B Nazanin" pitchFamily="2" charset="-78"/>
              </a:rPr>
              <a:t> </a:t>
            </a:r>
            <a:r>
              <a:rPr lang="en-US" sz="1600" b="1" dirty="0" smtClean="0">
                <a:latin typeface="Century" pitchFamily="18" charset="0"/>
                <a:cs typeface="B Nazanin" pitchFamily="2" charset="-78"/>
              </a:rPr>
              <a:t> jeffar84@yahoo.com</a:t>
            </a:r>
            <a:endParaRPr lang="en-US" sz="1600" b="1" dirty="0">
              <a:latin typeface="Century" pitchFamily="18" charset="0"/>
              <a:cs typeface="B Nazanin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72427"/>
            <a:ext cx="2000250" cy="1380173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762000" y="1828800"/>
            <a:ext cx="7620000" cy="0"/>
          </a:xfrm>
          <a:prstGeom prst="straightConnector1">
            <a:avLst/>
          </a:prstGeom>
          <a:ln w="34925" cap="flat" cmpd="sng">
            <a:prstDash val="solid"/>
            <a:round/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043492" y="1981200"/>
            <a:ext cx="7186108" cy="3851429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Bridge ID</a:t>
            </a:r>
          </a:p>
          <a:p>
            <a:pPr algn="r" rtl="1"/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Priority</a:t>
            </a:r>
            <a:r>
              <a:rPr lang="fa-IR" sz="1800" dirty="0" smtClean="0">
                <a:latin typeface="Century" pitchFamily="18" charset="0"/>
                <a:cs typeface="B Nazanin" pitchFamily="2" charset="-78"/>
              </a:rPr>
              <a:t> = </a:t>
            </a: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2 byte</a:t>
            </a:r>
            <a:r>
              <a:rPr lang="fa-IR" sz="1800" dirty="0" smtClean="0">
                <a:latin typeface="Century" pitchFamily="18" charset="0"/>
                <a:cs typeface="B Nazanin" pitchFamily="2" charset="-78"/>
              </a:rPr>
              <a:t> = </a:t>
            </a: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0-65535</a:t>
            </a:r>
            <a:r>
              <a:rPr lang="fa-IR" sz="1800" dirty="0" smtClean="0">
                <a:latin typeface="Century" pitchFamily="18" charset="0"/>
                <a:cs typeface="B Nazanin" pitchFamily="2" charset="-78"/>
              </a:rPr>
              <a:t> = </a:t>
            </a: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default 32768</a:t>
            </a:r>
          </a:p>
          <a:p>
            <a:pPr algn="r" rtl="1"/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MAC</a:t>
            </a:r>
          </a:p>
          <a:p>
            <a:pPr marL="68580" indent="0" algn="r" rtl="1">
              <a:buNone/>
            </a:pPr>
            <a:endParaRPr lang="en-US" sz="1800" dirty="0" smtClean="0">
              <a:latin typeface="Century" pitchFamily="18" charset="0"/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35" y="2762399"/>
            <a:ext cx="3634264" cy="3609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34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833" y="6400800"/>
            <a:ext cx="3943350" cy="723900"/>
          </a:xfrm>
          <a:prstGeom prst="rect">
            <a:avLst/>
          </a:prstGeom>
        </p:spPr>
      </p:pic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Autofit/>
          </a:bodyPr>
          <a:lstStyle/>
          <a:p>
            <a:pPr algn="r" rtl="1"/>
            <a:r>
              <a:rPr lang="en-US" sz="2400" dirty="0" smtClean="0">
                <a:latin typeface="Centaur" pitchFamily="18" charset="0"/>
                <a:cs typeface="B Nazanin" pitchFamily="2" charset="-78"/>
              </a:rPr>
              <a:t>Root Port</a:t>
            </a:r>
            <a:endParaRPr lang="en-US" sz="2400" dirty="0">
              <a:latin typeface="Centaur" pitchFamily="18" charset="0"/>
              <a:cs typeface="B Nazanin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00600" y="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b="1" dirty="0" smtClean="0">
                <a:latin typeface="Century" pitchFamily="18" charset="0"/>
                <a:cs typeface="B Nazanin" pitchFamily="2" charset="-78"/>
              </a:rPr>
              <a:t>انجمن فن آوری اطلاعات ایران</a:t>
            </a:r>
          </a:p>
          <a:p>
            <a:pPr algn="ctr"/>
            <a:r>
              <a:rPr lang="en-US" b="1" dirty="0" smtClean="0">
                <a:latin typeface="Century" pitchFamily="18" charset="0"/>
                <a:cs typeface="B Nazanin" pitchFamily="2" charset="-78"/>
              </a:rPr>
              <a:t>itpro.ir</a:t>
            </a:r>
            <a:endParaRPr lang="en-US" b="1" dirty="0">
              <a:latin typeface="Century" pitchFamily="18" charset="0"/>
              <a:cs typeface="B Nazanin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7527" y="6516469"/>
            <a:ext cx="36519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sz="1600" b="1" dirty="0" smtClean="0">
                <a:latin typeface="Century" pitchFamily="18" charset="0"/>
                <a:cs typeface="B Nazanin" pitchFamily="2" charset="-78"/>
              </a:rPr>
              <a:t>جعفر قنبری شوهانی</a:t>
            </a:r>
            <a:r>
              <a:rPr lang="en-US" sz="1600" b="1" dirty="0" smtClean="0">
                <a:latin typeface="Century" pitchFamily="18" charset="0"/>
                <a:cs typeface="B Nazanin" pitchFamily="2" charset="-78"/>
              </a:rPr>
              <a:t> </a:t>
            </a:r>
            <a:r>
              <a:rPr lang="fa-IR" sz="1600" b="1" dirty="0" smtClean="0">
                <a:latin typeface="Century" pitchFamily="18" charset="0"/>
                <a:cs typeface="B Nazanin" pitchFamily="2" charset="-78"/>
              </a:rPr>
              <a:t> </a:t>
            </a:r>
            <a:r>
              <a:rPr lang="en-US" sz="1600" b="1" dirty="0" smtClean="0">
                <a:latin typeface="Century" pitchFamily="18" charset="0"/>
                <a:cs typeface="B Nazanin" pitchFamily="2" charset="-78"/>
              </a:rPr>
              <a:t> jeffar84@yahoo.com</a:t>
            </a:r>
            <a:endParaRPr lang="en-US" sz="1600" b="1" dirty="0">
              <a:latin typeface="Century" pitchFamily="18" charset="0"/>
              <a:cs typeface="B Nazanin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72427"/>
            <a:ext cx="2000250" cy="1380173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762000" y="1828800"/>
            <a:ext cx="7620000" cy="0"/>
          </a:xfrm>
          <a:prstGeom prst="straightConnector1">
            <a:avLst/>
          </a:prstGeom>
          <a:ln w="34925" cap="flat" cmpd="sng">
            <a:prstDash val="solid"/>
            <a:round/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043492" y="1981200"/>
            <a:ext cx="7186108" cy="3851429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Path cost</a:t>
            </a:r>
          </a:p>
          <a:p>
            <a:pPr marL="68580" indent="0" algn="r" rtl="1">
              <a:buNone/>
            </a:pPr>
            <a:endParaRPr lang="en-US" sz="1800" dirty="0" smtClean="0">
              <a:latin typeface="Century" pitchFamily="18" charset="0"/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35" y="2762399"/>
            <a:ext cx="3634264" cy="3609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19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833" y="6400800"/>
            <a:ext cx="3943350" cy="723900"/>
          </a:xfrm>
          <a:prstGeom prst="rect">
            <a:avLst/>
          </a:prstGeom>
        </p:spPr>
      </p:pic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Autofit/>
          </a:bodyPr>
          <a:lstStyle/>
          <a:p>
            <a:pPr algn="r" rtl="1"/>
            <a:r>
              <a:rPr lang="en-US" sz="2400" dirty="0" smtClean="0">
                <a:latin typeface="Centaur" pitchFamily="18" charset="0"/>
                <a:cs typeface="B Nazanin" pitchFamily="2" charset="-78"/>
              </a:rPr>
              <a:t>Designated Port</a:t>
            </a:r>
            <a:endParaRPr lang="en-US" sz="2400" dirty="0">
              <a:latin typeface="Centaur" pitchFamily="18" charset="0"/>
              <a:cs typeface="B Nazanin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00600" y="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b="1" dirty="0" smtClean="0">
                <a:latin typeface="Century" pitchFamily="18" charset="0"/>
                <a:cs typeface="B Nazanin" pitchFamily="2" charset="-78"/>
              </a:rPr>
              <a:t>انجمن فن آوری اطلاعات ایران</a:t>
            </a:r>
          </a:p>
          <a:p>
            <a:pPr algn="ctr"/>
            <a:r>
              <a:rPr lang="en-US" b="1" dirty="0" smtClean="0">
                <a:latin typeface="Century" pitchFamily="18" charset="0"/>
                <a:cs typeface="B Nazanin" pitchFamily="2" charset="-78"/>
              </a:rPr>
              <a:t>itpro.ir</a:t>
            </a:r>
            <a:endParaRPr lang="en-US" b="1" dirty="0">
              <a:latin typeface="Century" pitchFamily="18" charset="0"/>
              <a:cs typeface="B Nazanin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7527" y="6516469"/>
            <a:ext cx="36519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sz="1600" b="1" dirty="0" smtClean="0">
                <a:latin typeface="Century" pitchFamily="18" charset="0"/>
                <a:cs typeface="B Nazanin" pitchFamily="2" charset="-78"/>
              </a:rPr>
              <a:t>جعفر قنبری شوهانی</a:t>
            </a:r>
            <a:r>
              <a:rPr lang="en-US" sz="1600" b="1" dirty="0" smtClean="0">
                <a:latin typeface="Century" pitchFamily="18" charset="0"/>
                <a:cs typeface="B Nazanin" pitchFamily="2" charset="-78"/>
              </a:rPr>
              <a:t> </a:t>
            </a:r>
            <a:r>
              <a:rPr lang="fa-IR" sz="1600" b="1" dirty="0" smtClean="0">
                <a:latin typeface="Century" pitchFamily="18" charset="0"/>
                <a:cs typeface="B Nazanin" pitchFamily="2" charset="-78"/>
              </a:rPr>
              <a:t> </a:t>
            </a:r>
            <a:r>
              <a:rPr lang="en-US" sz="1600" b="1" dirty="0" smtClean="0">
                <a:latin typeface="Century" pitchFamily="18" charset="0"/>
                <a:cs typeface="B Nazanin" pitchFamily="2" charset="-78"/>
              </a:rPr>
              <a:t> jeffar84@yahoo.com</a:t>
            </a:r>
            <a:endParaRPr lang="en-US" sz="1600" b="1" dirty="0">
              <a:latin typeface="Century" pitchFamily="18" charset="0"/>
              <a:cs typeface="B Nazanin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72427"/>
            <a:ext cx="2000250" cy="1380173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762000" y="1828800"/>
            <a:ext cx="7620000" cy="0"/>
          </a:xfrm>
          <a:prstGeom prst="straightConnector1">
            <a:avLst/>
          </a:prstGeom>
          <a:ln w="34925" cap="flat" cmpd="sng">
            <a:prstDash val="solid"/>
            <a:round/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043492" y="1981200"/>
            <a:ext cx="7186108" cy="3851429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Path cost</a:t>
            </a:r>
          </a:p>
          <a:p>
            <a:pPr marL="68580" indent="0" algn="r" rtl="1">
              <a:buNone/>
            </a:pPr>
            <a:endParaRPr lang="en-US" sz="1800" dirty="0" smtClean="0">
              <a:latin typeface="Century" pitchFamily="18" charset="0"/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35" y="2762399"/>
            <a:ext cx="3634264" cy="36094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833" y="2710239"/>
            <a:ext cx="2377440" cy="3659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03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833" y="6400800"/>
            <a:ext cx="3943350" cy="723900"/>
          </a:xfrm>
          <a:prstGeom prst="rect">
            <a:avLst/>
          </a:prstGeom>
        </p:spPr>
      </p:pic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Autofit/>
          </a:bodyPr>
          <a:lstStyle/>
          <a:p>
            <a:pPr algn="r" rtl="1"/>
            <a:r>
              <a:rPr lang="en-US" sz="2400" dirty="0" smtClean="0">
                <a:latin typeface="Centaur" pitchFamily="18" charset="0"/>
                <a:cs typeface="B Nazanin" pitchFamily="2" charset="-78"/>
              </a:rPr>
              <a:t>STP Port status</a:t>
            </a:r>
            <a:endParaRPr lang="en-US" sz="2400" dirty="0">
              <a:latin typeface="Centaur" pitchFamily="18" charset="0"/>
              <a:cs typeface="B Nazanin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00600" y="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b="1" dirty="0" smtClean="0">
                <a:latin typeface="Century" pitchFamily="18" charset="0"/>
                <a:cs typeface="B Nazanin" pitchFamily="2" charset="-78"/>
              </a:rPr>
              <a:t>انجمن فن آوری اطلاعات ایران</a:t>
            </a:r>
          </a:p>
          <a:p>
            <a:pPr algn="ctr"/>
            <a:r>
              <a:rPr lang="en-US" b="1" dirty="0" smtClean="0">
                <a:latin typeface="Century" pitchFamily="18" charset="0"/>
                <a:cs typeface="B Nazanin" pitchFamily="2" charset="-78"/>
              </a:rPr>
              <a:t>itpro.ir</a:t>
            </a:r>
            <a:endParaRPr lang="en-US" b="1" dirty="0">
              <a:latin typeface="Century" pitchFamily="18" charset="0"/>
              <a:cs typeface="B Nazanin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7527" y="6516469"/>
            <a:ext cx="36519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sz="1600" b="1" dirty="0" smtClean="0">
                <a:latin typeface="Century" pitchFamily="18" charset="0"/>
                <a:cs typeface="B Nazanin" pitchFamily="2" charset="-78"/>
              </a:rPr>
              <a:t>جعفر قنبری شوهانی</a:t>
            </a:r>
            <a:r>
              <a:rPr lang="en-US" sz="1600" b="1" dirty="0" smtClean="0">
                <a:latin typeface="Century" pitchFamily="18" charset="0"/>
                <a:cs typeface="B Nazanin" pitchFamily="2" charset="-78"/>
              </a:rPr>
              <a:t> </a:t>
            </a:r>
            <a:r>
              <a:rPr lang="fa-IR" sz="1600" b="1" dirty="0" smtClean="0">
                <a:latin typeface="Century" pitchFamily="18" charset="0"/>
                <a:cs typeface="B Nazanin" pitchFamily="2" charset="-78"/>
              </a:rPr>
              <a:t> </a:t>
            </a:r>
            <a:r>
              <a:rPr lang="en-US" sz="1600" b="1" dirty="0" smtClean="0">
                <a:latin typeface="Century" pitchFamily="18" charset="0"/>
                <a:cs typeface="B Nazanin" pitchFamily="2" charset="-78"/>
              </a:rPr>
              <a:t> jeffar84@yahoo.com</a:t>
            </a:r>
            <a:endParaRPr lang="en-US" sz="1600" b="1" dirty="0">
              <a:latin typeface="Century" pitchFamily="18" charset="0"/>
              <a:cs typeface="B Nazanin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72427"/>
            <a:ext cx="2000250" cy="1380173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762000" y="1828800"/>
            <a:ext cx="7620000" cy="0"/>
          </a:xfrm>
          <a:prstGeom prst="straightConnector1">
            <a:avLst/>
          </a:prstGeom>
          <a:ln w="34925" cap="flat" cmpd="sng">
            <a:prstDash val="solid"/>
            <a:round/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043492" y="1981200"/>
            <a:ext cx="7186108" cy="3851429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Disable</a:t>
            </a:r>
          </a:p>
          <a:p>
            <a:pPr marL="68580" indent="0" algn="r" rtl="1">
              <a:buNone/>
            </a:pP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Blocking</a:t>
            </a:r>
          </a:p>
          <a:p>
            <a:pPr marL="68580" indent="0" algn="r" rtl="1">
              <a:buNone/>
            </a:pP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Listening</a:t>
            </a:r>
          </a:p>
          <a:p>
            <a:pPr marL="68580" indent="0" algn="r" rtl="1">
              <a:buNone/>
            </a:pP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Learning</a:t>
            </a:r>
          </a:p>
          <a:p>
            <a:pPr marL="68580" indent="0" algn="r" rtl="1">
              <a:buNone/>
            </a:pPr>
            <a:r>
              <a:rPr lang="en-US" sz="1800" dirty="0" smtClean="0">
                <a:latin typeface="Century" pitchFamily="18" charset="0"/>
                <a:cs typeface="B Nazanin" pitchFamily="2" charset="-78"/>
              </a:rPr>
              <a:t>Forwarding</a:t>
            </a:r>
          </a:p>
          <a:p>
            <a:pPr marL="68580" indent="0" algn="r" rtl="1">
              <a:buNone/>
            </a:pPr>
            <a:endParaRPr lang="en-US" sz="1800" dirty="0" smtClean="0">
              <a:latin typeface="Century" pitchFamily="18" charset="0"/>
              <a:cs typeface="B Nazanin" pitchFamily="2" charset="-78"/>
            </a:endParaRPr>
          </a:p>
          <a:p>
            <a:pPr marL="68580" indent="0" algn="r" rtl="1">
              <a:buNone/>
            </a:pPr>
            <a:endParaRPr lang="en-US" sz="1800" dirty="0" smtClean="0">
              <a:latin typeface="Century" pitchFamily="18" charset="0"/>
              <a:cs typeface="B Nazanin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2682766"/>
            <a:ext cx="2377440" cy="3659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87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17178</TotalTime>
  <Words>183</Words>
  <Application>Microsoft Office PowerPoint</Application>
  <PresentationFormat>On-screen Show (4:3)</PresentationFormat>
  <Paragraphs>59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Austin</vt:lpstr>
      <vt:lpstr>CCNA R&amp;S 200-125</vt:lpstr>
      <vt:lpstr>Spanning Tree Protocol (STP)</vt:lpstr>
      <vt:lpstr>bridge protocol data unit (BPDU)</vt:lpstr>
      <vt:lpstr>STP Election</vt:lpstr>
      <vt:lpstr>Root Bridge</vt:lpstr>
      <vt:lpstr>Root Port</vt:lpstr>
      <vt:lpstr>Designated Port</vt:lpstr>
      <vt:lpstr>STP Port status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</dc:creator>
  <cp:lastModifiedBy>jeff</cp:lastModifiedBy>
  <cp:revision>190</cp:revision>
  <dcterms:created xsi:type="dcterms:W3CDTF">2006-08-16T00:00:00Z</dcterms:created>
  <dcterms:modified xsi:type="dcterms:W3CDTF">2016-11-13T12:08:30Z</dcterms:modified>
</cp:coreProperties>
</file>