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326" r:id="rId2"/>
    <p:sldId id="313" r:id="rId3"/>
    <p:sldId id="310" r:id="rId4"/>
    <p:sldId id="311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318" r:id="rId13"/>
    <p:sldId id="316" r:id="rId14"/>
    <p:sldId id="317" r:id="rId15"/>
    <p:sldId id="319" r:id="rId16"/>
    <p:sldId id="320" r:id="rId17"/>
    <p:sldId id="321" r:id="rId18"/>
    <p:sldId id="336" r:id="rId19"/>
    <p:sldId id="322" r:id="rId20"/>
    <p:sldId id="334" r:id="rId21"/>
    <p:sldId id="323" r:id="rId22"/>
    <p:sldId id="337" r:id="rId23"/>
    <p:sldId id="324" r:id="rId24"/>
    <p:sldId id="335" r:id="rId25"/>
    <p:sldId id="339" r:id="rId26"/>
    <p:sldId id="333" r:id="rId27"/>
    <p:sldId id="338" r:id="rId28"/>
    <p:sldId id="325" r:id="rId29"/>
    <p:sldId id="263" r:id="rId30"/>
    <p:sldId id="284" r:id="rId31"/>
    <p:sldId id="293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4" r:id="rId41"/>
    <p:sldId id="331" r:id="rId42"/>
    <p:sldId id="332" r:id="rId43"/>
    <p:sldId id="327" r:id="rId44"/>
    <p:sldId id="328" r:id="rId45"/>
    <p:sldId id="329" r:id="rId46"/>
    <p:sldId id="330" r:id="rId47"/>
    <p:sldId id="264" r:id="rId48"/>
    <p:sldId id="265" r:id="rId49"/>
    <p:sldId id="266" r:id="rId50"/>
    <p:sldId id="267" r:id="rId51"/>
    <p:sldId id="268" r:id="rId52"/>
    <p:sldId id="269" r:id="rId53"/>
    <p:sldId id="270" r:id="rId54"/>
    <p:sldId id="271" r:id="rId55"/>
    <p:sldId id="272" r:id="rId56"/>
    <p:sldId id="273" r:id="rId57"/>
    <p:sldId id="274" r:id="rId58"/>
    <p:sldId id="275" r:id="rId59"/>
    <p:sldId id="276" r:id="rId60"/>
    <p:sldId id="277" r:id="rId61"/>
    <p:sldId id="278" r:id="rId62"/>
    <p:sldId id="279" r:id="rId63"/>
    <p:sldId id="280" r:id="rId64"/>
    <p:sldId id="281" r:id="rId65"/>
    <p:sldId id="282" r:id="rId66"/>
    <p:sldId id="283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1BCA2-89EA-4EAB-92E9-F39AE9721BB0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D01B1-55F3-42C3-8EAC-A4056EA42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5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7DDF54-6F0F-7949-9A6F-AE3E2DFFAA6B}" type="slidenum">
              <a:rPr lang="en-US" sz="800"/>
              <a:pPr/>
              <a:t>6</a:t>
            </a:fld>
            <a:endParaRPr lang="en-US" sz="8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1.2.1.1 Components of the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034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889EC7D-24E8-4EC2-A180-504EC1B3BDD9}" type="slidenum">
              <a:rPr lang="en-US" sz="800" smtClean="0"/>
              <a:pPr/>
              <a:t>33</a:t>
            </a:fld>
            <a:endParaRPr lang="en-US" sz="80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b="1" dirty="0" smtClean="0"/>
              <a:t>2.1.2.1  Console Access Method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/>
              <a:t>Out-of-band access refers to access via a dedicated management channel that is used for device maintenance purposes only. 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/>
              <a:t> In the event that a password is lost, there is a special set of procedures for bypassing the password and accessing the device.</a:t>
            </a:r>
          </a:p>
        </p:txBody>
      </p:sp>
    </p:spTree>
    <p:extLst>
      <p:ext uri="{BB962C8B-B14F-4D97-AF65-F5344CB8AC3E}">
        <p14:creationId xmlns:p14="http://schemas.microsoft.com/office/powerpoint/2010/main" val="1597525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D216AE3-9CD4-408B-9F2D-CDEF2494BFF3}" type="slidenum">
              <a:rPr lang="en-US" sz="800" smtClean="0"/>
              <a:pPr/>
              <a:t>34</a:t>
            </a:fld>
            <a:endParaRPr lang="en-US" sz="800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b="1" dirty="0" smtClean="0"/>
              <a:t>2.1.2.2  Telnet, SSH, and AUX  Access Methods</a:t>
            </a:r>
          </a:p>
        </p:txBody>
      </p:sp>
    </p:spTree>
    <p:extLst>
      <p:ext uri="{BB962C8B-B14F-4D97-AF65-F5344CB8AC3E}">
        <p14:creationId xmlns:p14="http://schemas.microsoft.com/office/powerpoint/2010/main" val="4043374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B30ECD55-717D-4554-9CC2-3C33D910F2C3}" type="slidenum">
              <a:rPr lang="en-US" sz="800" smtClean="0"/>
              <a:pPr/>
              <a:t>35</a:t>
            </a:fld>
            <a:endParaRPr lang="en-US" sz="80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 dirty="0" smtClean="0"/>
              <a:t>2.1.3.1  Cisco</a:t>
            </a:r>
            <a:r>
              <a:rPr lang="en-US" b="1" baseline="0" dirty="0" smtClean="0"/>
              <a:t> IOS Modes of Operations</a:t>
            </a:r>
            <a:endParaRPr lang="en-US" b="1" dirty="0" smtClean="0"/>
          </a:p>
          <a:p>
            <a:pPr marL="0" indent="0">
              <a:buFontTx/>
              <a:buNone/>
              <a:defRPr/>
            </a:pPr>
            <a:endParaRPr lang="en-US" dirty="0" smtClean="0"/>
          </a:p>
          <a:p>
            <a:pPr marL="0" indent="0">
              <a:buFontTx/>
              <a:buNone/>
              <a:defRPr/>
            </a:pPr>
            <a:r>
              <a:rPr lang="en-US" dirty="0" smtClean="0"/>
              <a:t>In hierarchical order from most basic to most specialized, the major modes are:</a:t>
            </a:r>
          </a:p>
          <a:p>
            <a:pPr>
              <a:defRPr/>
            </a:pPr>
            <a:r>
              <a:rPr lang="en-US" dirty="0" smtClean="0"/>
              <a:t>User executive (User EXEC) mode</a:t>
            </a:r>
          </a:p>
          <a:p>
            <a:pPr>
              <a:defRPr/>
            </a:pPr>
            <a:r>
              <a:rPr lang="en-US" dirty="0" smtClean="0"/>
              <a:t>Privileged executive (Privileged EXEC) mode</a:t>
            </a:r>
          </a:p>
          <a:p>
            <a:pPr>
              <a:defRPr/>
            </a:pPr>
            <a:r>
              <a:rPr lang="en-US" dirty="0" smtClean="0"/>
              <a:t>Global configuration mode</a:t>
            </a:r>
          </a:p>
          <a:p>
            <a:pPr>
              <a:defRPr/>
            </a:pPr>
            <a:r>
              <a:rPr lang="en-US" dirty="0" smtClean="0"/>
              <a:t>Other specific configuration modes, such as Interface configuration mode.</a:t>
            </a:r>
          </a:p>
          <a:p>
            <a:pPr>
              <a:defRPr/>
            </a:pPr>
            <a:r>
              <a:rPr lang="en-US" dirty="0" smtClean="0"/>
              <a:t>Each mode has a distinctive prompt</a:t>
            </a:r>
          </a:p>
        </p:txBody>
      </p:sp>
    </p:spTree>
    <p:extLst>
      <p:ext uri="{BB962C8B-B14F-4D97-AF65-F5344CB8AC3E}">
        <p14:creationId xmlns:p14="http://schemas.microsoft.com/office/powerpoint/2010/main" val="638514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9694F654-E527-4FA3-8910-E0259C800386}" type="slidenum">
              <a:rPr lang="en-US" sz="800" smtClean="0"/>
              <a:pPr/>
              <a:t>36</a:t>
            </a:fld>
            <a:endParaRPr lang="en-US" sz="80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b="1" dirty="0" smtClean="0"/>
              <a:t>2.1.3.2  Primary Modes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/>
          </a:p>
          <a:p>
            <a:r>
              <a:rPr lang="en-US" dirty="0" smtClean="0"/>
              <a:t>The two primary modes of operation are user EXEC mode and privileged EXEC mode. </a:t>
            </a:r>
            <a:r>
              <a:rPr lang="en-US" dirty="0" err="1" smtClean="0"/>
              <a:t>Tthe</a:t>
            </a:r>
            <a:r>
              <a:rPr lang="en-US" dirty="0" smtClean="0"/>
              <a:t> privileged EXEC mode has a higher level of authority in what it allows the user to do with the device.</a:t>
            </a:r>
          </a:p>
          <a:p>
            <a:r>
              <a:rPr lang="en-US" b="1" dirty="0" smtClean="0"/>
              <a:t>User EXEC Mode</a:t>
            </a:r>
            <a:endParaRPr lang="en-US" dirty="0" smtClean="0"/>
          </a:p>
          <a:p>
            <a:r>
              <a:rPr lang="en-US" dirty="0" smtClean="0"/>
              <a:t>The user EXEC mode has limited capabilities but is useful for some basic operations. This mode is the first mode encountered upon entrance into the CLI of an IOS device.</a:t>
            </a:r>
          </a:p>
          <a:p>
            <a:r>
              <a:rPr lang="en-US" dirty="0" smtClean="0"/>
              <a:t>This is often referred to as view-only mode. The user EXEC level does not allow the execution of any commands that might change the configuration of the device.</a:t>
            </a:r>
          </a:p>
          <a:p>
            <a:r>
              <a:rPr lang="en-US" dirty="0" smtClean="0"/>
              <a:t>By default, there is no authentication required to access the user EXEC mode from the console. However, it is a good practice to ensure that authentication is configured during the initial configuration.</a:t>
            </a:r>
          </a:p>
          <a:p>
            <a:r>
              <a:rPr lang="en-US" dirty="0" smtClean="0"/>
              <a:t>The user EXEC mode is identified by the CLI prompt that ends with the &gt; symbol. This is an example that shows the &gt; symbol in the prompt: Switch&gt;</a:t>
            </a:r>
          </a:p>
          <a:p>
            <a:r>
              <a:rPr lang="en-US" b="1" dirty="0" smtClean="0"/>
              <a:t>Privileged EXEC Mode</a:t>
            </a:r>
            <a:endParaRPr lang="en-US" dirty="0" smtClean="0"/>
          </a:p>
          <a:p>
            <a:r>
              <a:rPr lang="en-US" dirty="0" smtClean="0"/>
              <a:t>The execution of configuration and management commands requires that the network administrator use the privileged EXEC mode, or a more specific mode in the hierarchy. </a:t>
            </a:r>
          </a:p>
          <a:p>
            <a:r>
              <a:rPr lang="en-US" dirty="0" smtClean="0"/>
              <a:t>The privileged EXEC mode can be identified by the prompt ending with the #symbol.   Switch#</a:t>
            </a:r>
          </a:p>
          <a:p>
            <a:r>
              <a:rPr lang="en-US" dirty="0" smtClean="0"/>
              <a:t>By default, privileged EXEC mode does not require authentication.</a:t>
            </a:r>
          </a:p>
          <a:p>
            <a:r>
              <a:rPr lang="en-US" dirty="0" smtClean="0"/>
              <a:t>Global configuration mode and all other more specific configuration modes can only be reached from the privileged EXEC mode. </a:t>
            </a:r>
          </a:p>
        </p:txBody>
      </p:sp>
    </p:spTree>
    <p:extLst>
      <p:ext uri="{BB962C8B-B14F-4D97-AF65-F5344CB8AC3E}">
        <p14:creationId xmlns:p14="http://schemas.microsoft.com/office/powerpoint/2010/main" val="1765599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50CCF95-693E-4F51-9A39-79F48A11E5D4}" type="slidenum">
              <a:rPr lang="en-US" sz="800" smtClean="0"/>
              <a:pPr/>
              <a:t>37</a:t>
            </a:fld>
            <a:endParaRPr lang="en-US" sz="800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b="1" dirty="0" smtClean="0"/>
              <a:t>2.1.3.3  Global Configuration Mode and </a:t>
            </a:r>
            <a:r>
              <a:rPr lang="en-US" b="1" dirty="0" err="1" smtClean="0"/>
              <a:t>Submodes</a:t>
            </a:r>
            <a:endParaRPr lang="en-US" b="1" dirty="0" smtClean="0"/>
          </a:p>
          <a:p>
            <a:r>
              <a:rPr lang="en-US" dirty="0" smtClean="0"/>
              <a:t>Global configuration mode and interface configuration modes can only be reached from the privileged EXEC mode.</a:t>
            </a:r>
          </a:p>
          <a:p>
            <a:r>
              <a:rPr lang="en-US" dirty="0" smtClean="0"/>
              <a:t>From global </a:t>
            </a:r>
            <a:r>
              <a:rPr lang="en-US" dirty="0" err="1" smtClean="0"/>
              <a:t>config</a:t>
            </a:r>
            <a:r>
              <a:rPr lang="en-US" dirty="0" smtClean="0"/>
              <a:t>, CLI configuration changes are made that affect the operation of the device as a whole. </a:t>
            </a:r>
          </a:p>
          <a:p>
            <a:r>
              <a:rPr lang="en-US" dirty="0" smtClean="0"/>
              <a:t>Switch# </a:t>
            </a:r>
            <a:r>
              <a:rPr lang="en-US" b="1" dirty="0" smtClean="0"/>
              <a:t>configure terminal</a:t>
            </a:r>
            <a:endParaRPr lang="en-US" dirty="0" smtClean="0"/>
          </a:p>
          <a:p>
            <a:r>
              <a:rPr lang="en-US" dirty="0" smtClean="0"/>
              <a:t>Switch(</a:t>
            </a:r>
            <a:r>
              <a:rPr lang="en-US" dirty="0" err="1" smtClean="0"/>
              <a:t>config</a:t>
            </a:r>
            <a:r>
              <a:rPr lang="en-US" dirty="0" smtClean="0"/>
              <a:t>)#</a:t>
            </a:r>
          </a:p>
          <a:p>
            <a:r>
              <a:rPr lang="en-US" dirty="0" smtClean="0"/>
              <a:t>From the global </a:t>
            </a:r>
            <a:r>
              <a:rPr lang="en-US" dirty="0" err="1" smtClean="0"/>
              <a:t>config</a:t>
            </a:r>
            <a:r>
              <a:rPr lang="en-US" dirty="0" smtClean="0"/>
              <a:t> mode, the user can enter different </a:t>
            </a:r>
            <a:r>
              <a:rPr lang="en-US" dirty="0" err="1" smtClean="0"/>
              <a:t>subconfiguration</a:t>
            </a:r>
            <a:r>
              <a:rPr lang="en-US" dirty="0" smtClean="0"/>
              <a:t> modes. Each of these modes allows the configuration of a particular part or function of the IOS device. </a:t>
            </a:r>
          </a:p>
          <a:p>
            <a:r>
              <a:rPr lang="en-US" dirty="0" smtClean="0"/>
              <a:t>Interface mode - to configure one of the network interfaces (Fa0/0, S0/0/0)</a:t>
            </a:r>
          </a:p>
          <a:p>
            <a:r>
              <a:rPr lang="en-US" dirty="0" smtClean="0"/>
              <a:t>Line mode - to configure one of the physical or virtual lines (console, AUX, VTY)</a:t>
            </a:r>
          </a:p>
          <a:p>
            <a:r>
              <a:rPr lang="en-US" dirty="0" smtClean="0"/>
              <a:t>To exit a specific configuration mode and return to global configuration mode, enter</a:t>
            </a:r>
            <a:r>
              <a:rPr lang="en-US" b="1" dirty="0" smtClean="0"/>
              <a:t> exit</a:t>
            </a:r>
            <a:r>
              <a:rPr lang="en-US" dirty="0" smtClean="0"/>
              <a:t> at a prompt. To leave configuration mode completely and return to privileged EXEC mode, enter </a:t>
            </a:r>
            <a:r>
              <a:rPr lang="en-US" b="1" dirty="0" smtClean="0"/>
              <a:t>end </a:t>
            </a:r>
            <a:r>
              <a:rPr lang="en-US" dirty="0" smtClean="0"/>
              <a:t>or use the key sequence </a:t>
            </a:r>
            <a:r>
              <a:rPr lang="en-US" b="1" dirty="0" smtClean="0"/>
              <a:t>Ctrl-Z</a:t>
            </a:r>
            <a:r>
              <a:rPr lang="en-US" dirty="0" smtClean="0"/>
              <a:t>.</a:t>
            </a:r>
          </a:p>
          <a:p>
            <a:r>
              <a:rPr lang="en-US" dirty="0" smtClean="0"/>
              <a:t>As commands are used and modes are changed, the prompt changes to reflect the current context.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8376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FAB0165-F392-4C97-A3FB-3579C6CC7796}" type="slidenum">
              <a:rPr lang="en-US" sz="800" smtClean="0"/>
              <a:pPr/>
              <a:t>38</a:t>
            </a:fld>
            <a:endParaRPr lang="en-US" sz="800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b="1" dirty="0" smtClean="0"/>
              <a:t>2.1.3.4  Navigating between IOS Modes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/>
              <a:t>The </a:t>
            </a:r>
            <a:r>
              <a:rPr lang="en-US" b="1" dirty="0" smtClean="0"/>
              <a:t>enable</a:t>
            </a:r>
            <a:r>
              <a:rPr lang="en-US" dirty="0" smtClean="0"/>
              <a:t> and </a:t>
            </a:r>
            <a:r>
              <a:rPr lang="en-US" b="1" dirty="0" smtClean="0"/>
              <a:t>disable</a:t>
            </a:r>
            <a:r>
              <a:rPr lang="en-US" dirty="0" smtClean="0"/>
              <a:t> commands are used to change the CLI between the user EXEC mode and the privileged EXEC mode, respectively.</a:t>
            </a:r>
          </a:p>
        </p:txBody>
      </p:sp>
    </p:spTree>
    <p:extLst>
      <p:ext uri="{BB962C8B-B14F-4D97-AF65-F5344CB8AC3E}">
        <p14:creationId xmlns:p14="http://schemas.microsoft.com/office/powerpoint/2010/main" val="134519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64E3AC7-8938-4069-86CB-09214F4A72AF}" type="slidenum">
              <a:rPr lang="en-US" sz="800" smtClean="0"/>
              <a:pPr/>
              <a:t>39</a:t>
            </a:fld>
            <a:endParaRPr lang="en-US" sz="800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b="1" dirty="0" smtClean="0"/>
              <a:t>2.1.4.5  Hot Keys and Shortcuts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/>
              <a:t>Tab - This is a good technique to use when you are learning because it allows you to see the full word used for the command or keyword.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/>
              <a:t>Ctrl-Z -  Because the IOS has a hierarchical mode structure, you may find yourself several levels down. Rather than exit each mode individually, use </a:t>
            </a:r>
            <a:r>
              <a:rPr lang="en-US" b="1" dirty="0" smtClean="0"/>
              <a:t>Ctrl-Z </a:t>
            </a:r>
            <a:r>
              <a:rPr lang="en-US" dirty="0" smtClean="0"/>
              <a:t>to return directly to the privileged EXEC prompt at the top level.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b="1" dirty="0" smtClean="0"/>
              <a:t>Ctrl-Shift-6 - Using the escape sequence</a:t>
            </a:r>
            <a:r>
              <a:rPr lang="en-US" dirty="0" smtClean="0"/>
              <a:t>. When an IOS process is initiated from the CLI, such as a ping or </a:t>
            </a:r>
            <a:r>
              <a:rPr lang="en-US" dirty="0" err="1" smtClean="0"/>
              <a:t>traceroute</a:t>
            </a:r>
            <a:r>
              <a:rPr lang="en-US" dirty="0" smtClean="0"/>
              <a:t>, the command runs until it is complete or is interrupted. While the process is running, the CLI is unresponsive. To interrupt the output and interact with the CLI, press </a:t>
            </a:r>
            <a:r>
              <a:rPr lang="en-US" b="1" dirty="0" smtClean="0"/>
              <a:t>Ctrl-Shift-6</a:t>
            </a:r>
            <a:r>
              <a:rPr lang="en-US" dirty="0" smtClean="0"/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 smtClean="0"/>
              <a:t>Commands and keywords can be abbreviated to the minimum number of characters that -identify a unique selection. </a:t>
            </a:r>
          </a:p>
        </p:txBody>
      </p:sp>
    </p:spTree>
    <p:extLst>
      <p:ext uri="{BB962C8B-B14F-4D97-AF65-F5344CB8AC3E}">
        <p14:creationId xmlns:p14="http://schemas.microsoft.com/office/powerpoint/2010/main" val="629313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755E249-0643-4D1A-8AFF-DBF9A9521951}" type="slidenum">
              <a:rPr lang="en-US" sz="800" smtClean="0"/>
              <a:pPr/>
              <a:t>40</a:t>
            </a:fld>
            <a:endParaRPr lang="en-US" sz="800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b="1" dirty="0" smtClean="0"/>
              <a:t>2.2.1.4  Configuring Hostnames</a:t>
            </a:r>
          </a:p>
        </p:txBody>
      </p:sp>
    </p:spTree>
    <p:extLst>
      <p:ext uri="{BB962C8B-B14F-4D97-AF65-F5344CB8AC3E}">
        <p14:creationId xmlns:p14="http://schemas.microsoft.com/office/powerpoint/2010/main" val="6922262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7FAC308-A5C7-4F13-8D4E-DC200A3C90B3}" type="slidenum">
              <a:rPr lang="en-US" sz="800" smtClean="0"/>
              <a:pPr/>
              <a:t>41</a:t>
            </a:fld>
            <a:endParaRPr lang="en-US" sz="800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b="1" dirty="0" smtClean="0"/>
              <a:t>2.2.2.5  Banner Messages</a:t>
            </a:r>
          </a:p>
        </p:txBody>
      </p:sp>
    </p:spTree>
    <p:extLst>
      <p:ext uri="{BB962C8B-B14F-4D97-AF65-F5344CB8AC3E}">
        <p14:creationId xmlns:p14="http://schemas.microsoft.com/office/powerpoint/2010/main" val="3231056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58E038E-502A-4475-8F11-6ED9853B189E}" type="slidenum">
              <a:rPr lang="en-US" sz="800" smtClean="0"/>
              <a:pPr/>
              <a:t>42</a:t>
            </a:fld>
            <a:endParaRPr lang="en-US" sz="800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b="1" dirty="0" smtClean="0"/>
              <a:t>2.2.3.1  Configuration Files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/>
          </a:p>
          <a:p>
            <a:r>
              <a:rPr lang="en-US" dirty="0" smtClean="0"/>
              <a:t>Switch# </a:t>
            </a:r>
            <a:r>
              <a:rPr lang="en-US" b="1" dirty="0" smtClean="0"/>
              <a:t>erase startup-</a:t>
            </a:r>
            <a:r>
              <a:rPr lang="en-US" b="1" dirty="0" err="1" smtClean="0"/>
              <a:t>config</a:t>
            </a:r>
            <a:endParaRPr lang="en-US" dirty="0" smtClean="0"/>
          </a:p>
          <a:p>
            <a:r>
              <a:rPr lang="en-US" dirty="0" smtClean="0"/>
              <a:t>After the command is issued, the switch will prompt you for confirmation:</a:t>
            </a:r>
          </a:p>
          <a:p>
            <a:r>
              <a:rPr lang="en-US" dirty="0" smtClean="0"/>
              <a:t>Erasing the </a:t>
            </a:r>
            <a:r>
              <a:rPr lang="en-US" dirty="0" err="1" smtClean="0"/>
              <a:t>nvram</a:t>
            </a:r>
            <a:r>
              <a:rPr lang="en-US" dirty="0" smtClean="0"/>
              <a:t> </a:t>
            </a:r>
            <a:r>
              <a:rPr lang="en-US" dirty="0" err="1" smtClean="0"/>
              <a:t>filesystem</a:t>
            </a:r>
            <a:r>
              <a:rPr lang="en-US" dirty="0" smtClean="0"/>
              <a:t> will remove all configuration files! Continue? [confirm]</a:t>
            </a:r>
          </a:p>
          <a:p>
            <a:r>
              <a:rPr lang="en-US" dirty="0" smtClean="0"/>
              <a:t>Confirm is the default response. To confirm and erase the startup configuration file, press . Pressing any other key will abort the process.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23182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0AE87D6-DF4D-4E45-B583-CE3BFF4036EF}" type="slidenum">
              <a:rPr lang="en-US" sz="800"/>
              <a:pPr/>
              <a:t>7</a:t>
            </a:fld>
            <a:endParaRPr lang="en-US" sz="8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1.2.1.4 Network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5379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0261872-2F09-4011-9159-28127C9E7A38}" type="slidenum">
              <a:rPr lang="en-US" sz="800" smtClean="0"/>
              <a:pPr/>
              <a:t>43</a:t>
            </a:fld>
            <a:endParaRPr lang="en-US" sz="80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b="1" dirty="0" smtClean="0"/>
              <a:t>2.2.2.1 Securing Device Access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/>
          </a:p>
          <a:p>
            <a:r>
              <a:rPr lang="en-US" dirty="0" smtClean="0"/>
              <a:t>Consider these key points when choosing passwords:</a:t>
            </a:r>
          </a:p>
          <a:p>
            <a:r>
              <a:rPr lang="en-US" dirty="0" smtClean="0"/>
              <a:t>Use passwords that are more than eight characters in length.</a:t>
            </a:r>
          </a:p>
          <a:p>
            <a:r>
              <a:rPr lang="en-US" dirty="0" smtClean="0"/>
              <a:t>Use a combination of upper and lowercase letters, numbers, special characters, and/or numeric sequences in passwords.</a:t>
            </a:r>
          </a:p>
          <a:p>
            <a:r>
              <a:rPr lang="en-US" dirty="0" smtClean="0"/>
              <a:t>Avoid using the same password for all devices.</a:t>
            </a:r>
          </a:p>
          <a:p>
            <a:r>
              <a:rPr lang="en-US" dirty="0" smtClean="0"/>
              <a:t>Avoid using common words such as </a:t>
            </a:r>
            <a:r>
              <a:rPr lang="en-US" b="1" dirty="0" smtClean="0"/>
              <a:t>password</a:t>
            </a:r>
            <a:r>
              <a:rPr lang="en-US" dirty="0" smtClean="0"/>
              <a:t> or </a:t>
            </a:r>
            <a:r>
              <a:rPr lang="en-US" b="1" dirty="0" smtClean="0"/>
              <a:t>administrator</a:t>
            </a:r>
            <a:r>
              <a:rPr lang="en-US" dirty="0" smtClean="0"/>
              <a:t>, because these are easily guessed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123715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C712D771-9FE0-468A-819D-6D00FA2FFEA7}" type="slidenum">
              <a:rPr lang="en-US" sz="800" smtClean="0"/>
              <a:pPr/>
              <a:t>44</a:t>
            </a:fld>
            <a:endParaRPr lang="en-US" sz="800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b="1" dirty="0" smtClean="0"/>
              <a:t>2.2.2.2  Securing Privileged EXEC Access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119934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14D974D-E990-4EAE-8268-5B881A7998DD}" type="slidenum">
              <a:rPr lang="en-US" sz="800" smtClean="0"/>
              <a:pPr/>
              <a:t>45</a:t>
            </a:fld>
            <a:endParaRPr lang="en-US" sz="800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b="1" dirty="0" smtClean="0"/>
              <a:t>2.2.2.3  Securing User EXEC Access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998555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7458188-37E0-4DB4-8346-B6D0EF06E9F8}" type="slidenum">
              <a:rPr lang="en-US" sz="800" smtClean="0"/>
              <a:pPr/>
              <a:t>46</a:t>
            </a:fld>
            <a:endParaRPr lang="en-US" sz="800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b="1" dirty="0" smtClean="0"/>
              <a:t>2.2.2.4  Encrypting Password Display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55729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C8A3B6-0674-F44D-BA38-03FA95C9519C}" type="slidenum">
              <a:rPr lang="en-US" sz="800"/>
              <a:pPr/>
              <a:t>8</a:t>
            </a:fld>
            <a:endParaRPr lang="en-US" sz="8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1.2.1.5 Network Representations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00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C8A3B6-0674-F44D-BA38-03FA95C9519C}" type="slidenum">
              <a:rPr lang="en-US" sz="800"/>
              <a:pPr/>
              <a:t>9</a:t>
            </a:fld>
            <a:endParaRPr lang="en-US" sz="8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1.2.1.6 Topology Diagrams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78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7FB9E6-8694-144F-93D6-FB3ABD0E94A0}" type="slidenum">
              <a:rPr lang="en-US" sz="800"/>
              <a:pPr/>
              <a:t>10</a:t>
            </a:fld>
            <a:endParaRPr lang="en-US" sz="8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1.3.1.1 The Converging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023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3C55D1D-B3E8-A64F-957F-FCAFD9CC39AB}" type="slidenum">
              <a:rPr lang="en-US" sz="800"/>
              <a:pPr/>
              <a:t>11</a:t>
            </a:fld>
            <a:endParaRPr lang="en-US" sz="8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1.4.4.2 CCNA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113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B11526D-68E1-4BCC-9735-B34B1F2256C2}" type="slidenum">
              <a:rPr lang="en-US" sz="800" smtClean="0"/>
              <a:pPr/>
              <a:t>30</a:t>
            </a:fld>
            <a:endParaRPr lang="en-US" sz="8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b="1" dirty="0" smtClean="0"/>
              <a:t>2.1.1.3  Location of the Cisco</a:t>
            </a:r>
            <a:r>
              <a:rPr lang="en-US" b="1" baseline="0" dirty="0" smtClean="0"/>
              <a:t> IOS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921446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9E4A5FD-275F-4E74-B23A-F6BFAA7F3175}" type="slidenum">
              <a:rPr lang="en-US" sz="800" smtClean="0"/>
              <a:pPr/>
              <a:t>31</a:t>
            </a:fld>
            <a:endParaRPr lang="en-US" sz="800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b="1" dirty="0" smtClean="0"/>
              <a:t>2.1.4.6  IOS Examination Commands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/>
          </a:p>
          <a:p>
            <a:r>
              <a:rPr lang="en-US" dirty="0" smtClean="0"/>
              <a:t>Use the</a:t>
            </a:r>
            <a:r>
              <a:rPr lang="en-US" baseline="0" dirty="0" smtClean="0"/>
              <a:t> </a:t>
            </a:r>
            <a:r>
              <a:rPr lang="en-US" b="1" dirty="0" smtClean="0"/>
              <a:t>show ?</a:t>
            </a:r>
            <a:r>
              <a:rPr lang="en-US" dirty="0" smtClean="0"/>
              <a:t> command to get a list of available commands in a given context, or mode.</a:t>
            </a:r>
          </a:p>
          <a:p>
            <a:r>
              <a:rPr lang="en-US" dirty="0" smtClean="0"/>
              <a:t>A typical </a:t>
            </a:r>
            <a:r>
              <a:rPr lang="en-US" b="1" dirty="0" smtClean="0"/>
              <a:t>show</a:t>
            </a:r>
            <a:r>
              <a:rPr lang="en-US" dirty="0" smtClean="0"/>
              <a:t> command can provide information about the configuration, operation, and status of parts of a Cisco device.</a:t>
            </a:r>
          </a:p>
          <a:p>
            <a:r>
              <a:rPr lang="en-US" dirty="0" smtClean="0"/>
              <a:t>A very commonly used </a:t>
            </a:r>
            <a:r>
              <a:rPr lang="en-US" b="1" dirty="0" smtClean="0"/>
              <a:t>show </a:t>
            </a:r>
            <a:r>
              <a:rPr lang="en-US" dirty="0" smtClean="0"/>
              <a:t>command is </a:t>
            </a:r>
            <a:r>
              <a:rPr lang="en-US" b="1" dirty="0" smtClean="0"/>
              <a:t>show interfaces</a:t>
            </a:r>
            <a:r>
              <a:rPr lang="en-US" dirty="0" smtClean="0"/>
              <a:t>. This command displays statistics for all interfaces on the device. To view the statistics for a specific interface, enter the </a:t>
            </a:r>
            <a:r>
              <a:rPr lang="en-US" b="1" dirty="0" smtClean="0"/>
              <a:t>show interfaces </a:t>
            </a:r>
            <a:r>
              <a:rPr lang="en-US" dirty="0" smtClean="0"/>
              <a:t>command followed by the specific interface type and slot/port number.</a:t>
            </a:r>
          </a:p>
          <a:p>
            <a:r>
              <a:rPr lang="en-US" dirty="0" smtClean="0"/>
              <a:t>Some other </a:t>
            </a:r>
            <a:r>
              <a:rPr lang="en-US" b="1" dirty="0" smtClean="0"/>
              <a:t>show </a:t>
            </a:r>
            <a:r>
              <a:rPr lang="en-US" dirty="0" smtClean="0"/>
              <a:t>commands frequently used by network technicians include:</a:t>
            </a:r>
          </a:p>
          <a:p>
            <a:r>
              <a:rPr lang="en-US" b="1" dirty="0" smtClean="0"/>
              <a:t>show startup-</a:t>
            </a:r>
            <a:r>
              <a:rPr lang="en-US" b="1" dirty="0" err="1" smtClean="0"/>
              <a:t>config</a:t>
            </a:r>
            <a:r>
              <a:rPr lang="en-US" b="1" dirty="0" smtClean="0"/>
              <a:t> - </a:t>
            </a:r>
            <a:r>
              <a:rPr lang="en-US" dirty="0" smtClean="0"/>
              <a:t>Displays the saved configuration located in NVRAM.</a:t>
            </a:r>
          </a:p>
          <a:p>
            <a:r>
              <a:rPr lang="en-US" b="1" dirty="0" smtClean="0"/>
              <a:t>show running-</a:t>
            </a:r>
            <a:r>
              <a:rPr lang="en-US" b="1" dirty="0" err="1" smtClean="0"/>
              <a:t>config</a:t>
            </a:r>
            <a:r>
              <a:rPr lang="en-US" b="1" dirty="0" smtClean="0"/>
              <a:t> - </a:t>
            </a:r>
            <a:r>
              <a:rPr lang="en-US" dirty="0" smtClean="0"/>
              <a:t>Displays the contents of the currently running configuration file.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06158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892320F-DA54-4615-BC1F-EE9959AD431E}" type="slidenum">
              <a:rPr lang="en-US" sz="800" smtClean="0"/>
              <a:pPr/>
              <a:t>32</a:t>
            </a:fld>
            <a:endParaRPr lang="en-US" sz="800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b="1" dirty="0" smtClean="0"/>
              <a:t>2.1.2.1  Console Access Method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99826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9BB99-3C5A-47B0-96D5-F8820EC99602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390B-9DA4-41EA-B1EA-DC171C8B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1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9BB99-3C5A-47B0-96D5-F8820EC99602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390B-9DA4-41EA-B1EA-DC171C8B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5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9BB99-3C5A-47B0-96D5-F8820EC99602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390B-9DA4-41EA-B1EA-DC171C8B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49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9BB99-3C5A-47B0-96D5-F8820EC99602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390B-9DA4-41EA-B1EA-DC171C8B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32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9BB99-3C5A-47B0-96D5-F8820EC99602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390B-9DA4-41EA-B1EA-DC171C8B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3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9BB99-3C5A-47B0-96D5-F8820EC99602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390B-9DA4-41EA-B1EA-DC171C8B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27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9BB99-3C5A-47B0-96D5-F8820EC99602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390B-9DA4-41EA-B1EA-DC171C8B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19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9BB99-3C5A-47B0-96D5-F8820EC99602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390B-9DA4-41EA-B1EA-DC171C8B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9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9BB99-3C5A-47B0-96D5-F8820EC99602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390B-9DA4-41EA-B1EA-DC171C8B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64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9BB99-3C5A-47B0-96D5-F8820EC99602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390B-9DA4-41EA-B1EA-DC171C8B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3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9BB99-3C5A-47B0-96D5-F8820EC99602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390B-9DA4-41EA-B1EA-DC171C8B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11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9BB99-3C5A-47B0-96D5-F8820EC99602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390B-9DA4-41EA-B1EA-DC171C8BF4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b="1" dirty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جلسه اول- فهرست مطالب، ارزیابی، منابع، معرفی مدارک سیسکو (</a:t>
            </a:r>
            <a:r>
              <a:rPr lang="en-US" dirty="0" smtClean="0">
                <a:cs typeface="B Nazanin" panose="00000400000000000000" pitchFamily="2" charset="-78"/>
              </a:rPr>
              <a:t>p</a:t>
            </a:r>
            <a:r>
              <a:rPr lang="en-US" dirty="0">
                <a:cs typeface="B Nazanin" panose="00000400000000000000" pitchFamily="2" charset="-78"/>
              </a:rPr>
              <a:t>4</a:t>
            </a:r>
            <a:r>
              <a:rPr lang="fa-IR" dirty="0" smtClean="0">
                <a:cs typeface="B Nazanin" panose="00000400000000000000" pitchFamily="2" charset="-78"/>
              </a:rPr>
              <a:t>)، عنوان پروژه ها</a:t>
            </a:r>
            <a:endParaRPr lang="en-US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جلسه </a:t>
            </a:r>
            <a:r>
              <a:rPr lang="fa-IR" dirty="0" smtClean="0">
                <a:cs typeface="B Nazanin" panose="00000400000000000000" pitchFamily="2" charset="-78"/>
              </a:rPr>
              <a:t>دوم- توپولوژی فیزیکی و منطقی (</a:t>
            </a:r>
            <a:r>
              <a:rPr lang="en-US" dirty="0" smtClean="0">
                <a:cs typeface="B Nazanin" panose="00000400000000000000" pitchFamily="2" charset="-78"/>
              </a:rPr>
              <a:t>p9</a:t>
            </a:r>
            <a:r>
              <a:rPr lang="fa-IR" dirty="0" smtClean="0">
                <a:cs typeface="B Nazanin" panose="00000400000000000000" pitchFamily="2" charset="-78"/>
              </a:rPr>
              <a:t>)، کابل </a:t>
            </a:r>
            <a:r>
              <a:rPr lang="en-US" dirty="0" smtClean="0">
                <a:cs typeface="B Nazanin" panose="00000400000000000000" pitchFamily="2" charset="-78"/>
              </a:rPr>
              <a:t>straight,cross,rollover</a:t>
            </a:r>
            <a:r>
              <a:rPr lang="fa-IR" dirty="0" smtClean="0">
                <a:cs typeface="B Nazanin" panose="00000400000000000000" pitchFamily="2" charset="-78"/>
              </a:rPr>
              <a:t>(</a:t>
            </a:r>
            <a:r>
              <a:rPr lang="en-US" dirty="0" smtClean="0">
                <a:cs typeface="B Nazanin" panose="00000400000000000000" pitchFamily="2" charset="-78"/>
              </a:rPr>
              <a:t>p12-21</a:t>
            </a:r>
            <a:r>
              <a:rPr lang="fa-IR" dirty="0" smtClean="0">
                <a:cs typeface="B Nazanin" panose="00000400000000000000" pitchFamily="2" charset="-78"/>
              </a:rPr>
              <a:t>)، معرفی تجهیزات (</a:t>
            </a:r>
            <a:r>
              <a:rPr lang="en-US" dirty="0" smtClean="0">
                <a:cs typeface="B Nazanin" panose="00000400000000000000" pitchFamily="2" charset="-78"/>
              </a:rPr>
              <a:t>hub, switch, router</a:t>
            </a:r>
            <a:r>
              <a:rPr lang="fa-IR" dirty="0" smtClean="0">
                <a:cs typeface="B Nazanin" panose="00000400000000000000" pitchFamily="2" charset="-78"/>
              </a:rPr>
              <a:t>)، </a:t>
            </a:r>
            <a:r>
              <a:rPr lang="en-US" dirty="0">
                <a:cs typeface="B Nazanin" panose="00000400000000000000" pitchFamily="2" charset="-78"/>
              </a:rPr>
              <a:t>collision domain, broacast domain</a:t>
            </a:r>
            <a:endParaRPr lang="fa-IR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dirty="0" smtClean="0">
                <a:cs typeface="B Nazanin" panose="00000400000000000000" pitchFamily="2" charset="-78"/>
              </a:rPr>
              <a:t>جلسه سوم- معرفی محیط </a:t>
            </a:r>
            <a:r>
              <a:rPr lang="en-US" dirty="0" smtClean="0">
                <a:cs typeface="B Nazanin" panose="00000400000000000000" pitchFamily="2" charset="-78"/>
              </a:rPr>
              <a:t>Packet Tracer</a:t>
            </a:r>
            <a:r>
              <a:rPr lang="fa-IR" dirty="0" smtClean="0">
                <a:cs typeface="B Nazanin" panose="00000400000000000000" pitchFamily="2" charset="-78"/>
              </a:rPr>
              <a:t>، مدهای </a:t>
            </a:r>
            <a:r>
              <a:rPr lang="en-US" dirty="0" smtClean="0">
                <a:cs typeface="B Nazanin" panose="00000400000000000000" pitchFamily="2" charset="-78"/>
              </a:rPr>
              <a:t>IOS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و دستورات اولیه (</a:t>
            </a:r>
            <a:r>
              <a:rPr lang="en-US" dirty="0" smtClean="0">
                <a:cs typeface="B Nazanin" panose="00000400000000000000" pitchFamily="2" charset="-78"/>
              </a:rPr>
              <a:t>p28-32</a:t>
            </a:r>
            <a:r>
              <a:rPr lang="fa-IR" dirty="0" smtClean="0">
                <a:cs typeface="B Nazanin" panose="00000400000000000000" pitchFamily="2" charset="-78"/>
              </a:rPr>
              <a:t>)، </a:t>
            </a:r>
            <a:r>
              <a:rPr lang="en-US" dirty="0" smtClean="0">
                <a:cs typeface="B Nazanin" panose="00000400000000000000" pitchFamily="2" charset="-78"/>
              </a:rPr>
              <a:t>startup-config, running-config</a:t>
            </a:r>
            <a:r>
              <a:rPr lang="fa-IR" dirty="0" smtClean="0">
                <a:cs typeface="B Nazanin" panose="00000400000000000000" pitchFamily="2" charset="-78"/>
              </a:rPr>
              <a:t> (</a:t>
            </a:r>
            <a:r>
              <a:rPr lang="en-US" dirty="0" smtClean="0">
                <a:cs typeface="B Nazanin" panose="00000400000000000000" pitchFamily="2" charset="-78"/>
              </a:rPr>
              <a:t>p33-35</a:t>
            </a:r>
            <a:r>
              <a:rPr lang="fa-IR" dirty="0" smtClean="0">
                <a:cs typeface="B Nazanin" panose="00000400000000000000" pitchFamily="2" charset="-78"/>
              </a:rPr>
              <a:t>)</a:t>
            </a:r>
            <a:endParaRPr lang="en-US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جلسه </a:t>
            </a:r>
            <a:r>
              <a:rPr lang="fa-IR" dirty="0" smtClean="0">
                <a:cs typeface="B Nazanin" panose="00000400000000000000" pitchFamily="2" charset="-78"/>
              </a:rPr>
              <a:t>چهارم-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انواع حافظه (</a:t>
            </a:r>
            <a:r>
              <a:rPr lang="en-US" dirty="0" smtClean="0">
                <a:cs typeface="B Nazanin" panose="00000400000000000000" pitchFamily="2" charset="-78"/>
              </a:rPr>
              <a:t>p23,24</a:t>
            </a:r>
            <a:r>
              <a:rPr lang="fa-IR" dirty="0" smtClean="0">
                <a:cs typeface="B Nazanin" panose="00000400000000000000" pitchFamily="2" charset="-78"/>
              </a:rPr>
              <a:t>)، دستور </a:t>
            </a:r>
            <a:r>
              <a:rPr lang="en-US" dirty="0" smtClean="0">
                <a:cs typeface="B Nazanin" panose="00000400000000000000" pitchFamily="2" charset="-78"/>
              </a:rPr>
              <a:t>ping</a:t>
            </a:r>
            <a:r>
              <a:rPr lang="fa-IR" dirty="0" smtClean="0">
                <a:cs typeface="B Nazanin" panose="00000400000000000000" pitchFamily="2" charset="-78"/>
              </a:rPr>
              <a:t>، دستور </a:t>
            </a:r>
            <a:r>
              <a:rPr lang="en-US" dirty="0" smtClean="0">
                <a:cs typeface="B Nazanin" panose="00000400000000000000" pitchFamily="2" charset="-78"/>
              </a:rPr>
              <a:t>arp –a</a:t>
            </a:r>
            <a:r>
              <a:rPr lang="fa-IR" dirty="0" smtClean="0">
                <a:cs typeface="B Nazanin" panose="00000400000000000000" pitchFamily="2" charset="-78"/>
              </a:rPr>
              <a:t> و </a:t>
            </a:r>
            <a:r>
              <a:rPr lang="en-US" dirty="0" smtClean="0">
                <a:cs typeface="B Nazanin" panose="00000400000000000000" pitchFamily="2" charset="-78"/>
              </a:rPr>
              <a:t>show mac-address-table</a:t>
            </a:r>
            <a:r>
              <a:rPr lang="fa-IR" dirty="0" smtClean="0">
                <a:cs typeface="B Nazanin" panose="00000400000000000000" pitchFamily="2" charset="-78"/>
              </a:rPr>
              <a:t>، استفاده از </a:t>
            </a:r>
            <a:r>
              <a:rPr lang="en-US" dirty="0" smtClean="0">
                <a:cs typeface="B Nazanin" panose="00000400000000000000" pitchFamily="2" charset="-78"/>
              </a:rPr>
              <a:t>capture/forward</a:t>
            </a:r>
            <a:r>
              <a:rPr lang="fa-IR" dirty="0" smtClean="0">
                <a:cs typeface="B Nazanin" panose="00000400000000000000" pitchFamily="2" charset="-78"/>
              </a:rPr>
              <a:t> برای </a:t>
            </a:r>
            <a:r>
              <a:rPr lang="en-US" dirty="0" smtClean="0">
                <a:cs typeface="B Nazanin" panose="00000400000000000000" pitchFamily="2" charset="-78"/>
              </a:rPr>
              <a:t>ping</a:t>
            </a:r>
            <a:r>
              <a:rPr lang="fa-IR" dirty="0" smtClean="0">
                <a:cs typeface="B Nazanin" panose="00000400000000000000" pitchFamily="2" charset="-78"/>
              </a:rPr>
              <a:t> و </a:t>
            </a:r>
            <a:r>
              <a:rPr lang="en-US" dirty="0" smtClean="0">
                <a:cs typeface="B Nazanin" panose="00000400000000000000" pitchFamily="2" charset="-78"/>
              </a:rPr>
              <a:t>arp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جلسه </a:t>
            </a:r>
            <a:r>
              <a:rPr lang="fa-IR" dirty="0" smtClean="0">
                <a:cs typeface="B Nazanin" panose="00000400000000000000" pitchFamily="2" charset="-78"/>
              </a:rPr>
              <a:t>پنجم-</a:t>
            </a:r>
            <a:r>
              <a:rPr lang="fa-IR" dirty="0">
                <a:cs typeface="B Nazanin" panose="00000400000000000000" pitchFamily="2" charset="-78"/>
              </a:rPr>
              <a:t> </a:t>
            </a:r>
            <a:r>
              <a:rPr lang="fa-IR" dirty="0" smtClean="0">
                <a:cs typeface="B Nazanin" panose="00000400000000000000" pitchFamily="2" charset="-78"/>
              </a:rPr>
              <a:t>روشهای دسترسی به روتر (</a:t>
            </a:r>
            <a:r>
              <a:rPr lang="en-US" dirty="0" smtClean="0">
                <a:cs typeface="B Nazanin" panose="00000400000000000000" pitchFamily="2" charset="-78"/>
              </a:rPr>
              <a:t>p25-27</a:t>
            </a:r>
            <a:r>
              <a:rPr lang="fa-IR" dirty="0" smtClean="0">
                <a:cs typeface="B Nazanin" panose="00000400000000000000" pitchFamily="2" charset="-78"/>
              </a:rPr>
              <a:t>)، </a:t>
            </a:r>
            <a:r>
              <a:rPr lang="en-US" dirty="0" smtClean="0">
                <a:cs typeface="B Nazanin" panose="00000400000000000000" pitchFamily="2" charset="-78"/>
              </a:rPr>
              <a:t>telnet</a:t>
            </a:r>
            <a:r>
              <a:rPr lang="fa-IR" dirty="0" smtClean="0">
                <a:cs typeface="B Nazanin" panose="00000400000000000000" pitchFamily="2" charset="-78"/>
              </a:rPr>
              <a:t> و </a:t>
            </a:r>
            <a:r>
              <a:rPr lang="en-US" dirty="0" smtClean="0">
                <a:cs typeface="B Nazanin" panose="00000400000000000000" pitchFamily="2" charset="-78"/>
              </a:rPr>
              <a:t>ssh</a:t>
            </a:r>
            <a:r>
              <a:rPr lang="fa-IR" dirty="0" smtClean="0">
                <a:cs typeface="B Nazanin" panose="00000400000000000000" pitchFamily="2" charset="-78"/>
              </a:rPr>
              <a:t> (</a:t>
            </a:r>
            <a:r>
              <a:rPr lang="en-US" smtClean="0">
                <a:cs typeface="B Nazanin" panose="00000400000000000000" pitchFamily="2" charset="-78"/>
              </a:rPr>
              <a:t>p36-39</a:t>
            </a:r>
            <a:r>
              <a:rPr lang="fa-IR" smtClean="0">
                <a:cs typeface="B Nazanin" panose="00000400000000000000" pitchFamily="2" charset="-78"/>
              </a:rPr>
              <a:t>)</a:t>
            </a:r>
            <a:endParaRPr lang="en-US" dirty="0" smtClean="0">
              <a:cs typeface="B Nazanin" panose="00000400000000000000" pitchFamily="2" charset="-78"/>
            </a:endParaRP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جلسه </a:t>
            </a:r>
            <a:r>
              <a:rPr lang="fa-IR" dirty="0" smtClean="0">
                <a:cs typeface="B Nazanin" panose="00000400000000000000" pitchFamily="2" charset="-78"/>
              </a:rPr>
              <a:t>ششم-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33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dirty="0">
                <a:latin typeface="Arial" charset="0"/>
              </a:rPr>
              <a:t>Converged Networks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 smtClean="0">
                <a:latin typeface="Arial" charset="0"/>
              </a:rPr>
              <a:t>The Converging Network</a:t>
            </a:r>
            <a:endParaRPr lang="en-US" dirty="0">
              <a:latin typeface="Arial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127" t="926" r="-2206" b="-2778"/>
          <a:stretch/>
        </p:blipFill>
        <p:spPr>
          <a:xfrm>
            <a:off x="1851131" y="1539503"/>
            <a:ext cx="3771614" cy="31752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256" y="3213710"/>
            <a:ext cx="3658958" cy="31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6920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1800" dirty="0">
                <a:latin typeface="Arial" charset="0"/>
              </a:rPr>
              <a:t>Network Architectures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 smtClean="0">
                <a:latin typeface="Arial" charset="0"/>
              </a:rPr>
              <a:t>Cisco </a:t>
            </a:r>
            <a:r>
              <a:rPr lang="en-US" dirty="0">
                <a:latin typeface="Arial" charset="0"/>
              </a:rPr>
              <a:t>Certified Network Associate (CCNA)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821545" y="1755456"/>
            <a:ext cx="6702127" cy="4549494"/>
            <a:chOff x="1547664" y="908720"/>
            <a:chExt cx="6702127" cy="4549494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1556792"/>
              <a:ext cx="4487763" cy="3901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908720"/>
              <a:ext cx="3173735" cy="1685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873779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87"/>
          <a:stretch/>
        </p:blipFill>
        <p:spPr>
          <a:xfrm>
            <a:off x="619259" y="1278564"/>
            <a:ext cx="6614139" cy="4684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041" y="2308640"/>
            <a:ext cx="3429116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0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 to slide 30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6643" y="1825625"/>
            <a:ext cx="987871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4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4887" y="1825625"/>
            <a:ext cx="852222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6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45964"/>
            <a:ext cx="5589604" cy="391066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429" y="1825625"/>
            <a:ext cx="392844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0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738"/>
          <a:stretch/>
        </p:blipFill>
        <p:spPr>
          <a:xfrm>
            <a:off x="1611999" y="1825625"/>
            <a:ext cx="8968001" cy="358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9979" y="1825625"/>
            <a:ext cx="995204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6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Straight-Through Wir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447" y="169068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328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9023" y="1825625"/>
            <a:ext cx="719395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3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084"/>
            <a:ext cx="9144000" cy="2387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CCNA 1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12641"/>
            <a:ext cx="9144000" cy="1655762"/>
          </a:xfrm>
        </p:spPr>
        <p:txBody>
          <a:bodyPr>
            <a:noAutofit/>
          </a:bodyPr>
          <a:lstStyle/>
          <a:p>
            <a:r>
              <a:rPr lang="en-US" sz="4800" dirty="0" smtClean="0"/>
              <a:t>Chapter 0 - Introduction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0765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straight-through-cab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974" y="1783562"/>
            <a:ext cx="8595360" cy="42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863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582" y="1825625"/>
            <a:ext cx="990883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7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rossover Wir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39" y="156799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57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8199" y="1825625"/>
            <a:ext cx="70556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1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crossover cab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98" y="1690688"/>
            <a:ext cx="7863840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310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www.ipwithease.com/wp-content/uploads/2017/03/img_58c200a70ee9a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870" y="2497953"/>
            <a:ext cx="9268799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293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media.licdn.com/mpr/mpr/AAEAAQAAAAAAAAddAAAAJDE0ODczMjEyLTAwYjAtNDMwZi1hMDg3LTUyMGM2YWY0ZjJjN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823" y="1170825"/>
            <a:ext cx="6984718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73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Rollover Wir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963" y="1690688"/>
            <a:ext cx="536448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94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907" y="2949166"/>
            <a:ext cx="11686093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6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084"/>
            <a:ext cx="9144000" cy="2387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CCNA 1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12641"/>
            <a:ext cx="9144000" cy="1655762"/>
          </a:xfrm>
        </p:spPr>
        <p:txBody>
          <a:bodyPr>
            <a:noAutofit/>
          </a:bodyPr>
          <a:lstStyle/>
          <a:p>
            <a:r>
              <a:rPr lang="en-US" sz="4800" dirty="0" smtClean="0"/>
              <a:t>Chapter 2 - Configuring a Network Operating System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69210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91" y="1905001"/>
            <a:ext cx="4286250" cy="29575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57366" y="2514600"/>
            <a:ext cx="3313355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latin typeface="Centaur" pitchFamily="18" charset="0"/>
              </a:rPr>
              <a:t>CCNA R&amp;S</a:t>
            </a:r>
            <a:br>
              <a:rPr lang="en-US" sz="4800" b="1" dirty="0">
                <a:latin typeface="Centaur" pitchFamily="18" charset="0"/>
              </a:rPr>
            </a:br>
            <a:r>
              <a:rPr lang="en-US" sz="4800" b="1" dirty="0">
                <a:latin typeface="Centaur" pitchFamily="18" charset="0"/>
              </a:rPr>
              <a:t>200-125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4501" y="4225772"/>
            <a:ext cx="3657599" cy="1260629"/>
          </a:xfrm>
        </p:spPr>
        <p:txBody>
          <a:bodyPr>
            <a:normAutofit/>
          </a:bodyPr>
          <a:lstStyle/>
          <a:p>
            <a:pPr algn="ctr"/>
            <a:endParaRPr lang="en-US" dirty="0">
              <a:latin typeface="Centaur" pitchFamily="18" charset="0"/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862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556" y="428852"/>
            <a:ext cx="8145463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dirty="0">
                <a:cs typeface="Arial" pitchFamily="34" charset="0"/>
              </a:rPr>
              <a:t>Cisco IOS</a:t>
            </a:r>
            <a:r>
              <a:rPr lang="en-US" dirty="0" smtClean="0">
                <a:cs typeface="Arial" pitchFamily="34" charset="0"/>
              </a:rPr>
              <a:t/>
            </a:r>
            <a:br>
              <a:rPr lang="en-US" dirty="0" smtClean="0">
                <a:cs typeface="Arial" pitchFamily="34" charset="0"/>
              </a:rPr>
            </a:b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Location of the Cisco IOS</a:t>
            </a:r>
            <a:endParaRPr lang="en-US" dirty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10243" name="Rectangle 6"/>
          <p:cNvSpPr>
            <a:spLocks noGrp="1" noChangeArrowheads="1"/>
          </p:cNvSpPr>
          <p:nvPr>
            <p:ph idx="1"/>
          </p:nvPr>
        </p:nvSpPr>
        <p:spPr>
          <a:xfrm>
            <a:off x="1973943" y="1480457"/>
            <a:ext cx="8320542" cy="4898118"/>
          </a:xfrm>
        </p:spPr>
        <p:txBody>
          <a:bodyPr/>
          <a:lstStyle/>
          <a:p>
            <a:pPr marL="381000" indent="-381000">
              <a:lnSpc>
                <a:spcPct val="75000"/>
              </a:lnSpc>
              <a:buNone/>
              <a:defRPr/>
            </a:pPr>
            <a:r>
              <a:rPr lang="en-US" altLang="ja-JP" dirty="0" smtClean="0">
                <a:ea typeface="ＭＳ Ｐゴシック" charset="-128"/>
                <a:cs typeface="Arial" pitchFamily="34" charset="0"/>
              </a:rPr>
              <a:t>Cisco IOS stored in </a:t>
            </a:r>
            <a:r>
              <a:rPr lang="en-US" altLang="ja-JP" b="1" dirty="0" smtClean="0">
                <a:ea typeface="ＭＳ Ｐゴシック" charset="-128"/>
                <a:cs typeface="Arial" pitchFamily="34" charset="0"/>
              </a:rPr>
              <a:t>Flash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altLang="ja-JP" sz="2000" dirty="0">
                <a:ea typeface="ＭＳ Ｐゴシック" charset="-128"/>
                <a:cs typeface="Arial" pitchFamily="34" charset="0"/>
              </a:rPr>
              <a:t>Non-volatile storage, not lost when power is lost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altLang="ja-JP" sz="2000" dirty="0">
                <a:ea typeface="ＭＳ Ｐゴシック" charset="-128"/>
                <a:cs typeface="Arial" pitchFamily="34" charset="0"/>
              </a:rPr>
              <a:t>Can be changed or overwritten as needed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altLang="ja-JP" sz="2000" dirty="0">
                <a:ea typeface="ＭＳ Ｐゴシック" charset="-128"/>
                <a:cs typeface="Arial" pitchFamily="34" charset="0"/>
              </a:rPr>
              <a:t>Can be used to store multiple versions of IOS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altLang="ja-JP" sz="2000" dirty="0">
                <a:ea typeface="ＭＳ Ｐゴシック" charset="-128"/>
                <a:cs typeface="Arial" pitchFamily="34" charset="0"/>
              </a:rPr>
              <a:t>IOS copied from flash to volatile RAM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altLang="ja-JP" sz="2000" dirty="0">
                <a:ea typeface="ＭＳ Ｐゴシック" charset="-128"/>
                <a:cs typeface="Arial" pitchFamily="34" charset="0"/>
              </a:rPr>
              <a:t>Quantity of flash and RAM memory determines IOS that can be used </a:t>
            </a:r>
          </a:p>
          <a:p>
            <a:pPr marL="0" indent="0">
              <a:lnSpc>
                <a:spcPct val="75000"/>
              </a:lnSpc>
              <a:buNone/>
              <a:defRPr/>
            </a:pPr>
            <a:endParaRPr lang="en-US" altLang="ja-JP" sz="2000" dirty="0">
              <a:ea typeface="ＭＳ Ｐゴシック" charset="-128"/>
              <a:cs typeface="Arial" pitchFamily="34" charset="0"/>
            </a:endParaRPr>
          </a:p>
        </p:txBody>
      </p:sp>
      <p:pic>
        <p:nvPicPr>
          <p:cNvPr id="12292" name="Picture 5" descr="C:\AriesWork\Content\NetworkBasics\Chapter 2\Graphics\Location of Cisco I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4030663"/>
            <a:ext cx="3070225" cy="245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90497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63512" y="487271"/>
            <a:ext cx="8145463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dirty="0">
                <a:cs typeface="Arial" pitchFamily="34" charset="0"/>
              </a:rPr>
              <a:t>The Command Structure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IOS Examination Commands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90" y="1485125"/>
            <a:ext cx="6198469" cy="5075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87131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43556" y="443593"/>
            <a:ext cx="8145463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dirty="0">
                <a:cs typeface="Arial" pitchFamily="34" charset="0"/>
              </a:rPr>
              <a:t>Accessing a Cisco IOS Device</a:t>
            </a:r>
            <a:br>
              <a:rPr lang="en-US" sz="1800" dirty="0">
                <a:cs typeface="Arial" pitchFamily="34" charset="0"/>
              </a:rPr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Console Access Method</a:t>
            </a:r>
          </a:p>
        </p:txBody>
      </p:sp>
      <p:sp>
        <p:nvSpPr>
          <p:cNvPr id="14339" name="Rectangle 6"/>
          <p:cNvSpPr>
            <a:spLocks noGrp="1" noChangeArrowheads="1"/>
          </p:cNvSpPr>
          <p:nvPr>
            <p:ph idx="1"/>
          </p:nvPr>
        </p:nvSpPr>
        <p:spPr>
          <a:xfrm>
            <a:off x="1989367" y="1503363"/>
            <a:ext cx="8264525" cy="2603500"/>
          </a:xfrm>
        </p:spPr>
        <p:txBody>
          <a:bodyPr/>
          <a:lstStyle/>
          <a:p>
            <a:pPr marL="381000" indent="-381000">
              <a:lnSpc>
                <a:spcPct val="75000"/>
              </a:lnSpc>
              <a:buNone/>
              <a:defRPr/>
            </a:pPr>
            <a:r>
              <a:rPr lang="en-US" altLang="ja-JP" sz="2000" dirty="0">
                <a:ea typeface="ＭＳ Ｐゴシック" charset="-128"/>
                <a:cs typeface="Arial" pitchFamily="34" charset="0"/>
              </a:rPr>
              <a:t>Most common methods to access the CLI: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altLang="ja-JP" sz="2000" dirty="0">
                <a:ea typeface="ＭＳ Ｐゴシック" charset="-128"/>
                <a:cs typeface="Arial" pitchFamily="34" charset="0"/>
              </a:rPr>
              <a:t>Console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altLang="ja-JP" sz="2000" dirty="0">
                <a:ea typeface="ＭＳ Ｐゴシック" charset="-128"/>
                <a:cs typeface="Arial" pitchFamily="34" charset="0"/>
              </a:rPr>
              <a:t>Telnet or SSH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altLang="ja-JP" sz="2000" dirty="0">
                <a:ea typeface="ＭＳ Ｐゴシック" charset="-128"/>
                <a:cs typeface="Arial" pitchFamily="34" charset="0"/>
              </a:rPr>
              <a:t>AUX port</a:t>
            </a:r>
          </a:p>
          <a:p>
            <a:pPr marL="0" indent="0">
              <a:lnSpc>
                <a:spcPct val="75000"/>
              </a:lnSpc>
              <a:buNone/>
              <a:defRPr/>
            </a:pPr>
            <a:endParaRPr lang="en-US" altLang="ja-JP" sz="2000" dirty="0">
              <a:ea typeface="ＭＳ Ｐゴシック" charset="-128"/>
            </a:endParaRPr>
          </a:p>
          <a:p>
            <a:pPr marL="0" indent="0">
              <a:lnSpc>
                <a:spcPct val="75000"/>
              </a:lnSpc>
              <a:buNone/>
              <a:defRPr/>
            </a:pPr>
            <a:endParaRPr lang="en-US" altLang="ja-JP" sz="2000" dirty="0">
              <a:ea typeface="ＭＳ Ｐゴシック" charset="-128"/>
            </a:endParaRP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1" y="3173414"/>
            <a:ext cx="6975475" cy="24145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36790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428853"/>
            <a:ext cx="8145462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dirty="0">
                <a:cs typeface="Arial" pitchFamily="34" charset="0"/>
              </a:rPr>
              <a:t>Accessing a Cisco IOS Device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Console Access Method</a:t>
            </a:r>
          </a:p>
        </p:txBody>
      </p:sp>
      <p:sp>
        <p:nvSpPr>
          <p:cNvPr id="14339" name="Rectangle 6"/>
          <p:cNvSpPr>
            <a:spLocks noGrp="1" noChangeArrowheads="1"/>
          </p:cNvSpPr>
          <p:nvPr>
            <p:ph idx="1"/>
          </p:nvPr>
        </p:nvSpPr>
        <p:spPr>
          <a:xfrm>
            <a:off x="1988459" y="1407886"/>
            <a:ext cx="8335963" cy="5146902"/>
          </a:xfrm>
        </p:spPr>
        <p:txBody>
          <a:bodyPr/>
          <a:lstStyle/>
          <a:p>
            <a:pPr marL="0" indent="0">
              <a:lnSpc>
                <a:spcPct val="75000"/>
              </a:lnSpc>
              <a:buNone/>
              <a:defRPr/>
            </a:pPr>
            <a:r>
              <a:rPr lang="en-US" altLang="ja-JP" b="1" dirty="0" smtClean="0">
                <a:ea typeface="ＭＳ Ｐゴシック" charset="-128"/>
                <a:cs typeface="Arial" pitchFamily="34" charset="0"/>
              </a:rPr>
              <a:t>Console Port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altLang="ja-JP" sz="2000" dirty="0">
                <a:ea typeface="ＭＳ Ｐゴシック" charset="-128"/>
                <a:cs typeface="Arial" pitchFamily="34" charset="0"/>
              </a:rPr>
              <a:t>Device is accessible even if no networking services have been configured (out-of-band)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altLang="ja-JP" sz="2000" dirty="0">
                <a:ea typeface="ＭＳ Ｐゴシック" charset="-128"/>
                <a:cs typeface="Arial" pitchFamily="34" charset="0"/>
              </a:rPr>
              <a:t>Need a special console cable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altLang="ja-JP" sz="2000" dirty="0">
                <a:ea typeface="ＭＳ Ｐゴシック" charset="-128"/>
                <a:cs typeface="Arial" pitchFamily="34" charset="0"/>
              </a:rPr>
              <a:t>Allows configuration commands to be entered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altLang="ja-JP" sz="2000" dirty="0">
                <a:ea typeface="ＭＳ Ｐゴシック" charset="-128"/>
                <a:cs typeface="Arial" pitchFamily="34" charset="0"/>
              </a:rPr>
              <a:t>Should be configured with passwords to prevent unauthorized access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altLang="ja-JP" sz="2000" dirty="0">
                <a:ea typeface="ＭＳ Ｐゴシック" charset="-128"/>
                <a:cs typeface="Arial" pitchFamily="34" charset="0"/>
              </a:rPr>
              <a:t>Device should be located in a secure room so console port cannot be easily accessed</a:t>
            </a:r>
          </a:p>
          <a:p>
            <a:pPr eaLnBrk="1" hangingPunct="1">
              <a:lnSpc>
                <a:spcPct val="75000"/>
              </a:lnSpc>
              <a:defRPr/>
            </a:pPr>
            <a:endParaRPr lang="en-US" altLang="ja-JP" sz="2000" dirty="0">
              <a:ea typeface="ＭＳ Ｐゴシック" charset="-128"/>
            </a:endParaRPr>
          </a:p>
          <a:p>
            <a:pPr marL="0" indent="0">
              <a:lnSpc>
                <a:spcPct val="75000"/>
              </a:lnSpc>
              <a:buNone/>
              <a:defRPr/>
            </a:pPr>
            <a:endParaRPr lang="en-US" altLang="ja-JP" sz="2000" dirty="0">
              <a:ea typeface="ＭＳ Ｐゴシック" charset="-128"/>
            </a:endParaRP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6" y="4316414"/>
            <a:ext cx="6450013" cy="22383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Down Arrow 1"/>
          <p:cNvSpPr>
            <a:spLocks noChangeArrowheads="1"/>
          </p:cNvSpPr>
          <p:nvPr/>
        </p:nvSpPr>
        <p:spPr bwMode="auto">
          <a:xfrm>
            <a:off x="7459663" y="4753552"/>
            <a:ext cx="742950" cy="478273"/>
          </a:xfrm>
          <a:prstGeom prst="downArrow">
            <a:avLst>
              <a:gd name="adj1" fmla="val 50000"/>
              <a:gd name="adj2" fmla="val 4997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124" tIns="41061" rIns="82124" bIns="41061" anchor="ctr">
            <a:spAutoFit/>
          </a:bodyPr>
          <a:lstStyle/>
          <a:p>
            <a:pPr defTabSz="814388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8859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4" y="4940300"/>
            <a:ext cx="4605337" cy="15954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39007" y="439738"/>
            <a:ext cx="8143875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dirty="0">
                <a:cs typeface="Arial" pitchFamily="34" charset="0"/>
              </a:rPr>
              <a:t>Accessing a Cisco IOS Device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Telnet, SSH, and AUX Access Methods</a:t>
            </a:r>
          </a:p>
        </p:txBody>
      </p:sp>
      <p:sp>
        <p:nvSpPr>
          <p:cNvPr id="15363" name="Rectangle 6"/>
          <p:cNvSpPr>
            <a:spLocks noGrp="1" noChangeArrowheads="1"/>
          </p:cNvSpPr>
          <p:nvPr>
            <p:ph idx="1"/>
          </p:nvPr>
        </p:nvSpPr>
        <p:spPr>
          <a:xfrm>
            <a:off x="1889125" y="1382714"/>
            <a:ext cx="8216900" cy="5153025"/>
          </a:xfrm>
        </p:spPr>
        <p:txBody>
          <a:bodyPr/>
          <a:lstStyle/>
          <a:p>
            <a:pPr marL="381000" indent="-381000">
              <a:lnSpc>
                <a:spcPct val="75000"/>
              </a:lnSpc>
              <a:buNone/>
              <a:defRPr/>
            </a:pPr>
            <a:r>
              <a:rPr lang="en-US" altLang="ja-JP" sz="2000" b="1" dirty="0">
                <a:ea typeface="ＭＳ Ｐゴシック" charset="-128"/>
                <a:cs typeface="Arial" pitchFamily="34" charset="0"/>
              </a:rPr>
              <a:t>Telnet</a:t>
            </a:r>
            <a:r>
              <a:rPr lang="en-US" altLang="ja-JP" sz="2000" dirty="0">
                <a:ea typeface="ＭＳ Ｐゴシック" charset="-128"/>
                <a:cs typeface="Arial" pitchFamily="34" charset="0"/>
              </a:rPr>
              <a:t> 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altLang="ja-JP" sz="2000" dirty="0">
                <a:ea typeface="ＭＳ Ｐゴシック" charset="-128"/>
                <a:cs typeface="Arial" pitchFamily="34" charset="0"/>
              </a:rPr>
              <a:t>Method for remotely accessing the CLI over a network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altLang="ja-JP" sz="2000" dirty="0">
                <a:ea typeface="ＭＳ Ｐゴシック" charset="-128"/>
                <a:cs typeface="Arial" pitchFamily="34" charset="0"/>
              </a:rPr>
              <a:t>Require active networking services and one active interface that is configured</a:t>
            </a:r>
          </a:p>
          <a:p>
            <a:pPr eaLnBrk="1" hangingPunct="1">
              <a:lnSpc>
                <a:spcPct val="75000"/>
              </a:lnSpc>
              <a:defRPr/>
            </a:pPr>
            <a:endParaRPr lang="en-US" altLang="ja-JP" sz="2000" dirty="0">
              <a:ea typeface="ＭＳ Ｐゴシック" charset="-128"/>
              <a:cs typeface="Arial" pitchFamily="34" charset="0"/>
            </a:endParaRPr>
          </a:p>
          <a:p>
            <a:pPr marL="0" indent="0">
              <a:lnSpc>
                <a:spcPct val="75000"/>
              </a:lnSpc>
              <a:buNone/>
              <a:defRPr/>
            </a:pPr>
            <a:r>
              <a:rPr lang="en-US" altLang="ja-JP" sz="2000" b="1" dirty="0">
                <a:ea typeface="ＭＳ Ｐゴシック" charset="-128"/>
                <a:cs typeface="Arial" pitchFamily="34" charset="0"/>
              </a:rPr>
              <a:t>Secure Shell (SSH)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altLang="ja-JP" sz="2000" dirty="0">
                <a:ea typeface="ＭＳ Ｐゴシック" charset="-128"/>
                <a:cs typeface="Arial" pitchFamily="34" charset="0"/>
              </a:rPr>
              <a:t>Remote login similar to Telnet, but utilizes more security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altLang="ja-JP" sz="2000" dirty="0">
                <a:ea typeface="ＭＳ Ｐゴシック" charset="-128"/>
                <a:cs typeface="Arial" pitchFamily="34" charset="0"/>
              </a:rPr>
              <a:t>Stronger password authentication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altLang="ja-JP" sz="2000" dirty="0">
                <a:ea typeface="ＭＳ Ｐゴシック" charset="-128"/>
                <a:cs typeface="Arial" pitchFamily="34" charset="0"/>
              </a:rPr>
              <a:t>Uses encryption when transporting data</a:t>
            </a:r>
          </a:p>
          <a:p>
            <a:pPr marL="0" indent="0">
              <a:lnSpc>
                <a:spcPct val="75000"/>
              </a:lnSpc>
              <a:buNone/>
              <a:defRPr/>
            </a:pPr>
            <a:endParaRPr lang="en-US" altLang="ja-JP" sz="2000" dirty="0">
              <a:ea typeface="ＭＳ Ｐゴシック" charset="-128"/>
              <a:cs typeface="Arial" pitchFamily="34" charset="0"/>
            </a:endParaRPr>
          </a:p>
          <a:p>
            <a:pPr marL="0" indent="0">
              <a:lnSpc>
                <a:spcPct val="75000"/>
              </a:lnSpc>
              <a:buNone/>
              <a:defRPr/>
            </a:pPr>
            <a:r>
              <a:rPr lang="en-US" altLang="ja-JP" sz="2000" b="1" dirty="0">
                <a:ea typeface="ＭＳ Ｐゴシック" charset="-128"/>
                <a:cs typeface="Arial" pitchFamily="34" charset="0"/>
              </a:rPr>
              <a:t>Aux Port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altLang="ja-JP" sz="2000" dirty="0">
                <a:ea typeface="ＭＳ Ｐゴシック" charset="-128"/>
                <a:cs typeface="Arial" pitchFamily="34" charset="0"/>
              </a:rPr>
              <a:t>Out-of-band connection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altLang="ja-JP" sz="2000" dirty="0">
                <a:ea typeface="ＭＳ Ｐゴシック" charset="-128"/>
                <a:cs typeface="Arial" pitchFamily="34" charset="0"/>
              </a:rPr>
              <a:t>Uses telephone line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altLang="ja-JP" sz="2000" dirty="0">
                <a:ea typeface="ＭＳ Ｐゴシック" charset="-128"/>
                <a:cs typeface="Arial" pitchFamily="34" charset="0"/>
              </a:rPr>
              <a:t>Can be used like console port </a:t>
            </a:r>
          </a:p>
          <a:p>
            <a:pPr eaLnBrk="1" hangingPunct="1">
              <a:lnSpc>
                <a:spcPct val="75000"/>
              </a:lnSpc>
              <a:defRPr/>
            </a:pPr>
            <a:endParaRPr lang="en-US" altLang="ja-JP" sz="2000" dirty="0">
              <a:ea typeface="ＭＳ Ｐゴシック" charset="-128"/>
              <a:cs typeface="Arial" pitchFamily="34" charset="0"/>
            </a:endParaRPr>
          </a:p>
          <a:p>
            <a:pPr eaLnBrk="1" hangingPunct="1">
              <a:lnSpc>
                <a:spcPct val="75000"/>
              </a:lnSpc>
              <a:defRPr/>
            </a:pPr>
            <a:endParaRPr lang="en-US" altLang="ja-JP" sz="2000" dirty="0">
              <a:ea typeface="ＭＳ Ｐゴシック" charset="-128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639" y="4940301"/>
            <a:ext cx="554037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93402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871664" y="444500"/>
            <a:ext cx="8143875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dirty="0">
                <a:cs typeface="Arial" pitchFamily="34" charset="0"/>
              </a:rPr>
              <a:t>Navigating the IOS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Cisco IOS Modes of Operation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05" y="1297442"/>
            <a:ext cx="6402704" cy="533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32134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2451" y="514350"/>
            <a:ext cx="8145463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dirty="0">
                <a:cs typeface="Arial" pitchFamily="34" charset="0"/>
              </a:rPr>
              <a:t>Navigating the IOS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Primary Modes</a:t>
            </a: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9" y="1527175"/>
            <a:ext cx="7773987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7048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900" y="414564"/>
            <a:ext cx="8801100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dirty="0">
                <a:cs typeface="Arial" pitchFamily="34" charset="0"/>
              </a:rPr>
              <a:t>Navigating the IOS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Global Configuration Mode and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Submodes</a:t>
            </a:r>
            <a:endParaRPr lang="en-US" dirty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2048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8" y="1511301"/>
            <a:ext cx="3884612" cy="456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6" y="1824039"/>
            <a:ext cx="4702175" cy="386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73689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42687" y="492579"/>
            <a:ext cx="8145462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dirty="0">
                <a:cs typeface="Arial" pitchFamily="34" charset="0"/>
              </a:rPr>
              <a:t>Navigating the IOS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Navigating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Between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IOS Modes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911" y="1707923"/>
            <a:ext cx="7879014" cy="45622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84227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1179" y="464457"/>
            <a:ext cx="8145463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dirty="0">
                <a:cs typeface="Arial" pitchFamily="34" charset="0"/>
              </a:rPr>
              <a:t>The Command Structure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Hot Keys and Shortcuts</a:t>
            </a:r>
          </a:p>
        </p:txBody>
      </p:sp>
      <p:sp>
        <p:nvSpPr>
          <p:cNvPr id="27651" name="Rectangle 6"/>
          <p:cNvSpPr>
            <a:spLocks noGrp="1" noChangeArrowheads="1"/>
          </p:cNvSpPr>
          <p:nvPr>
            <p:ph idx="1"/>
          </p:nvPr>
        </p:nvSpPr>
        <p:spPr>
          <a:xfrm>
            <a:off x="2026332" y="1446893"/>
            <a:ext cx="7977187" cy="5048250"/>
          </a:xfrm>
        </p:spPr>
        <p:txBody>
          <a:bodyPr/>
          <a:lstStyle/>
          <a:p>
            <a:pPr>
              <a:defRPr/>
            </a:pPr>
            <a:r>
              <a:rPr lang="en-US" sz="2000" b="1" dirty="0"/>
              <a:t>Tab –</a:t>
            </a:r>
            <a:r>
              <a:rPr lang="en-US" sz="2000" dirty="0"/>
              <a:t> Completes the remainder of a partially typed command or keyword.</a:t>
            </a:r>
          </a:p>
          <a:p>
            <a:pPr>
              <a:defRPr/>
            </a:pPr>
            <a:r>
              <a:rPr lang="en-US" sz="2000" b="1" dirty="0"/>
              <a:t>Ctrl</a:t>
            </a:r>
            <a:r>
              <a:rPr lang="en-US" sz="2000" dirty="0"/>
              <a:t>-</a:t>
            </a:r>
            <a:r>
              <a:rPr lang="en-US" sz="2000" b="1" dirty="0"/>
              <a:t>R –</a:t>
            </a:r>
            <a:r>
              <a:rPr lang="en-US" sz="2000" dirty="0"/>
              <a:t> Redisplays a line.</a:t>
            </a:r>
          </a:p>
          <a:p>
            <a:pPr>
              <a:defRPr/>
            </a:pPr>
            <a:r>
              <a:rPr lang="en-US" sz="2000" b="1" dirty="0"/>
              <a:t>Ctrl</a:t>
            </a:r>
            <a:r>
              <a:rPr lang="en-US" sz="2000" dirty="0"/>
              <a:t>-</a:t>
            </a:r>
            <a:r>
              <a:rPr lang="en-US" sz="2000" b="1" dirty="0"/>
              <a:t>A – </a:t>
            </a:r>
            <a:r>
              <a:rPr lang="en-US" sz="2000" dirty="0"/>
              <a:t>Moves to the beginning of the line.</a:t>
            </a:r>
          </a:p>
          <a:p>
            <a:pPr>
              <a:defRPr/>
            </a:pPr>
            <a:r>
              <a:rPr lang="en-US" sz="2000" b="1" dirty="0"/>
              <a:t>Ctrl</a:t>
            </a:r>
            <a:r>
              <a:rPr lang="en-US" sz="2000" dirty="0"/>
              <a:t>-</a:t>
            </a:r>
            <a:r>
              <a:rPr lang="en-US" sz="2000" b="1" dirty="0"/>
              <a:t>Z –</a:t>
            </a:r>
            <a:r>
              <a:rPr lang="en-US" sz="2000" dirty="0"/>
              <a:t> Exits the configuration mode and returns to user EXEC.</a:t>
            </a:r>
          </a:p>
          <a:p>
            <a:pPr>
              <a:defRPr/>
            </a:pPr>
            <a:r>
              <a:rPr lang="en-US" sz="2000" b="1" dirty="0"/>
              <a:t>Down Arrow –</a:t>
            </a:r>
            <a:r>
              <a:rPr lang="en-US" sz="2000" dirty="0"/>
              <a:t> Allows the user to scroll forward through former commands.</a:t>
            </a:r>
          </a:p>
          <a:p>
            <a:pPr>
              <a:defRPr/>
            </a:pPr>
            <a:r>
              <a:rPr lang="en-US" sz="2000" b="1" dirty="0"/>
              <a:t>Up Arrow –</a:t>
            </a:r>
            <a:r>
              <a:rPr lang="en-US" sz="2000" dirty="0"/>
              <a:t> Allows the user to scroll backward through former commands.</a:t>
            </a:r>
          </a:p>
          <a:p>
            <a:pPr>
              <a:defRPr/>
            </a:pPr>
            <a:r>
              <a:rPr lang="en-US" sz="2000" b="1" dirty="0"/>
              <a:t>Ctrl</a:t>
            </a:r>
            <a:r>
              <a:rPr lang="en-US" sz="2000" dirty="0"/>
              <a:t>-</a:t>
            </a:r>
            <a:r>
              <a:rPr lang="en-US" sz="2000" b="1" dirty="0"/>
              <a:t>shift</a:t>
            </a:r>
            <a:r>
              <a:rPr lang="en-US" sz="2000" dirty="0"/>
              <a:t>-</a:t>
            </a:r>
            <a:r>
              <a:rPr lang="en-US" sz="2000" b="1" dirty="0"/>
              <a:t>6 –</a:t>
            </a:r>
            <a:r>
              <a:rPr lang="en-US" sz="2000" dirty="0"/>
              <a:t> Allows the user to interrupt an IOS process such as </a:t>
            </a:r>
            <a:r>
              <a:rPr lang="en-US" sz="2000" b="1" dirty="0"/>
              <a:t>ping </a:t>
            </a:r>
            <a:r>
              <a:rPr lang="en-US" sz="2000" dirty="0"/>
              <a:t>or </a:t>
            </a:r>
            <a:r>
              <a:rPr lang="en-US" sz="2000" b="1" dirty="0"/>
              <a:t>traceroute</a:t>
            </a:r>
            <a:r>
              <a:rPr lang="en-US" sz="2000" dirty="0"/>
              <a:t>.</a:t>
            </a:r>
            <a:r>
              <a:rPr lang="en-US" sz="2000" b="1" dirty="0"/>
              <a:t> </a:t>
            </a:r>
            <a:endParaRPr lang="en-US" sz="2000" dirty="0"/>
          </a:p>
          <a:p>
            <a:pPr>
              <a:defRPr/>
            </a:pPr>
            <a:r>
              <a:rPr lang="en-US" sz="2000" b="1" dirty="0"/>
              <a:t>Ctrl</a:t>
            </a:r>
            <a:r>
              <a:rPr lang="en-US" sz="2000" dirty="0"/>
              <a:t>-</a:t>
            </a:r>
            <a:r>
              <a:rPr lang="en-US" sz="2000" b="1" dirty="0"/>
              <a:t>C –</a:t>
            </a:r>
            <a:r>
              <a:rPr lang="en-US" sz="2000" dirty="0"/>
              <a:t> Exits the current configuration or aborts the current command.</a:t>
            </a:r>
          </a:p>
          <a:p>
            <a:pPr marL="381000" indent="-381000">
              <a:lnSpc>
                <a:spcPct val="75000"/>
              </a:lnSpc>
              <a:buNone/>
              <a:defRPr/>
            </a:pPr>
            <a:endParaRPr lang="en-US" altLang="ja-JP" sz="20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280922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567490" y="1027664"/>
            <a:ext cx="7024744" cy="724936"/>
          </a:xfrm>
        </p:spPr>
        <p:txBody>
          <a:bodyPr/>
          <a:lstStyle/>
          <a:p>
            <a:pPr algn="r" rtl="1"/>
            <a:r>
              <a:rPr lang="fa-IR" dirty="0" smtClean="0">
                <a:cs typeface="B Nazanin" pitchFamily="2" charset="-78"/>
              </a:rPr>
              <a:t>معرفی دوره</a:t>
            </a:r>
            <a:endParaRPr lang="en-US" dirty="0">
              <a:cs typeface="B Nazanin" pitchFamily="2" charset="-78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567493" y="2057401"/>
            <a:ext cx="6777317" cy="3775229"/>
          </a:xfrm>
        </p:spPr>
        <p:txBody>
          <a:bodyPr>
            <a:normAutofit/>
          </a:bodyPr>
          <a:lstStyle/>
          <a:p>
            <a:pPr algn="r" rtl="1"/>
            <a:r>
              <a:rPr lang="fa-IR" sz="1800" dirty="0">
                <a:latin typeface="Century" pitchFamily="18" charset="0"/>
                <a:cs typeface="B Nazanin" pitchFamily="2" charset="-78"/>
              </a:rPr>
              <a:t>معرفی شرکت سیسکو</a:t>
            </a:r>
          </a:p>
          <a:p>
            <a:pPr algn="r" rtl="1"/>
            <a:r>
              <a:rPr lang="fa-IR" sz="1800" dirty="0">
                <a:latin typeface="Century" pitchFamily="18" charset="0"/>
                <a:cs typeface="B Nazanin" pitchFamily="2" charset="-78"/>
              </a:rPr>
              <a:t>دوره ها و گواهی نامه های سیسکو</a:t>
            </a:r>
            <a:endParaRPr lang="en-US" sz="1800" dirty="0">
              <a:latin typeface="Century" pitchFamily="18" charset="0"/>
              <a:cs typeface="B Nazanin" pitchFamily="2" charset="-78"/>
            </a:endParaRPr>
          </a:p>
          <a:p>
            <a:pPr algn="r" rtl="1"/>
            <a:r>
              <a:rPr lang="en-US" sz="1800" dirty="0">
                <a:latin typeface="Century" pitchFamily="18" charset="0"/>
                <a:cs typeface="B Nazanin" pitchFamily="2" charset="-78"/>
              </a:rPr>
              <a:t>CCNA R&amp;S</a:t>
            </a:r>
            <a:r>
              <a:rPr lang="fa-IR" sz="1800" dirty="0">
                <a:latin typeface="Century" pitchFamily="18" charset="0"/>
                <a:cs typeface="B Nazanin" pitchFamily="2" charset="-78"/>
              </a:rPr>
              <a:t> چیست؟</a:t>
            </a:r>
          </a:p>
          <a:p>
            <a:pPr algn="r" rtl="1"/>
            <a:r>
              <a:rPr lang="fa-IR" sz="1800" dirty="0">
                <a:latin typeface="Century" pitchFamily="18" charset="0"/>
                <a:cs typeface="B Nazanin" pitchFamily="2" charset="-78"/>
              </a:rPr>
              <a:t>اعتبار مدرک و انقضای مدرک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72428"/>
            <a:ext cx="2000250" cy="138017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286000" y="1828800"/>
            <a:ext cx="7620000" cy="0"/>
          </a:xfrm>
          <a:prstGeom prst="straightConnector1">
            <a:avLst/>
          </a:prstGeom>
          <a:ln w="34925" cap="flat" cmpd="sng">
            <a:prstDash val="solid"/>
            <a:round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111" y="1828801"/>
            <a:ext cx="3810000" cy="2143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995" y="3762828"/>
            <a:ext cx="4895850" cy="2743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24862" y="3971925"/>
            <a:ext cx="7142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Century" pitchFamily="18" charset="0"/>
              </a:rPr>
              <a:t>Tomorrow Start Here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95400"/>
            <a:ext cx="7323810" cy="52190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972" y="1627870"/>
            <a:ext cx="4543425" cy="48672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91001" y="811574"/>
            <a:ext cx="50834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entury" pitchFamily="18" charset="0"/>
              </a:rPr>
              <a:t>Cisco Certified Network Associate (CCNA)</a:t>
            </a:r>
          </a:p>
          <a:p>
            <a:r>
              <a:rPr lang="en-US" dirty="0">
                <a:solidFill>
                  <a:srgbClr val="FF0000"/>
                </a:solidFill>
                <a:latin typeface="Century" pitchFamily="18" charset="0"/>
              </a:rPr>
              <a:t>Cisco Certified Network Professional (CCNP)</a:t>
            </a:r>
          </a:p>
          <a:p>
            <a:r>
              <a:rPr lang="en-US" dirty="0">
                <a:solidFill>
                  <a:srgbClr val="FF0000"/>
                </a:solidFill>
                <a:latin typeface="Century" pitchFamily="18" charset="0"/>
              </a:rPr>
              <a:t>Cisco Certified Internetwork Expert (CCIE)</a:t>
            </a:r>
          </a:p>
          <a:p>
            <a:endParaRPr lang="en-US" dirty="0">
              <a:solidFill>
                <a:srgbClr val="FF0000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06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9" grpId="0"/>
      <p:bldP spid="19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23878" y="464911"/>
            <a:ext cx="8145463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dirty="0">
                <a:cs typeface="Arial" pitchFamily="34" charset="0"/>
              </a:rPr>
              <a:t>Hostnames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Configuring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Hostnames</a:t>
            </a:r>
            <a:endParaRPr lang="en-US" dirty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877" y="1930400"/>
            <a:ext cx="8435876" cy="304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27197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88898" y="421142"/>
            <a:ext cx="8145462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dirty="0"/>
              <a:t>Limiting Access to Device Configurations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Banner Messages</a:t>
            </a:r>
          </a:p>
        </p:txBody>
      </p:sp>
      <p:sp>
        <p:nvSpPr>
          <p:cNvPr id="39939" name="Rectangle 6"/>
          <p:cNvSpPr>
            <a:spLocks noGrp="1" noChangeArrowheads="1"/>
          </p:cNvSpPr>
          <p:nvPr>
            <p:ph idx="1"/>
          </p:nvPr>
        </p:nvSpPr>
        <p:spPr>
          <a:xfrm>
            <a:off x="1930400" y="1569810"/>
            <a:ext cx="2598738" cy="5122863"/>
          </a:xfrm>
        </p:spPr>
        <p:txBody>
          <a:bodyPr/>
          <a:lstStyle/>
          <a:p>
            <a:pPr eaLnBrk="1" hangingPunct="1">
              <a:lnSpc>
                <a:spcPct val="75000"/>
              </a:lnSpc>
            </a:pPr>
            <a:r>
              <a:rPr lang="en-US" sz="2000" dirty="0">
                <a:cs typeface="Arial" charset="0"/>
              </a:rPr>
              <a:t>Important part of the legal process in the event that someone is prosecuted for breaking into a device</a:t>
            </a:r>
          </a:p>
          <a:p>
            <a:pPr eaLnBrk="1" hangingPunct="1">
              <a:lnSpc>
                <a:spcPct val="75000"/>
              </a:lnSpc>
            </a:pPr>
            <a:r>
              <a:rPr lang="en-US" sz="2000" dirty="0">
                <a:cs typeface="Arial" charset="0"/>
              </a:rPr>
              <a:t>Wording that implies that a login is "welcome" or "invited" is not appropriate</a:t>
            </a:r>
          </a:p>
          <a:p>
            <a:pPr eaLnBrk="1" hangingPunct="1">
              <a:lnSpc>
                <a:spcPct val="75000"/>
              </a:lnSpc>
            </a:pPr>
            <a:r>
              <a:rPr lang="en-US" sz="2000" dirty="0">
                <a:cs typeface="Arial" charset="0"/>
              </a:rPr>
              <a:t>Often used for legal notification because it is displayed to all connected terminals</a:t>
            </a:r>
          </a:p>
          <a:p>
            <a:pPr eaLnBrk="1" hangingPunct="1">
              <a:lnSpc>
                <a:spcPct val="75000"/>
              </a:lnSpc>
            </a:pPr>
            <a:endParaRPr lang="en-US" altLang="ja-JP" sz="2000" dirty="0">
              <a:ea typeface="ＭＳ Ｐゴシック" pitchFamily="34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694" y="1549397"/>
            <a:ext cx="55245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69552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27226" y="420688"/>
            <a:ext cx="8145463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dirty="0"/>
              <a:t>Saving Configurations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Configuration Files</a:t>
            </a:r>
          </a:p>
        </p:txBody>
      </p:sp>
      <p:sp>
        <p:nvSpPr>
          <p:cNvPr id="36867" name="Rectangle 6"/>
          <p:cNvSpPr>
            <a:spLocks noGrp="1" noChangeArrowheads="1"/>
          </p:cNvSpPr>
          <p:nvPr>
            <p:ph idx="1"/>
          </p:nvPr>
        </p:nvSpPr>
        <p:spPr>
          <a:xfrm>
            <a:off x="6871505" y="812353"/>
            <a:ext cx="3607584" cy="52324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1600" dirty="0">
                <a:latin typeface="Courier New" pitchFamily="49" charset="0"/>
                <a:cs typeface="Courier New" pitchFamily="49" charset="0"/>
              </a:rPr>
              <a:t>Switch# </a:t>
            </a:r>
            <a:r>
              <a:rPr lang="en-US" sz="1600" b="1" dirty="0">
                <a:latin typeface="Courier New" pitchFamily="49" charset="0"/>
                <a:cs typeface="Courier New" pitchFamily="49" charset="0"/>
              </a:rPr>
              <a:t>reload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pPr marL="465138" lvl="1" indent="-22225">
              <a:defRPr/>
            </a:pPr>
            <a:r>
              <a:rPr lang="en-US" sz="1600" dirty="0">
                <a:latin typeface="Courier New" pitchFamily="49" charset="0"/>
                <a:cs typeface="Courier New" pitchFamily="49" charset="0"/>
              </a:rPr>
              <a:t>System configuration has been modified. Save? [yes/no]: </a:t>
            </a:r>
            <a:r>
              <a:rPr lang="en-US" sz="1600" b="1" dirty="0">
                <a:latin typeface="Courier New" pitchFamily="49" charset="0"/>
                <a:cs typeface="Courier New" pitchFamily="49" charset="0"/>
              </a:rPr>
              <a:t>n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pPr marL="465138" lvl="1" indent="-7938">
              <a:defRPr/>
            </a:pPr>
            <a:r>
              <a:rPr lang="en-US" sz="1600" dirty="0">
                <a:latin typeface="Courier New" pitchFamily="49" charset="0"/>
                <a:cs typeface="Courier New" pitchFamily="49" charset="0"/>
              </a:rPr>
              <a:t>Proceed with reload? [confirm]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sz="2000" dirty="0">
                <a:cs typeface="Arial" pitchFamily="34" charset="0"/>
              </a:rPr>
              <a:t>Startup configuration is removed by using the 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erase startup-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config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38137" lvl="1" indent="0">
              <a:lnSpc>
                <a:spcPct val="75000"/>
              </a:lnSpc>
              <a:defRPr/>
            </a:pPr>
            <a:r>
              <a:rPr lang="en-US" sz="1600" dirty="0">
                <a:latin typeface="Courier New" pitchFamily="49" charset="0"/>
                <a:cs typeface="Courier New" pitchFamily="49" charset="0"/>
              </a:rPr>
              <a:t>Switch# </a:t>
            </a:r>
            <a:r>
              <a:rPr lang="en-US" sz="1600" b="1" dirty="0">
                <a:latin typeface="Courier New" pitchFamily="49" charset="0"/>
                <a:cs typeface="Courier New" pitchFamily="49" charset="0"/>
              </a:rPr>
              <a:t>erase startup-</a:t>
            </a:r>
            <a:r>
              <a:rPr lang="en-US" sz="1600" b="1" dirty="0" err="1">
                <a:latin typeface="Courier New" pitchFamily="49" charset="0"/>
                <a:cs typeface="Courier New" pitchFamily="49" charset="0"/>
              </a:rPr>
              <a:t>config</a:t>
            </a:r>
            <a:endParaRPr lang="en-US" sz="1600" b="1" dirty="0">
              <a:latin typeface="Courier New" pitchFamily="49" charset="0"/>
              <a:cs typeface="Courier New" pitchFamily="49" charset="0"/>
            </a:endParaRPr>
          </a:p>
          <a:p>
            <a:pPr>
              <a:defRPr/>
            </a:pPr>
            <a:r>
              <a:rPr lang="en-US" sz="2000" dirty="0">
                <a:cs typeface="Arial" pitchFamily="34" charset="0"/>
              </a:rPr>
              <a:t>On a switch, you must also issue the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delete vlan.dat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</a:p>
          <a:p>
            <a:pPr lvl="1">
              <a:defRPr/>
            </a:pPr>
            <a:r>
              <a:rPr lang="en-US" sz="1600" dirty="0">
                <a:latin typeface="Courier New" pitchFamily="49" charset="0"/>
                <a:cs typeface="Courier New" pitchFamily="49" charset="0"/>
              </a:rPr>
              <a:t>Switch#  </a:t>
            </a:r>
            <a:r>
              <a:rPr lang="en-US" sz="1600" b="1" dirty="0">
                <a:latin typeface="Courier New" pitchFamily="49" charset="0"/>
                <a:cs typeface="Courier New" pitchFamily="49" charset="0"/>
              </a:rPr>
              <a:t>delete vlan.dat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 </a:t>
            </a:r>
          </a:p>
          <a:p>
            <a:pPr lvl="1">
              <a:defRPr/>
            </a:pPr>
            <a:r>
              <a:rPr lang="en-US" sz="1600" dirty="0">
                <a:latin typeface="Courier New" pitchFamily="49" charset="0"/>
                <a:cs typeface="Courier New" pitchFamily="49" charset="0"/>
              </a:rPr>
              <a:t>Delete filename [vlan.dat]?</a:t>
            </a:r>
          </a:p>
          <a:p>
            <a:pPr marL="465138" lvl="1" indent="-7938">
              <a:defRPr/>
            </a:pPr>
            <a:r>
              <a:rPr lang="en-US" sz="1600" dirty="0">
                <a:latin typeface="Courier New" pitchFamily="49" charset="0"/>
                <a:cs typeface="Courier New" pitchFamily="49" charset="0"/>
              </a:rPr>
              <a:t>Delete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flash:vlan.dat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? [confirm]</a:t>
            </a:r>
          </a:p>
          <a:p>
            <a:pPr marL="381000" indent="-381000">
              <a:lnSpc>
                <a:spcPct val="75000"/>
              </a:lnSpc>
              <a:buNone/>
              <a:defRPr/>
            </a:pPr>
            <a:endParaRPr lang="en-US" sz="2000" dirty="0"/>
          </a:p>
        </p:txBody>
      </p:sp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30" y="1404939"/>
            <a:ext cx="5210175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43339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27226" y="479199"/>
            <a:ext cx="8145463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dirty="0">
                <a:cs typeface="Arial" pitchFamily="34" charset="0"/>
              </a:rPr>
              <a:t>Limiting Access to Device Configurations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Securing Device Access</a:t>
            </a:r>
            <a:endParaRPr lang="en-US" dirty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35843" name="Rectangle 1"/>
          <p:cNvSpPr>
            <a:spLocks noChangeArrowheads="1"/>
          </p:cNvSpPr>
          <p:nvPr/>
        </p:nvSpPr>
        <p:spPr bwMode="auto">
          <a:xfrm>
            <a:off x="1995488" y="1587500"/>
            <a:ext cx="8077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/>
              <a:t>These are device access passwords:</a:t>
            </a:r>
          </a:p>
          <a:p>
            <a:pPr algn="l">
              <a:defRPr/>
            </a:pPr>
            <a:endParaRPr lang="en-US" sz="2000" dirty="0"/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en-US" sz="2000" b="1" dirty="0"/>
              <a:t>enable password</a:t>
            </a:r>
            <a:r>
              <a:rPr lang="en-US" sz="2000" dirty="0"/>
              <a:t> – Limits access to the privileged EXEC mode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en-US" sz="2000" b="1" dirty="0"/>
              <a:t>enable secret</a:t>
            </a:r>
            <a:r>
              <a:rPr lang="en-US" sz="2000" dirty="0"/>
              <a:t>  – Encrypted, limits access to the privileged EXEC mode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en-US" sz="2000" b="1" dirty="0"/>
              <a:t>console password</a:t>
            </a:r>
            <a:r>
              <a:rPr lang="en-US" sz="2000" dirty="0"/>
              <a:t>  – Limits device access using the console connection</a:t>
            </a:r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en-US" sz="2000" b="1" dirty="0"/>
              <a:t>VTY password</a:t>
            </a:r>
            <a:r>
              <a:rPr lang="en-US" sz="2000" dirty="0"/>
              <a:t> – Limits device access over Telnet</a:t>
            </a:r>
          </a:p>
        </p:txBody>
      </p:sp>
      <p:sp>
        <p:nvSpPr>
          <p:cNvPr id="35844" name="Rectangle 1"/>
          <p:cNvSpPr>
            <a:spLocks noChangeArrowheads="1"/>
          </p:cNvSpPr>
          <p:nvPr/>
        </p:nvSpPr>
        <p:spPr bwMode="auto">
          <a:xfrm>
            <a:off x="2111375" y="5983288"/>
            <a:ext cx="7512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 b="1" dirty="0"/>
              <a:t>Note</a:t>
            </a:r>
            <a:r>
              <a:rPr lang="en-US" sz="2000" dirty="0"/>
              <a:t>: In most of the labs in this course, we will be using simple passwords such as </a:t>
            </a:r>
            <a:r>
              <a:rPr lang="en-US" sz="2000" b="1" dirty="0"/>
              <a:t>cisco</a:t>
            </a:r>
            <a:r>
              <a:rPr lang="en-US" sz="2000" dirty="0"/>
              <a:t> or </a:t>
            </a:r>
            <a:r>
              <a:rPr lang="en-US" sz="2000" b="1" dirty="0"/>
              <a:t>class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318199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870869" y="493713"/>
            <a:ext cx="8145463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dirty="0">
                <a:cs typeface="Arial" pitchFamily="34" charset="0"/>
              </a:rPr>
              <a:t>Limiting Access to Device Configurations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Securing Privileged EXEC Access Mode</a:t>
            </a:r>
            <a:endParaRPr lang="en-US" dirty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36867" name="Rectangle 6"/>
          <p:cNvSpPr>
            <a:spLocks noGrp="1" noChangeArrowheads="1"/>
          </p:cNvSpPr>
          <p:nvPr>
            <p:ph idx="1"/>
          </p:nvPr>
        </p:nvSpPr>
        <p:spPr>
          <a:xfrm>
            <a:off x="1952264" y="1752600"/>
            <a:ext cx="8004537" cy="1371600"/>
          </a:xfrm>
        </p:spPr>
        <p:txBody>
          <a:bodyPr/>
          <a:lstStyle/>
          <a:p>
            <a:pPr eaLnBrk="1" hangingPunct="1">
              <a:lnSpc>
                <a:spcPct val="75000"/>
              </a:lnSpc>
            </a:pPr>
            <a:r>
              <a:rPr lang="en-US" sz="2000" dirty="0">
                <a:cs typeface="Arial" charset="0"/>
              </a:rPr>
              <a:t>Use the 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enable secret </a:t>
            </a:r>
            <a:r>
              <a:rPr lang="en-US" sz="2000" dirty="0">
                <a:cs typeface="Arial" charset="0"/>
              </a:rPr>
              <a:t>command, not the older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enable password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cs typeface="Arial" charset="0"/>
              </a:rPr>
              <a:t>command.</a:t>
            </a:r>
          </a:p>
          <a:p>
            <a:pPr eaLnBrk="1" hangingPunct="1">
              <a:lnSpc>
                <a:spcPct val="75000"/>
              </a:lnSpc>
            </a:pPr>
            <a:r>
              <a:rPr lang="en-US" sz="2000" dirty="0">
                <a:cs typeface="Arial" charset="0"/>
              </a:rPr>
              <a:t>The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enable secret</a:t>
            </a:r>
            <a:r>
              <a:rPr lang="en-US" sz="2000" dirty="0">
                <a:cs typeface="Arial" charset="0"/>
              </a:rPr>
              <a:t> command provides greater security because the password is encrypted.</a:t>
            </a:r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906713"/>
            <a:ext cx="68580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33535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1368425"/>
            <a:ext cx="6265862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32216" y="428625"/>
            <a:ext cx="8145463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dirty="0">
                <a:cs typeface="Arial" pitchFamily="34" charset="0"/>
              </a:rPr>
              <a:t>Limiting Access to Device Configurations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Securing User EXEC Access</a:t>
            </a:r>
            <a:endParaRPr lang="en-US" dirty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46295" y="3956051"/>
            <a:ext cx="783793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  <a:defRPr/>
            </a:pPr>
            <a:r>
              <a:rPr lang="en-US" sz="2000" dirty="0"/>
              <a:t>Console port must be secured; it reduces the chance of unauthorized personnel physically plugging a cable into the device and gaining device access.</a:t>
            </a:r>
          </a:p>
          <a:p>
            <a:pPr algn="l">
              <a:defRPr/>
            </a:pPr>
            <a:endParaRPr lang="en-US" sz="2000" dirty="0"/>
          </a:p>
          <a:p>
            <a:pPr marL="342900" indent="-342900">
              <a:buFont typeface="Wingdings" pitchFamily="2" charset="2"/>
              <a:buChar char="§"/>
              <a:defRPr/>
            </a:pPr>
            <a:r>
              <a:rPr lang="en-US" sz="2000" dirty="0"/>
              <a:t>VTY lines allow access to a Cisco device via Telnet. The number of VTY lines supported varies with the type of device and the IOS version.</a:t>
            </a:r>
          </a:p>
          <a:p>
            <a:pPr algn="l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44570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888673" y="541338"/>
            <a:ext cx="8145463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dirty="0">
                <a:cs typeface="Arial" pitchFamily="34" charset="0"/>
              </a:rPr>
              <a:t>Limiting Access to Device Configurations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Encrypting Password Display</a:t>
            </a:r>
            <a:endParaRPr lang="en-US" dirty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379538"/>
            <a:ext cx="6894513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Grp="1" noChangeArrowheads="1"/>
          </p:cNvSpPr>
          <p:nvPr>
            <p:ph idx="1"/>
          </p:nvPr>
        </p:nvSpPr>
        <p:spPr>
          <a:xfrm>
            <a:off x="8158164" y="1517650"/>
            <a:ext cx="2365375" cy="53403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1800" b="1" dirty="0">
                <a:cs typeface="Arial" pitchFamily="34" charset="0"/>
              </a:rPr>
              <a:t>service password-encryption</a:t>
            </a:r>
            <a:endParaRPr lang="en-US" sz="1800" dirty="0">
              <a:cs typeface="Arial" pitchFamily="34" charset="0"/>
            </a:endParaRPr>
          </a:p>
          <a:p>
            <a:pPr eaLnBrk="1" hangingPunct="1">
              <a:lnSpc>
                <a:spcPct val="75000"/>
              </a:lnSpc>
              <a:defRPr/>
            </a:pPr>
            <a:r>
              <a:rPr lang="en-US" sz="1800" dirty="0"/>
              <a:t>Prevents passwords from showing up as plain text when viewing the configuration </a:t>
            </a:r>
            <a:r>
              <a:rPr lang="en-US" sz="1800" b="1" dirty="0"/>
              <a:t> 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sz="1800" dirty="0"/>
              <a:t>Keeps unauthorized individuals from viewing passwords in the configuration file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sz="1800" dirty="0"/>
              <a:t>Once applied, removing the encryption service does not reverse the encryption</a:t>
            </a:r>
            <a:endParaRPr lang="en-US" altLang="ja-JP" sz="18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19454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084"/>
            <a:ext cx="9144000" cy="2387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CCNA 1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12641"/>
            <a:ext cx="9144000" cy="1655762"/>
          </a:xfrm>
        </p:spPr>
        <p:txBody>
          <a:bodyPr>
            <a:noAutofit/>
          </a:bodyPr>
          <a:lstStyle/>
          <a:p>
            <a:r>
              <a:rPr lang="en-US" sz="4800" dirty="0" smtClean="0"/>
              <a:t>Chapter 3 - Network Protocols and Communication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50508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084"/>
            <a:ext cx="9144000" cy="2387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CCNA 1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12641"/>
            <a:ext cx="9144000" cy="1655762"/>
          </a:xfrm>
        </p:spPr>
        <p:txBody>
          <a:bodyPr>
            <a:noAutofit/>
          </a:bodyPr>
          <a:lstStyle/>
          <a:p>
            <a:r>
              <a:rPr lang="en-US" sz="4800" dirty="0" smtClean="0"/>
              <a:t>Chapter 4 - Network Access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4643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084"/>
            <a:ext cx="9144000" cy="2387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CCNA 1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12641"/>
            <a:ext cx="9144000" cy="1655762"/>
          </a:xfrm>
        </p:spPr>
        <p:txBody>
          <a:bodyPr>
            <a:noAutofit/>
          </a:bodyPr>
          <a:lstStyle/>
          <a:p>
            <a:r>
              <a:rPr lang="en-US" sz="4800" dirty="0" smtClean="0"/>
              <a:t>Chapter 5 - Ethernet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406392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084"/>
            <a:ext cx="9144000" cy="2387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CCNA 1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12641"/>
            <a:ext cx="9144000" cy="1655762"/>
          </a:xfrm>
        </p:spPr>
        <p:txBody>
          <a:bodyPr>
            <a:noAutofit/>
          </a:bodyPr>
          <a:lstStyle/>
          <a:p>
            <a:r>
              <a:rPr lang="en-US" sz="4800" dirty="0" smtClean="0"/>
              <a:t>Chapter 1 - Exploring the Network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0574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084"/>
            <a:ext cx="9144000" cy="2387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CCNA 1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12641"/>
            <a:ext cx="9144000" cy="1655762"/>
          </a:xfrm>
        </p:spPr>
        <p:txBody>
          <a:bodyPr>
            <a:noAutofit/>
          </a:bodyPr>
          <a:lstStyle/>
          <a:p>
            <a:r>
              <a:rPr lang="en-US" sz="4800" dirty="0" smtClean="0"/>
              <a:t>Chapter 6 - Network Layer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036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084"/>
            <a:ext cx="9144000" cy="2387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CCNA 1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12641"/>
            <a:ext cx="9144000" cy="1655762"/>
          </a:xfrm>
        </p:spPr>
        <p:txBody>
          <a:bodyPr>
            <a:noAutofit/>
          </a:bodyPr>
          <a:lstStyle/>
          <a:p>
            <a:r>
              <a:rPr lang="en-US" sz="4800" dirty="0" smtClean="0"/>
              <a:t>Chapter 7 - Transport Layer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55282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084"/>
            <a:ext cx="9144000" cy="2387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CCNA 1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12641"/>
            <a:ext cx="9144000" cy="1655762"/>
          </a:xfrm>
        </p:spPr>
        <p:txBody>
          <a:bodyPr>
            <a:noAutofit/>
          </a:bodyPr>
          <a:lstStyle/>
          <a:p>
            <a:r>
              <a:rPr lang="en-US" sz="4800" dirty="0" smtClean="0"/>
              <a:t>Chapter 8 -  IP Addressing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26722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084"/>
            <a:ext cx="9144000" cy="2387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CCNA 1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12641"/>
            <a:ext cx="9144000" cy="1655762"/>
          </a:xfrm>
        </p:spPr>
        <p:txBody>
          <a:bodyPr>
            <a:noAutofit/>
          </a:bodyPr>
          <a:lstStyle/>
          <a:p>
            <a:r>
              <a:rPr lang="en-US" sz="4800" dirty="0" smtClean="0"/>
              <a:t>Chapter 9 - Subnetting IP Networks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8702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084"/>
            <a:ext cx="9144000" cy="2387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CCNA 1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12641"/>
            <a:ext cx="9144000" cy="1655762"/>
          </a:xfrm>
        </p:spPr>
        <p:txBody>
          <a:bodyPr>
            <a:noAutofit/>
          </a:bodyPr>
          <a:lstStyle/>
          <a:p>
            <a:r>
              <a:rPr lang="en-US" sz="4800" dirty="0" smtClean="0"/>
              <a:t>Chapter 10 - Application Layer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85431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084"/>
            <a:ext cx="9144000" cy="2387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CCNA 1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12641"/>
            <a:ext cx="9144000" cy="1655762"/>
          </a:xfrm>
        </p:spPr>
        <p:txBody>
          <a:bodyPr>
            <a:noAutofit/>
          </a:bodyPr>
          <a:lstStyle/>
          <a:p>
            <a:r>
              <a:rPr lang="en-US" sz="4800" dirty="0" smtClean="0"/>
              <a:t>Chapter 11 - It’s a Network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17120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084"/>
            <a:ext cx="9144000" cy="2387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CCNA 2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12641"/>
            <a:ext cx="9144000" cy="1655762"/>
          </a:xfrm>
        </p:spPr>
        <p:txBody>
          <a:bodyPr>
            <a:noAutofit/>
          </a:bodyPr>
          <a:lstStyle/>
          <a:p>
            <a:r>
              <a:rPr lang="en-US" sz="4800" dirty="0" smtClean="0"/>
              <a:t>Chapter -1 -  Introduction to Switched Networks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6166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084"/>
            <a:ext cx="9144000" cy="2387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CCNA 2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12641"/>
            <a:ext cx="9144000" cy="1655762"/>
          </a:xfrm>
        </p:spPr>
        <p:txBody>
          <a:bodyPr>
            <a:noAutofit/>
          </a:bodyPr>
          <a:lstStyle/>
          <a:p>
            <a:r>
              <a:rPr lang="en-US" sz="4800" dirty="0" smtClean="0"/>
              <a:t>Chapter -2 -  Introduction to Switched Networks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03904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084"/>
            <a:ext cx="9144000" cy="2387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CCNA 2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12641"/>
            <a:ext cx="9144000" cy="1655762"/>
          </a:xfrm>
        </p:spPr>
        <p:txBody>
          <a:bodyPr>
            <a:noAutofit/>
          </a:bodyPr>
          <a:lstStyle/>
          <a:p>
            <a:r>
              <a:rPr lang="en-US" sz="4800" dirty="0" smtClean="0"/>
              <a:t>Chapter -3 -   VLANs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29267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084"/>
            <a:ext cx="9144000" cy="2387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CCNA 2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12641"/>
            <a:ext cx="9144000" cy="1655762"/>
          </a:xfrm>
        </p:spPr>
        <p:txBody>
          <a:bodyPr>
            <a:noAutofit/>
          </a:bodyPr>
          <a:lstStyle/>
          <a:p>
            <a:r>
              <a:rPr lang="en-US" sz="4800" dirty="0" smtClean="0"/>
              <a:t>Chapter -4 -  Routing Concepts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322072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dirty="0">
                <a:latin typeface="Arial" charset="0"/>
              </a:rPr>
              <a:t>LANs, WANs, and Internets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 smtClean="0">
                <a:latin typeface="Arial" charset="0"/>
              </a:rPr>
              <a:t>Components </a:t>
            </a:r>
            <a:r>
              <a:rPr lang="en-US" dirty="0">
                <a:latin typeface="Arial" charset="0"/>
              </a:rPr>
              <a:t>of a Network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There are three categories of network components:</a:t>
            </a:r>
          </a:p>
          <a:p>
            <a:r>
              <a:rPr lang="en-US" sz="2000" dirty="0"/>
              <a:t>Devices </a:t>
            </a:r>
          </a:p>
          <a:p>
            <a:r>
              <a:rPr lang="en-US" sz="2000" dirty="0"/>
              <a:t>Media</a:t>
            </a:r>
          </a:p>
          <a:p>
            <a:r>
              <a:rPr lang="en-US" sz="2000" dirty="0"/>
              <a:t>Services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366" y="4569161"/>
            <a:ext cx="3651704" cy="1639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812" y="3828852"/>
            <a:ext cx="3658246" cy="23402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3174" y="2174029"/>
            <a:ext cx="3655168" cy="17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7207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084"/>
            <a:ext cx="9144000" cy="2387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CCNA 2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12641"/>
            <a:ext cx="9144000" cy="1655762"/>
          </a:xfrm>
        </p:spPr>
        <p:txBody>
          <a:bodyPr>
            <a:noAutofit/>
          </a:bodyPr>
          <a:lstStyle/>
          <a:p>
            <a:r>
              <a:rPr lang="en-US" sz="4800" dirty="0" smtClean="0"/>
              <a:t>Chapter -5 -   Inter-VLAN Routing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24752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084"/>
            <a:ext cx="9144000" cy="2387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CCNA 2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12641"/>
            <a:ext cx="9144000" cy="1655762"/>
          </a:xfrm>
        </p:spPr>
        <p:txBody>
          <a:bodyPr>
            <a:noAutofit/>
          </a:bodyPr>
          <a:lstStyle/>
          <a:p>
            <a:r>
              <a:rPr lang="en-US" sz="4800" dirty="0" smtClean="0"/>
              <a:t>Chapter -6 -   Static Routing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09854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084"/>
            <a:ext cx="9144000" cy="2387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CCNA 2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12641"/>
            <a:ext cx="9144000" cy="1655762"/>
          </a:xfrm>
        </p:spPr>
        <p:txBody>
          <a:bodyPr>
            <a:noAutofit/>
          </a:bodyPr>
          <a:lstStyle/>
          <a:p>
            <a:r>
              <a:rPr lang="en-US" sz="4800" dirty="0" smtClean="0"/>
              <a:t>Chapter -7 -   Routing Dynamically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40808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084"/>
            <a:ext cx="9144000" cy="2387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CCNA 2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12641"/>
            <a:ext cx="9144000" cy="1655762"/>
          </a:xfrm>
        </p:spPr>
        <p:txBody>
          <a:bodyPr>
            <a:noAutofit/>
          </a:bodyPr>
          <a:lstStyle/>
          <a:p>
            <a:r>
              <a:rPr lang="en-US" sz="4800" dirty="0" smtClean="0"/>
              <a:t>Chapter -8 -  Single-Area OSPF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38648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084"/>
            <a:ext cx="9144000" cy="2387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CCNA 2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12641"/>
            <a:ext cx="9144000" cy="1655762"/>
          </a:xfrm>
        </p:spPr>
        <p:txBody>
          <a:bodyPr>
            <a:noAutofit/>
          </a:bodyPr>
          <a:lstStyle/>
          <a:p>
            <a:r>
              <a:rPr lang="en-US" sz="4800" dirty="0" smtClean="0"/>
              <a:t>Chapter -9 -   Access Control Lists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26949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084"/>
            <a:ext cx="9144000" cy="2387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CCNA 2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12641"/>
            <a:ext cx="9144000" cy="1655762"/>
          </a:xfrm>
        </p:spPr>
        <p:txBody>
          <a:bodyPr>
            <a:noAutofit/>
          </a:bodyPr>
          <a:lstStyle/>
          <a:p>
            <a:r>
              <a:rPr lang="en-US" sz="4800" dirty="0" smtClean="0"/>
              <a:t>Chapter -10 -   DHCP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2207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5084"/>
            <a:ext cx="9144000" cy="2387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CCNA 2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12641"/>
            <a:ext cx="9144000" cy="1655762"/>
          </a:xfrm>
        </p:spPr>
        <p:txBody>
          <a:bodyPr>
            <a:noAutofit/>
          </a:bodyPr>
          <a:lstStyle/>
          <a:p>
            <a:r>
              <a:rPr lang="en-US" sz="4800" dirty="0" smtClean="0"/>
              <a:t>Chapter -11 -  Network Address Translation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499172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dirty="0">
                <a:latin typeface="Arial" charset="0"/>
              </a:rPr>
              <a:t>Components of a Network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 smtClean="0">
                <a:latin typeface="Arial" charset="0"/>
              </a:rPr>
              <a:t>Network </a:t>
            </a:r>
            <a:r>
              <a:rPr lang="en-US" dirty="0">
                <a:latin typeface="Arial" charset="0"/>
              </a:rPr>
              <a:t>Media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765" y="1657820"/>
            <a:ext cx="544830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88476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dirty="0">
                <a:latin typeface="Arial" charset="0"/>
              </a:rPr>
              <a:t>Components of a Network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 smtClean="0">
                <a:latin typeface="Arial" charset="0"/>
              </a:rPr>
              <a:t>Network Representations</a:t>
            </a:r>
            <a:endParaRPr lang="en-US" dirty="0">
              <a:latin typeface="Arial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rcRect l="-24477" r="-244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070582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dirty="0">
                <a:latin typeface="Arial" charset="0"/>
              </a:rPr>
              <a:t>Components of a Network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 smtClean="0">
                <a:latin typeface="Arial" charset="0"/>
              </a:rPr>
              <a:t>Topology </a:t>
            </a:r>
            <a:r>
              <a:rPr lang="en-US" dirty="0">
                <a:latin typeface="Arial" charset="0"/>
              </a:rPr>
              <a:t>Diagrams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144" y="1387792"/>
            <a:ext cx="4237729" cy="3290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012" y="3288643"/>
            <a:ext cx="4280120" cy="328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0737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1446</TotalTime>
  <Words>1389</Words>
  <Application>Microsoft Office PowerPoint</Application>
  <PresentationFormat>Widescreen</PresentationFormat>
  <Paragraphs>262</Paragraphs>
  <Slides>66</Slides>
  <Notes>23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6" baseType="lpstr">
      <vt:lpstr>ＭＳ Ｐゴシック</vt:lpstr>
      <vt:lpstr>Arial</vt:lpstr>
      <vt:lpstr>B Nazanin</vt:lpstr>
      <vt:lpstr>Calibri</vt:lpstr>
      <vt:lpstr>Calibri Light</vt:lpstr>
      <vt:lpstr>Centaur</vt:lpstr>
      <vt:lpstr>Century</vt:lpstr>
      <vt:lpstr>Courier New</vt:lpstr>
      <vt:lpstr>Wingdings</vt:lpstr>
      <vt:lpstr>Office Theme</vt:lpstr>
      <vt:lpstr>PowerPoint Presentation</vt:lpstr>
      <vt:lpstr>CCNA 1 </vt:lpstr>
      <vt:lpstr>CCNA R&amp;S 200-125</vt:lpstr>
      <vt:lpstr>معرفی دوره</vt:lpstr>
      <vt:lpstr>CCNA 1 </vt:lpstr>
      <vt:lpstr>LANs, WANs, and Internets Components of a Network</vt:lpstr>
      <vt:lpstr>Components of a Network Network Media</vt:lpstr>
      <vt:lpstr>Components of a Network Network Representations</vt:lpstr>
      <vt:lpstr>Components of a Network Topology Diagrams</vt:lpstr>
      <vt:lpstr>Converged Networks The Converging Network</vt:lpstr>
      <vt:lpstr>Network Architectures Cisco Certified Network Associate (CCNA)</vt:lpstr>
      <vt:lpstr>PowerPoint Presentation</vt:lpstr>
      <vt:lpstr>Up to slide 30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CCNA 1 </vt:lpstr>
      <vt:lpstr>Cisco IOS Location of the Cisco IOS</vt:lpstr>
      <vt:lpstr>The Command Structure IOS Examination Commands</vt:lpstr>
      <vt:lpstr>Accessing a Cisco IOS Device Console Access Method</vt:lpstr>
      <vt:lpstr>Accessing a Cisco IOS Device Console Access Method</vt:lpstr>
      <vt:lpstr>Accessing a Cisco IOS Device Telnet, SSH, and AUX Access Methods</vt:lpstr>
      <vt:lpstr>Navigating the IOS Cisco IOS Modes of Operation</vt:lpstr>
      <vt:lpstr>Navigating the IOS Primary Modes</vt:lpstr>
      <vt:lpstr>Navigating the IOS Global Configuration Mode and Submodes</vt:lpstr>
      <vt:lpstr>Navigating the IOS Navigating Between IOS Modes</vt:lpstr>
      <vt:lpstr>The Command Structure Hot Keys and Shortcuts</vt:lpstr>
      <vt:lpstr>Hostnames Configuring Hostnames</vt:lpstr>
      <vt:lpstr>Limiting Access to Device Configurations Banner Messages</vt:lpstr>
      <vt:lpstr>Saving Configurations Configuration Files</vt:lpstr>
      <vt:lpstr>Limiting Access to Device Configurations Securing Device Access</vt:lpstr>
      <vt:lpstr>Limiting Access to Device Configurations Securing Privileged EXEC Access Mode</vt:lpstr>
      <vt:lpstr>Limiting Access to Device Configurations Securing User EXEC Access</vt:lpstr>
      <vt:lpstr>Limiting Access to Device Configurations Encrypting Password Display</vt:lpstr>
      <vt:lpstr>CCNA 1 </vt:lpstr>
      <vt:lpstr>CCNA 1 </vt:lpstr>
      <vt:lpstr>CCNA 1 </vt:lpstr>
      <vt:lpstr>CCNA 1 </vt:lpstr>
      <vt:lpstr>CCNA 1 </vt:lpstr>
      <vt:lpstr>CCNA 1 </vt:lpstr>
      <vt:lpstr>CCNA 1 </vt:lpstr>
      <vt:lpstr>CCNA 1 </vt:lpstr>
      <vt:lpstr>CCNA 1 </vt:lpstr>
      <vt:lpstr>CCNA 2 </vt:lpstr>
      <vt:lpstr>CCNA 2 </vt:lpstr>
      <vt:lpstr>CCNA 2 </vt:lpstr>
      <vt:lpstr>CCNA 2 </vt:lpstr>
      <vt:lpstr>CCNA 2 </vt:lpstr>
      <vt:lpstr>CCNA 2 </vt:lpstr>
      <vt:lpstr>CCNA 2 </vt:lpstr>
      <vt:lpstr>CCNA 2 </vt:lpstr>
      <vt:lpstr>CCNA 2 </vt:lpstr>
      <vt:lpstr>CCNA 2 </vt:lpstr>
      <vt:lpstr>CCNA 2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CCNA 1 </dc:title>
  <dc:creator>semuni</dc:creator>
  <cp:lastModifiedBy>semuni</cp:lastModifiedBy>
  <cp:revision>30</cp:revision>
  <dcterms:created xsi:type="dcterms:W3CDTF">2017-10-12T16:16:46Z</dcterms:created>
  <dcterms:modified xsi:type="dcterms:W3CDTF">2017-10-26T15:55:19Z</dcterms:modified>
</cp:coreProperties>
</file>