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34"/>
  </p:notesMasterIdLst>
  <p:handoutMasterIdLst>
    <p:handoutMasterId r:id="rId35"/>
  </p:handoutMasterIdLst>
  <p:sldIdLst>
    <p:sldId id="500" r:id="rId3"/>
    <p:sldId id="541" r:id="rId4"/>
    <p:sldId id="782" r:id="rId5"/>
    <p:sldId id="787" r:id="rId6"/>
    <p:sldId id="735" r:id="rId7"/>
    <p:sldId id="781" r:id="rId8"/>
    <p:sldId id="710" r:id="rId9"/>
    <p:sldId id="711" r:id="rId10"/>
    <p:sldId id="713" r:id="rId11"/>
    <p:sldId id="763" r:id="rId12"/>
    <p:sldId id="764" r:id="rId13"/>
    <p:sldId id="765" r:id="rId14"/>
    <p:sldId id="786" r:id="rId15"/>
    <p:sldId id="768" r:id="rId16"/>
    <p:sldId id="766" r:id="rId17"/>
    <p:sldId id="769" r:id="rId18"/>
    <p:sldId id="772" r:id="rId19"/>
    <p:sldId id="784" r:id="rId20"/>
    <p:sldId id="785" r:id="rId21"/>
    <p:sldId id="774" r:id="rId22"/>
    <p:sldId id="791" r:id="rId23"/>
    <p:sldId id="776" r:id="rId24"/>
    <p:sldId id="788" r:id="rId25"/>
    <p:sldId id="777" r:id="rId26"/>
    <p:sldId id="789" r:id="rId27"/>
    <p:sldId id="778" r:id="rId28"/>
    <p:sldId id="779" r:id="rId29"/>
    <p:sldId id="780" r:id="rId30"/>
    <p:sldId id="790" r:id="rId31"/>
    <p:sldId id="783" r:id="rId32"/>
    <p:sldId id="681" r:id="rId3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CA1"/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9" autoAdjust="0"/>
    <p:restoredTop sz="84254" autoAdjust="0"/>
  </p:normalViewPr>
  <p:slideViewPr>
    <p:cSldViewPr snapToGrid="0">
      <p:cViewPr varScale="1">
        <p:scale>
          <a:sx n="78" d="100"/>
          <a:sy n="78" d="100"/>
        </p:scale>
        <p:origin x="-20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8.xml"/><Relationship Id="rId18" Type="http://schemas.openxmlformats.org/officeDocument/2006/relationships/slide" Target="slides/slide24.xml"/><Relationship Id="rId3" Type="http://schemas.openxmlformats.org/officeDocument/2006/relationships/slide" Target="slides/slide8.xml"/><Relationship Id="rId21" Type="http://schemas.openxmlformats.org/officeDocument/2006/relationships/slide" Target="slides/slide28.xml"/><Relationship Id="rId7" Type="http://schemas.openxmlformats.org/officeDocument/2006/relationships/slide" Target="slides/slide12.xml"/><Relationship Id="rId12" Type="http://schemas.openxmlformats.org/officeDocument/2006/relationships/slide" Target="slides/slide17.xml"/><Relationship Id="rId17" Type="http://schemas.openxmlformats.org/officeDocument/2006/relationships/slide" Target="slides/slide22.xml"/><Relationship Id="rId2" Type="http://schemas.openxmlformats.org/officeDocument/2006/relationships/slide" Target="slides/slide7.xml"/><Relationship Id="rId16" Type="http://schemas.openxmlformats.org/officeDocument/2006/relationships/slide" Target="slides/slide21.xml"/><Relationship Id="rId20" Type="http://schemas.openxmlformats.org/officeDocument/2006/relationships/slide" Target="slides/slide27.xml"/><Relationship Id="rId1" Type="http://schemas.openxmlformats.org/officeDocument/2006/relationships/slide" Target="slides/slide5.xml"/><Relationship Id="rId6" Type="http://schemas.openxmlformats.org/officeDocument/2006/relationships/slide" Target="slides/slide11.xml"/><Relationship Id="rId11" Type="http://schemas.openxmlformats.org/officeDocument/2006/relationships/slide" Target="slides/slide16.xml"/><Relationship Id="rId5" Type="http://schemas.openxmlformats.org/officeDocument/2006/relationships/slide" Target="slides/slide10.xml"/><Relationship Id="rId15" Type="http://schemas.openxmlformats.org/officeDocument/2006/relationships/slide" Target="slides/slide20.xml"/><Relationship Id="rId10" Type="http://schemas.openxmlformats.org/officeDocument/2006/relationships/slide" Target="slides/slide15.xml"/><Relationship Id="rId19" Type="http://schemas.openxmlformats.org/officeDocument/2006/relationships/slide" Target="slides/slide26.xml"/><Relationship Id="rId4" Type="http://schemas.openxmlformats.org/officeDocument/2006/relationships/slide" Target="slides/slide9.xml"/><Relationship Id="rId9" Type="http://schemas.openxmlformats.org/officeDocument/2006/relationships/slide" Target="slides/slide14.xml"/><Relationship Id="rId14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52871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37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Introduction to </a:t>
            </a:r>
            <a:r>
              <a:rPr lang="en-US" b="1" dirty="0" smtClean="0"/>
              <a:t>Networks</a:t>
            </a:r>
            <a:endParaRPr lang="en-US" b="1" dirty="0" smtClean="0"/>
          </a:p>
          <a:p>
            <a:pPr>
              <a:buFontTx/>
              <a:buNone/>
            </a:pPr>
            <a:r>
              <a:rPr lang="en-US" sz="1300" b="1" dirty="0" smtClean="0"/>
              <a:t>Chapter 9: </a:t>
            </a:r>
            <a:r>
              <a:rPr lang="en-US" sz="1300" b="1" dirty="0" err="1" smtClean="0"/>
              <a:t>Subnetting</a:t>
            </a:r>
            <a:r>
              <a:rPr lang="en-US" sz="1300" b="1" dirty="0" smtClean="0"/>
              <a:t> IP Networks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B99E5-9659-46DB-BD94-CEE73A14787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9.1.3.4</a:t>
            </a:r>
            <a:r>
              <a:rPr lang="en-US" dirty="0" smtClean="0"/>
              <a:t> </a:t>
            </a:r>
            <a:r>
              <a:rPr lang="en-US" b="1" dirty="0" smtClean="0"/>
              <a:t>Creating 4 subnets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3B567-8C46-4FE6-9447-CEEAB1203A0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9.1.3.5 Creating 8 subnets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E956F-81D7-471C-A86D-5D07A74224D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9.1.3.5 Creating 8 Subnets (Cont.)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E956F-81D7-471C-A86D-5D07A74224D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9.1.3.5 Creating 8 Subnets (Cont.)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5ECFE-8202-4570-9C5E-C91F7F8D8D3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9.1.4.1 </a:t>
            </a:r>
            <a:r>
              <a:rPr lang="en-US" b="1" dirty="0" err="1" smtClean="0"/>
              <a:t>Subnetting</a:t>
            </a:r>
            <a:r>
              <a:rPr lang="en-US" b="1" dirty="0" smtClean="0"/>
              <a:t> based on Host Requirements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AFA47-320E-40E3-94DC-41622CD895B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9.1.4.2 </a:t>
            </a:r>
            <a:r>
              <a:rPr lang="en-US" b="1" dirty="0" err="1" smtClean="0"/>
              <a:t>Subnetting</a:t>
            </a:r>
            <a:r>
              <a:rPr lang="en-US" b="1" dirty="0" smtClean="0"/>
              <a:t> Network-Based Requirements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4E7A5-4A27-4ECC-B823-D77A9FF19D0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9.1.4.3 </a:t>
            </a:r>
            <a:r>
              <a:rPr lang="en-US" b="1" dirty="0" err="1" smtClean="0"/>
              <a:t>Subnetting</a:t>
            </a:r>
            <a:r>
              <a:rPr lang="en-US" b="1" dirty="0" smtClean="0"/>
              <a:t> to Meet Network Requirements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48874-57F4-44EB-8ED5-C20A3094F7B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9.1.4.4 </a:t>
            </a:r>
            <a:r>
              <a:rPr lang="en-US" b="1" dirty="0" err="1" smtClean="0"/>
              <a:t>Subnetting</a:t>
            </a:r>
            <a:r>
              <a:rPr lang="en-US" b="1" dirty="0" smtClean="0"/>
              <a:t> to Meet Network Requirements (Cont.)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97DA1-F155-4302-8744-6E136ACAB8E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9.1.4.1 </a:t>
            </a:r>
            <a:r>
              <a:rPr lang="en-US" b="1" dirty="0" smtClean="0">
                <a:cs typeface="Arial" charset="0"/>
              </a:rPr>
              <a:t>Traditional </a:t>
            </a:r>
            <a:r>
              <a:rPr lang="en-US" b="1" dirty="0" err="1" smtClean="0">
                <a:cs typeface="Arial" charset="0"/>
              </a:rPr>
              <a:t>Subnetting</a:t>
            </a:r>
            <a:r>
              <a:rPr lang="en-US" b="1" dirty="0" smtClean="0">
                <a:cs typeface="Arial" charset="0"/>
              </a:rPr>
              <a:t> Wastes Addresses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3D2D7-8B37-4130-B208-6A17DB26FAC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9.1.4.2</a:t>
            </a:r>
            <a:r>
              <a:rPr lang="en-US" b="1" dirty="0" smtClean="0">
                <a:cs typeface="Arial" charset="0"/>
              </a:rPr>
              <a:t> Variable Length Subnet Masks (VLSM) 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Chapter 9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C0D00-B420-4E24-B073-75DF0C946A6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9.1.5.3</a:t>
            </a:r>
            <a:r>
              <a:rPr lang="en-US" dirty="0" smtClean="0"/>
              <a:t> </a:t>
            </a:r>
            <a:r>
              <a:rPr lang="en-US" b="1" dirty="0" smtClean="0">
                <a:cs typeface="Arial" charset="0"/>
              </a:rPr>
              <a:t>Basic VLSM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71649-2A8B-4B53-B645-B7CC2A42464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9.1.5.4 </a:t>
            </a:r>
            <a:r>
              <a:rPr lang="en-US" b="1" dirty="0" smtClean="0">
                <a:cs typeface="Arial" charset="0"/>
              </a:rPr>
              <a:t>VLSM in Practice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2E92F-1292-44B4-80DE-6B4DB832403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9.1.5.5 </a:t>
            </a:r>
            <a:r>
              <a:rPr lang="en-US" b="1" dirty="0" smtClean="0">
                <a:cs typeface="Arial" charset="0"/>
              </a:rPr>
              <a:t>VLSM Chart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800" b="1" dirty="0" smtClean="0">
                <a:cs typeface="Arial" charset="0"/>
              </a:rPr>
              <a:t>9.2  Addressing Schemes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97A94-E527-46D1-9B9F-4EB54D5FFE2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9.2.1.1 Planning to Address the Network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9.2.1.2 Assigning Addresses to Devices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800" b="1" dirty="0" smtClean="0">
                <a:solidFill>
                  <a:schemeClr val="bg1"/>
                </a:solidFill>
                <a:cs typeface="Arial" charset="0"/>
              </a:rPr>
              <a:t>9.3  Design Considerations for IPv6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800" dirty="0" smtClean="0">
              <a:cs typeface="Arial" charset="0"/>
            </a:endParaRP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E4111-8177-4940-9890-2358BF84EB8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9.3.1.1 </a:t>
            </a:r>
            <a:r>
              <a:rPr lang="en-US" b="1" dirty="0" err="1" smtClean="0"/>
              <a:t>Subnetting</a:t>
            </a:r>
            <a:r>
              <a:rPr lang="en-US" b="1" dirty="0" smtClean="0"/>
              <a:t> Using the Subnet ID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3212F-3BA2-4C68-A516-846EA0D2FE8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9.3.1.2 IPv6 Subnet Allocation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E3548-4DF7-4458-8A28-716D19BC66C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9.3.1.3 </a:t>
            </a:r>
            <a:r>
              <a:rPr lang="en-US" b="1" dirty="0" err="1" smtClean="0"/>
              <a:t>Subnetting</a:t>
            </a:r>
            <a:r>
              <a:rPr lang="en-US" b="1" dirty="0" smtClean="0"/>
              <a:t> into the Interface ID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9.3  Summary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Chapter 9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Chapter 9 Summary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9.1  </a:t>
            </a:r>
            <a:r>
              <a:rPr kumimoji="0" lang="en-US" sz="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Subnetting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 IPv4 Network 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E9C86-8F91-408C-8823-75B6B5CDDFF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9.1.1.1 Reasons for </a:t>
            </a:r>
            <a:r>
              <a:rPr lang="en-US" b="1" dirty="0" err="1" smtClean="0"/>
              <a:t>Subnetting</a:t>
            </a:r>
            <a:endParaRPr lang="en-US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9.1.1.2 Communication Between Subnets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9.1.2.1 The Plan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9.1.2.2 The Plan - Address Assignment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000A5-D072-475F-932A-965CA0361D8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05F45-CB41-4E57-B034-356F914D419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9.1.3.1 Basic </a:t>
            </a:r>
            <a:r>
              <a:rPr lang="en-US" b="1" dirty="0" err="1" smtClean="0"/>
              <a:t>Subnetting</a:t>
            </a:r>
            <a:endParaRPr lang="en-US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9632B-D415-4B22-A41C-D8D30044A1E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9.1.3.2 Subnets in Use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696F7-202F-47FA-A59E-4E39F289F6E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9.1.3.3 </a:t>
            </a:r>
            <a:r>
              <a:rPr lang="en-US" b="1" dirty="0" err="1" smtClean="0"/>
              <a:t>Subnetting</a:t>
            </a:r>
            <a:r>
              <a:rPr lang="en-US" b="1" dirty="0" smtClean="0"/>
              <a:t> Formulas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9: </a:t>
            </a:r>
            <a:r>
              <a:rPr lang="en-US" sz="2800" dirty="0" err="1" smtClean="0"/>
              <a:t>Subnetting</a:t>
            </a:r>
            <a:r>
              <a:rPr lang="en-US" sz="2800" dirty="0" smtClean="0"/>
              <a:t> IP Networks</a:t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Introduction to </a:t>
            </a:r>
            <a:r>
              <a:rPr lang="en-US" sz="2400" dirty="0" smtClean="0"/>
              <a:t>Networks</a:t>
            </a:r>
            <a:endParaRPr lang="en-US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Subnetting an IPv4 Network 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Creating 4 Subnets</a:t>
            </a:r>
            <a:endParaRPr lang="en-US" dirty="0">
              <a:cs typeface="Arial" pitchFamily="34" charset="0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None/>
            </a:pPr>
            <a:r>
              <a:rPr lang="en-US" altLang="ja-JP" sz="2000" dirty="0" smtClean="0">
                <a:ea typeface="ＭＳ Ｐゴシック" pitchFamily="34" charset="-128"/>
                <a:cs typeface="Arial" charset="0"/>
              </a:rPr>
              <a:t>Borrowing 2 bits to create 4 subnets.  </a:t>
            </a:r>
            <a:r>
              <a:rPr lang="en-US" altLang="ja-JP" sz="2000" b="1" dirty="0" smtClean="0">
                <a:ea typeface="ＭＳ Ｐゴシック" pitchFamily="34" charset="-128"/>
                <a:cs typeface="Arial" charset="0"/>
              </a:rPr>
              <a:t>2</a:t>
            </a:r>
            <a:r>
              <a:rPr lang="en-US" altLang="ja-JP" sz="2000" b="1" baseline="30000" dirty="0" smtClean="0">
                <a:ea typeface="ＭＳ Ｐゴシック" pitchFamily="34" charset="-128"/>
                <a:cs typeface="Arial" charset="0"/>
              </a:rPr>
              <a:t>2 </a:t>
            </a:r>
            <a:r>
              <a:rPr lang="en-US" altLang="ja-JP" sz="2000" b="1" dirty="0" smtClean="0">
                <a:ea typeface="ＭＳ Ｐゴシック" pitchFamily="34" charset="-128"/>
                <a:cs typeface="Arial" charset="0"/>
              </a:rPr>
              <a:t>= 4 subnets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 l="31927" t="25546" r="28358" b="24454"/>
          <a:stretch>
            <a:fillRect/>
          </a:stretch>
        </p:blipFill>
        <p:spPr bwMode="auto">
          <a:xfrm>
            <a:off x="1712913" y="2176463"/>
            <a:ext cx="5761037" cy="407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944969"/>
            <a:ext cx="8328025" cy="4413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7379" y="2069478"/>
            <a:ext cx="28216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Creating 4 Subnets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Subnetting an IPv4 Network 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Creating Eight Subnets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None/>
            </a:pPr>
            <a:r>
              <a:rPr lang="en-US" altLang="ja-JP" sz="2000" dirty="0" smtClean="0">
                <a:ea typeface="ＭＳ Ｐゴシック" pitchFamily="34" charset="-128"/>
                <a:cs typeface="Arial" charset="0"/>
              </a:rPr>
              <a:t>Borrowing 3 bits to </a:t>
            </a:r>
            <a:r>
              <a:rPr lang="en-US" altLang="ja-JP" sz="2000" b="1" dirty="0" smtClean="0">
                <a:ea typeface="ＭＳ Ｐゴシック" pitchFamily="34" charset="-128"/>
                <a:cs typeface="Arial" charset="0"/>
              </a:rPr>
              <a:t>Create 8 Subnets</a:t>
            </a:r>
            <a:r>
              <a:rPr lang="en-US" altLang="ja-JP" sz="2000" dirty="0" smtClean="0">
                <a:ea typeface="ＭＳ Ｐゴシック" pitchFamily="34" charset="-128"/>
                <a:cs typeface="Arial" charset="0"/>
              </a:rPr>
              <a:t>.  </a:t>
            </a:r>
            <a:r>
              <a:rPr lang="en-US" altLang="ja-JP" sz="2000" b="1" dirty="0" smtClean="0">
                <a:ea typeface="ＭＳ Ｐゴシック" pitchFamily="34" charset="-128"/>
                <a:cs typeface="Arial" charset="0"/>
              </a:rPr>
              <a:t>2</a:t>
            </a:r>
            <a:r>
              <a:rPr lang="en-US" altLang="ja-JP" sz="2000" b="1" baseline="30000" dirty="0" smtClean="0">
                <a:ea typeface="ＭＳ Ｐゴシック" pitchFamily="34" charset="-128"/>
                <a:cs typeface="Arial" charset="0"/>
              </a:rPr>
              <a:t>3 </a:t>
            </a:r>
            <a:r>
              <a:rPr lang="en-US" altLang="ja-JP" sz="2000" b="1" dirty="0" smtClean="0">
                <a:ea typeface="ＭＳ Ｐゴシック" pitchFamily="34" charset="-128"/>
                <a:cs typeface="Arial" charset="0"/>
              </a:rPr>
              <a:t>= 8 subnets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 l="32350" t="26785" r="29723" b="25992"/>
          <a:stretch>
            <a:fillRect/>
          </a:stretch>
        </p:blipFill>
        <p:spPr bwMode="auto">
          <a:xfrm>
            <a:off x="1295400" y="1943100"/>
            <a:ext cx="6716713" cy="470072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Subnetting an IPv4 Network 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Creating Eight </a:t>
            </a:r>
            <a:r>
              <a:rPr lang="en-US" dirty="0" smtClean="0">
                <a:cs typeface="Arial" pitchFamily="34" charset="0"/>
              </a:rPr>
              <a:t>Subnets (Cont.)</a:t>
            </a:r>
            <a:endParaRPr lang="en-US" dirty="0">
              <a:cs typeface="Arial" pitchFamily="34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2486" t="27927" r="30814" b="25645"/>
          <a:stretch>
            <a:fillRect/>
          </a:stretch>
        </p:blipFill>
        <p:spPr bwMode="auto">
          <a:xfrm>
            <a:off x="824173" y="1536393"/>
            <a:ext cx="6830232" cy="4859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9497" y="1377798"/>
            <a:ext cx="8194675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Subnetting an IPv4 Network 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Creating Eight </a:t>
            </a:r>
            <a:r>
              <a:rPr lang="en-US" dirty="0" smtClean="0">
                <a:cs typeface="Arial" pitchFamily="34" charset="0"/>
              </a:rPr>
              <a:t>Subnets (Cont.)</a:t>
            </a:r>
            <a:endParaRPr lang="en-US" dirty="0">
              <a:cs typeface="Arial" pitchFamily="34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0272" t="28374" r="35892" b="26587"/>
          <a:stretch>
            <a:fillRect/>
          </a:stretch>
        </p:blipFill>
        <p:spPr bwMode="auto">
          <a:xfrm>
            <a:off x="2153267" y="1533078"/>
            <a:ext cx="4582547" cy="486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89587" y="1573215"/>
            <a:ext cx="5589640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Determining the Subnet  Mask</a:t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Subnetting Based on Host Requirements</a:t>
            </a:r>
            <a:endParaRPr lang="en-US" dirty="0">
              <a:cs typeface="Arial" pitchFamily="34" charset="0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4732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None/>
              <a:defRPr/>
            </a:pPr>
            <a:r>
              <a:rPr lang="en-US" sz="2000" b="1" dirty="0"/>
              <a:t>Two considerations when planning subnets</a:t>
            </a:r>
            <a:r>
              <a:rPr lang="en-US" sz="2000" dirty="0"/>
              <a:t>:</a:t>
            </a:r>
          </a:p>
          <a:p>
            <a:pPr marL="0" indent="0" eaLnBrk="1" hangingPunct="1">
              <a:lnSpc>
                <a:spcPts val="2000"/>
              </a:lnSpc>
              <a:spcBef>
                <a:spcPts val="1200"/>
              </a:spcBef>
              <a:defRPr/>
            </a:pPr>
            <a:r>
              <a:rPr lang="en-US" dirty="0" smtClean="0"/>
              <a:t>  </a:t>
            </a:r>
            <a:r>
              <a:rPr lang="en-US" sz="2000" dirty="0"/>
              <a:t>Number of subnets </a:t>
            </a:r>
            <a:r>
              <a:rPr lang="en-US" sz="2000" dirty="0" smtClean="0"/>
              <a:t>required</a:t>
            </a:r>
          </a:p>
          <a:p>
            <a:pPr marL="0" indent="0" eaLnBrk="1" hangingPunct="1">
              <a:lnSpc>
                <a:spcPts val="2000"/>
              </a:lnSpc>
              <a:spcBef>
                <a:spcPts val="1200"/>
              </a:spcBef>
              <a:defRPr/>
            </a:pPr>
            <a:r>
              <a:rPr lang="en-US" dirty="0" smtClean="0"/>
              <a:t>  </a:t>
            </a:r>
            <a:r>
              <a:rPr lang="en-US" sz="2000" dirty="0" smtClean="0"/>
              <a:t>Number </a:t>
            </a:r>
            <a:r>
              <a:rPr lang="en-US" sz="2000" dirty="0"/>
              <a:t>of host addresses </a:t>
            </a:r>
            <a:r>
              <a:rPr lang="en-US" sz="2000" dirty="0" smtClean="0"/>
              <a:t>required</a:t>
            </a:r>
          </a:p>
          <a:p>
            <a:pPr marL="0" indent="0" eaLnBrk="1" hangingPunct="1">
              <a:lnSpc>
                <a:spcPts val="2000"/>
              </a:lnSpc>
              <a:spcBef>
                <a:spcPts val="1200"/>
              </a:spcBef>
              <a:buNone/>
              <a:defRPr/>
            </a:pPr>
            <a:endParaRPr lang="en-US" sz="2000" dirty="0"/>
          </a:p>
          <a:p>
            <a:pPr marL="0" indent="0" eaLnBrk="1" hangingPunct="1">
              <a:lnSpc>
                <a:spcPts val="2000"/>
              </a:lnSpc>
              <a:spcBef>
                <a:spcPts val="1200"/>
              </a:spcBef>
              <a:buNone/>
              <a:defRPr/>
            </a:pPr>
            <a:r>
              <a:rPr lang="en-US" sz="2000" b="1" dirty="0"/>
              <a:t>Formula to determine number of usable hosts: 2^n-2</a:t>
            </a:r>
          </a:p>
          <a:p>
            <a:pPr marL="231775" lvl="1" indent="-231775" eaLnBrk="1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dirty="0"/>
              <a:t>2^</a:t>
            </a:r>
            <a:r>
              <a:rPr lang="en-US" i="1" dirty="0"/>
              <a:t>n</a:t>
            </a:r>
            <a:r>
              <a:rPr lang="en-US" dirty="0"/>
              <a:t>  (where </a:t>
            </a:r>
            <a:r>
              <a:rPr lang="en-US" i="1" dirty="0"/>
              <a:t>n</a:t>
            </a:r>
            <a:r>
              <a:rPr lang="en-US" dirty="0"/>
              <a:t> is the number of remaining host bits) is used to calculate the number of hosts.</a:t>
            </a:r>
          </a:p>
          <a:p>
            <a:pPr marL="231775" lvl="1" indent="-231775" eaLnBrk="1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dirty="0"/>
              <a:t>-2  (The </a:t>
            </a:r>
            <a:r>
              <a:rPr lang="en-US" dirty="0" err="1"/>
              <a:t>subnetwork</a:t>
            </a:r>
            <a:r>
              <a:rPr lang="en-US" dirty="0"/>
              <a:t> ID and broadcast address cannot be used on each subnet.) 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338137" lvl="1" indent="0" eaLnBrk="1" hangingPunct="1">
              <a:lnSpc>
                <a:spcPct val="75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446751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Determining the Subnet  Mask</a:t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Subnetting Network-Based Requirements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idx="1"/>
          </p:nvPr>
        </p:nvSpPr>
        <p:spPr>
          <a:xfrm>
            <a:off x="347923" y="1767322"/>
            <a:ext cx="2644659" cy="2837929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b="1" dirty="0" smtClean="0"/>
              <a:t>Calculate the number of subnets</a:t>
            </a:r>
            <a:r>
              <a:rPr lang="en-US" sz="2000" dirty="0" smtClean="0"/>
              <a:t>:</a:t>
            </a:r>
          </a:p>
          <a:p>
            <a:pPr marL="0" indent="-228600" eaLnBrk="1" hangingPunct="1">
              <a:lnSpc>
                <a:spcPts val="2000"/>
              </a:lnSpc>
            </a:pPr>
            <a:r>
              <a:rPr lang="en-US" sz="2000" b="1" dirty="0" smtClean="0"/>
              <a:t>2^n</a:t>
            </a:r>
            <a:r>
              <a:rPr lang="en-US" sz="2000" dirty="0" smtClean="0"/>
              <a:t> (where n is the number of bits borrowed)</a:t>
            </a:r>
          </a:p>
          <a:p>
            <a:pPr marL="0" indent="-228600" eaLnBrk="1" hangingPunct="1">
              <a:lnSpc>
                <a:spcPts val="2000"/>
              </a:lnSpc>
            </a:pPr>
            <a:r>
              <a:rPr lang="en-US" sz="2000" dirty="0" smtClean="0"/>
              <a:t>Subnet needed for each department.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9758" t="33566" r="13538" b="25236"/>
          <a:stretch>
            <a:fillRect/>
          </a:stretch>
        </p:blipFill>
        <p:spPr bwMode="auto">
          <a:xfrm>
            <a:off x="3099765" y="1828799"/>
            <a:ext cx="5794854" cy="40651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863" y="546504"/>
            <a:ext cx="85518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Determining the Subnet  Mask</a:t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Subnetting To Meet Network Requirements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 l="38087" t="34325" r="28445" b="14880"/>
          <a:stretch>
            <a:fillRect/>
          </a:stretch>
        </p:blipFill>
        <p:spPr bwMode="auto">
          <a:xfrm>
            <a:off x="3193997" y="1466851"/>
            <a:ext cx="5654728" cy="4826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23863" y="1638301"/>
            <a:ext cx="2668472" cy="47791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eaLnBrk="1" hangingPunct="1">
              <a:lnSpc>
                <a:spcPts val="2000"/>
              </a:lnSpc>
            </a:pPr>
            <a:r>
              <a:rPr lang="en-US" sz="2000" dirty="0" smtClean="0"/>
              <a:t>Balance the required number of subnets and hosts for the largest subnet. </a:t>
            </a:r>
          </a:p>
          <a:p>
            <a:pPr marL="228600" indent="-228600" eaLnBrk="1" hangingPunct="1">
              <a:lnSpc>
                <a:spcPts val="2000"/>
              </a:lnSpc>
            </a:pPr>
            <a:r>
              <a:rPr lang="en-US" sz="2000" dirty="0" smtClean="0"/>
              <a:t>Design the addressing scheme to accommodate the maximum number of hosts for each subnet. </a:t>
            </a:r>
          </a:p>
          <a:p>
            <a:pPr marL="228600" indent="-228600" eaLnBrk="1" hangingPunct="1">
              <a:lnSpc>
                <a:spcPts val="2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Allow for growth in each subnet.</a:t>
            </a: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555" y="519932"/>
            <a:ext cx="849471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Determining the Subnet  Mask</a:t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Subnetting To Meet Network Requirements 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 l="33020" t="27579" r="29723" b="26587"/>
          <a:stretch>
            <a:fillRect/>
          </a:stretch>
        </p:blipFill>
        <p:spPr bwMode="auto">
          <a:xfrm>
            <a:off x="1103312" y="1458913"/>
            <a:ext cx="6840537" cy="523545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523645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Benefits of Variable Length Subnet Masking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3000" dirty="0" smtClean="0">
                <a:cs typeface="Arial" pitchFamily="34" charset="0"/>
              </a:rPr>
              <a:t>Traditional </a:t>
            </a:r>
            <a:r>
              <a:rPr lang="en-US" sz="3000" dirty="0" err="1" smtClean="0">
                <a:cs typeface="Arial" pitchFamily="34" charset="0"/>
              </a:rPr>
              <a:t>Subnetting</a:t>
            </a:r>
            <a:r>
              <a:rPr lang="en-US" sz="3000" dirty="0" smtClean="0">
                <a:cs typeface="Arial" pitchFamily="34" charset="0"/>
              </a:rPr>
              <a:t> Wastes Addresses</a:t>
            </a:r>
            <a:endParaRPr lang="en-US" sz="3000" dirty="0">
              <a:cs typeface="Arial" pitchFamily="34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idx="1"/>
          </p:nvPr>
        </p:nvSpPr>
        <p:spPr>
          <a:xfrm>
            <a:off x="504652" y="1546287"/>
            <a:ext cx="3295650" cy="4457927"/>
          </a:xfrm>
        </p:spPr>
        <p:txBody>
          <a:bodyPr/>
          <a:lstStyle/>
          <a:p>
            <a:pPr marL="228600" indent="-228600" eaLnBrk="1" hangingPunct="1">
              <a:lnSpc>
                <a:spcPts val="2000"/>
              </a:lnSpc>
            </a:pPr>
            <a:r>
              <a:rPr lang="en-US" sz="2000" dirty="0" smtClean="0"/>
              <a:t>Traditional </a:t>
            </a:r>
            <a:r>
              <a:rPr lang="en-US" sz="2000" dirty="0" err="1" smtClean="0"/>
              <a:t>subnetting</a:t>
            </a:r>
            <a:r>
              <a:rPr lang="en-US" sz="2000" dirty="0" smtClean="0"/>
              <a:t> – Uses the same number of addresses is allocated for each subnet.</a:t>
            </a:r>
          </a:p>
          <a:p>
            <a:pPr marL="228600" indent="-228600" eaLnBrk="1" hangingPunct="1">
              <a:lnSpc>
                <a:spcPts val="2000"/>
              </a:lnSpc>
            </a:pPr>
            <a:r>
              <a:rPr lang="en-US" altLang="ja-JP" sz="2000" dirty="0" smtClean="0">
                <a:ea typeface="ＭＳ Ｐゴシック" pitchFamily="34" charset="-128"/>
                <a:cs typeface="Arial" charset="0"/>
              </a:rPr>
              <a:t>Subnets that require fewer addresses have unused (wasted) addresses; for example, WAN links only need two addresses</a:t>
            </a:r>
            <a:r>
              <a:rPr lang="nb-NO" altLang="ja-JP" sz="2000" dirty="0" smtClean="0">
                <a:ea typeface="ＭＳ Ｐゴシック" pitchFamily="34" charset="-128"/>
              </a:rPr>
              <a:t>.</a:t>
            </a:r>
            <a:endParaRPr lang="nb-NO" sz="2000" dirty="0" smtClean="0"/>
          </a:p>
          <a:p>
            <a:pPr marL="228600" indent="-228600" eaLnBrk="1" hangingPunct="1">
              <a:lnSpc>
                <a:spcPct val="75000"/>
              </a:lnSpc>
              <a:buFont typeface="Wingdings" pitchFamily="2" charset="2"/>
              <a:buNone/>
            </a:pPr>
            <a:endParaRPr lang="en-US" altLang="ja-JP" sz="2000" dirty="0" smtClean="0">
              <a:ea typeface="ＭＳ Ｐゴシック" pitchFamily="34" charset="-128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 l="40717" t="26984" r="32622" b="25198"/>
          <a:stretch>
            <a:fillRect/>
          </a:stretch>
        </p:blipFill>
        <p:spPr bwMode="auto">
          <a:xfrm>
            <a:off x="3951063" y="1547812"/>
            <a:ext cx="4621437" cy="46624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5979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525116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Benefits of Variable Length Subnet Masking 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smtClean="0">
                <a:cs typeface="Arial" charset="0"/>
              </a:rPr>
              <a:t>Variable Length Subnet Masks (VLSM) </a:t>
            </a:r>
            <a:endParaRPr lang="en-US" dirty="0">
              <a:cs typeface="Arial" pitchFamily="34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idx="1"/>
          </p:nvPr>
        </p:nvSpPr>
        <p:spPr>
          <a:xfrm>
            <a:off x="455122" y="1619840"/>
            <a:ext cx="3401984" cy="4885729"/>
          </a:xfrm>
        </p:spPr>
        <p:txBody>
          <a:bodyPr/>
          <a:lstStyle/>
          <a:p>
            <a:pPr marL="228600" indent="-228600" eaLnBrk="1" hangingPunct="1">
              <a:lnSpc>
                <a:spcPts val="2000"/>
              </a:lnSpc>
            </a:pPr>
            <a:r>
              <a:rPr lang="nb-NO" sz="2000" dirty="0"/>
              <a:t>The variable-length subnet mask (VLSM) or subnetting a subnet provides more efficient use of addresses.</a:t>
            </a:r>
            <a:endParaRPr lang="en-US" altLang="ja-JP" sz="2000" dirty="0">
              <a:ea typeface="ＭＳ Ｐゴシック" pitchFamily="34" charset="-128"/>
            </a:endParaRPr>
          </a:p>
          <a:p>
            <a:pPr marL="228600" indent="-228600" eaLnBrk="1" hangingPunct="1">
              <a:lnSpc>
                <a:spcPts val="2000"/>
              </a:lnSpc>
            </a:pPr>
            <a:r>
              <a:rPr lang="en-US" sz="2000" dirty="0" smtClean="0"/>
              <a:t>VLSM allows a network space to be divided in unequal parts.</a:t>
            </a:r>
          </a:p>
          <a:p>
            <a:pPr marL="228600" indent="-228600" eaLnBrk="1" hangingPunct="1">
              <a:lnSpc>
                <a:spcPts val="2000"/>
              </a:lnSpc>
            </a:pPr>
            <a:r>
              <a:rPr lang="en-US" sz="2000" dirty="0" smtClean="0"/>
              <a:t>Subnet mask varies, depending on how many bits have been borrowed for a particular subnet.</a:t>
            </a:r>
          </a:p>
          <a:p>
            <a:pPr marL="228600" indent="-228600" eaLnBrk="1" hangingPunct="1">
              <a:lnSpc>
                <a:spcPts val="2000"/>
              </a:lnSpc>
            </a:pPr>
            <a:r>
              <a:rPr lang="en-US" sz="2000" dirty="0" smtClean="0"/>
              <a:t>Network is first subnetted, and then the subnets are </a:t>
            </a:r>
            <a:r>
              <a:rPr lang="en-US" sz="2000" dirty="0" err="1" smtClean="0"/>
              <a:t>resubnetted</a:t>
            </a:r>
            <a:r>
              <a:rPr lang="en-US" sz="2000" dirty="0" smtClean="0"/>
              <a:t>.</a:t>
            </a:r>
          </a:p>
          <a:p>
            <a:pPr marL="0" indent="0" eaLnBrk="1" hangingPunct="1">
              <a:lnSpc>
                <a:spcPct val="75000"/>
              </a:lnSpc>
              <a:buNone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7283" t="26935" r="32486" b="25446"/>
          <a:stretch>
            <a:fillRect/>
          </a:stretch>
        </p:blipFill>
        <p:spPr bwMode="auto">
          <a:xfrm>
            <a:off x="3956859" y="1687951"/>
            <a:ext cx="4887884" cy="438907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1370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9.0  Introduction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9.1  </a:t>
            </a:r>
            <a:r>
              <a:rPr lang="en-US" sz="2000" dirty="0" err="1" smtClean="0">
                <a:cs typeface="Arial" charset="0"/>
              </a:rPr>
              <a:t>Subnetting</a:t>
            </a:r>
            <a:r>
              <a:rPr lang="en-US" sz="2000" dirty="0" smtClean="0">
                <a:cs typeface="Arial" charset="0"/>
              </a:rPr>
              <a:t> an IPv4 Network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9.2  Addressing Schemes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9.3  Design Considerations for IPv6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9.4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Benefits of Variable Length Subnet Masking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Basic VLSM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l="43951" t="28967" r="13435" b="19246"/>
          <a:stretch>
            <a:fillRect/>
          </a:stretch>
        </p:blipFill>
        <p:spPr bwMode="auto">
          <a:xfrm>
            <a:off x="1028701" y="1509712"/>
            <a:ext cx="7119938" cy="486321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Benefits of Variable Length Subnet Masking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VLSM in Practice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 l="38152" t="24207" r="24702" b="39285"/>
          <a:stretch>
            <a:fillRect/>
          </a:stretch>
        </p:blipFill>
        <p:spPr bwMode="auto">
          <a:xfrm>
            <a:off x="1130802" y="2885309"/>
            <a:ext cx="6803494" cy="3759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9389252" y="1155115"/>
            <a:ext cx="3352800" cy="4885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6627" y="1311217"/>
            <a:ext cx="7940675" cy="4119922"/>
          </a:xfrm>
        </p:spPr>
        <p:txBody>
          <a:bodyPr/>
          <a:lstStyle/>
          <a:p>
            <a:r>
              <a:rPr lang="en-US" sz="2000" dirty="0" smtClean="0"/>
              <a:t>Using VLSM subnets, the LAN and WAN segments in example below can be addressed with minimum waste.</a:t>
            </a:r>
          </a:p>
          <a:p>
            <a:r>
              <a:rPr lang="en-US" sz="2000" dirty="0" smtClean="0"/>
              <a:t>Each LANs will be assigned a subnet with /27 mask.</a:t>
            </a:r>
          </a:p>
          <a:p>
            <a:r>
              <a:rPr lang="en-US" altLang="ja-JP" sz="2000" dirty="0" smtClean="0">
                <a:ea typeface="ＭＳ Ｐゴシック" pitchFamily="34" charset="-128"/>
              </a:rPr>
              <a:t>Each WAN link will be assigned a subnet with /30 mask.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Benefits of Variable Length Subnet Masking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VLSM Chart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170738" y="1379538"/>
            <a:ext cx="711200" cy="1247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 defTabSz="814388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3295" t="25352" r="24808" b="23615"/>
          <a:stretch>
            <a:fillRect/>
          </a:stretch>
        </p:blipFill>
        <p:spPr bwMode="auto">
          <a:xfrm>
            <a:off x="895349" y="1566863"/>
            <a:ext cx="7364413" cy="50432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16838" y="1646238"/>
            <a:ext cx="711200" cy="1247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 defTabSz="814388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463550" y="2416175"/>
            <a:ext cx="3854450" cy="148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algn="l" defTabSz="814388"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9.2  Addressing Schemes</a:t>
            </a:r>
          </a:p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Structured Design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Planning to Address the Network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2779713"/>
          </a:xfrm>
        </p:spPr>
        <p:txBody>
          <a:bodyPr/>
          <a:lstStyle/>
          <a:p>
            <a:pPr marL="0" indent="0" eaLnBrk="1" hangingPunct="1">
              <a:lnSpc>
                <a:spcPts val="2000"/>
              </a:lnSpc>
              <a:buFont typeface="Wingdings" pitchFamily="2" charset="2"/>
              <a:buNone/>
            </a:pPr>
            <a:r>
              <a:rPr lang="en-US" sz="2000" dirty="0" smtClean="0"/>
              <a:t>Allocation of network addresses should be planned and documented for the purposes of:</a:t>
            </a:r>
          </a:p>
          <a:p>
            <a:pPr marL="0" indent="0" eaLnBrk="1" hangingPunct="1">
              <a:lnSpc>
                <a:spcPts val="2000"/>
              </a:lnSpc>
            </a:pPr>
            <a:r>
              <a:rPr lang="en-US" sz="2000" dirty="0" smtClean="0"/>
              <a:t>  Preventing duplication of addresses</a:t>
            </a:r>
          </a:p>
          <a:p>
            <a:pPr marL="0" indent="0" eaLnBrk="1" hangingPunct="1">
              <a:lnSpc>
                <a:spcPts val="2000"/>
              </a:lnSpc>
            </a:pPr>
            <a:r>
              <a:rPr lang="en-US" sz="2000" dirty="0" smtClean="0"/>
              <a:t>  Providing and controlling access</a:t>
            </a:r>
          </a:p>
          <a:p>
            <a:pPr marL="0" indent="0" eaLnBrk="1" hangingPunct="1">
              <a:lnSpc>
                <a:spcPts val="2000"/>
              </a:lnSpc>
            </a:pPr>
            <a:r>
              <a:rPr lang="en-US" sz="2000" dirty="0" smtClean="0"/>
              <a:t>  Monitoring security and performance</a:t>
            </a:r>
          </a:p>
          <a:p>
            <a:pPr marL="0" indent="0" eaLnBrk="1" hangingPunct="1">
              <a:lnSpc>
                <a:spcPts val="2000"/>
              </a:lnSpc>
              <a:buNone/>
            </a:pPr>
            <a:r>
              <a:rPr lang="en-US" sz="2000" dirty="0"/>
              <a:t>Client addresses – Usually dynamically assigned using the Dynamic Host Configuration Protocol (DHCP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35585" t="36508" r="32288" b="38095"/>
          <a:stretch>
            <a:fillRect/>
          </a:stretch>
        </p:blipFill>
        <p:spPr bwMode="auto">
          <a:xfrm>
            <a:off x="1935826" y="3919150"/>
            <a:ext cx="6116638" cy="256293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68171" y="4528369"/>
            <a:ext cx="1493979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Sample Network Addressing Plan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463550" y="2416175"/>
            <a:ext cx="3854450" cy="148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marL="0" indent="0"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9.3  Design Considerations for IPv6</a:t>
            </a:r>
          </a:p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Subnetting an IPv6 Network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Subnetting Using the Subnet ID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26627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2779713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dirty="0" smtClean="0"/>
              <a:t>An IPv6 Network Space is </a:t>
            </a:r>
            <a:r>
              <a:rPr lang="en-US" sz="2000" dirty="0" err="1" smtClean="0"/>
              <a:t>subnetted</a:t>
            </a:r>
            <a:r>
              <a:rPr lang="en-US" sz="2000" dirty="0" smtClean="0"/>
              <a:t> to support hierarchical, logical design of the network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l="49194" t="27876" r="15555" b="34624"/>
          <a:stretch>
            <a:fillRect/>
          </a:stretch>
        </p:blipFill>
        <p:spPr bwMode="auto">
          <a:xfrm>
            <a:off x="650874" y="1920874"/>
            <a:ext cx="5273675" cy="31543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 cstate="print"/>
          <a:srcRect l="31905" t="27182" r="33292" b="24802"/>
          <a:stretch>
            <a:fillRect/>
          </a:stretch>
        </p:blipFill>
        <p:spPr bwMode="auto">
          <a:xfrm>
            <a:off x="4566873" y="2889250"/>
            <a:ext cx="4577127" cy="354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9100" y="1920874"/>
            <a:ext cx="8229600" cy="4413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Subnetting an IPv6 Network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/>
              <a:t>IPV6 Subnet Allocation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 l="50423" t="27975" r="22359" b="32938"/>
          <a:stretch>
            <a:fillRect/>
          </a:stretch>
        </p:blipFill>
        <p:spPr bwMode="auto">
          <a:xfrm>
            <a:off x="250825" y="1712913"/>
            <a:ext cx="4333875" cy="3497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 l="47769" t="30704" r="25346" b="30804"/>
          <a:stretch>
            <a:fillRect/>
          </a:stretch>
        </p:blipFill>
        <p:spPr bwMode="auto">
          <a:xfrm>
            <a:off x="4659313" y="1652588"/>
            <a:ext cx="4237037" cy="3413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824" y="1630362"/>
            <a:ext cx="8645526" cy="4413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Subnetting an IPv6 Network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/>
              <a:t>Subnetting into the Interface ID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2779713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dirty="0" smtClean="0"/>
              <a:t>IPv6 bits can be borrowed from the interface ID to create additional IPv6 subnets.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 l="48860" t="25595" r="15221" b="24405"/>
          <a:stretch>
            <a:fillRect/>
          </a:stretch>
        </p:blipFill>
        <p:spPr bwMode="auto">
          <a:xfrm>
            <a:off x="2054225" y="2360613"/>
            <a:ext cx="5226050" cy="408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99" y="2190110"/>
            <a:ext cx="7010401" cy="4413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463550" y="2416175"/>
            <a:ext cx="3854450" cy="148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marL="0" indent="0"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9.3  Summary</a:t>
            </a:r>
          </a:p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9: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CA" sz="2000" dirty="0"/>
              <a:t>Upon completion of this chapter, you will be able to</a:t>
            </a:r>
            <a:r>
              <a:rPr lang="en-CA" sz="2000" dirty="0" smtClean="0"/>
              <a:t>:</a:t>
            </a:r>
          </a:p>
          <a:p>
            <a:pPr>
              <a:defRPr/>
            </a:pPr>
            <a:r>
              <a:rPr lang="en-CA" sz="2000" dirty="0" smtClean="0"/>
              <a:t>Explain why routing is necessary for hosts on different networks to communicate.</a:t>
            </a:r>
          </a:p>
          <a:p>
            <a:pPr>
              <a:defRPr/>
            </a:pPr>
            <a:r>
              <a:rPr lang="en-US" sz="2000" dirty="0" smtClean="0"/>
              <a:t>Describe IP as a communication protocol used to identify a single device on a network.</a:t>
            </a:r>
          </a:p>
          <a:p>
            <a:pPr>
              <a:defRPr/>
            </a:pPr>
            <a:r>
              <a:rPr lang="en-US" sz="2000" dirty="0" smtClean="0"/>
              <a:t>Given a network and a subnet mask, calculate the number of host addresses available.</a:t>
            </a:r>
          </a:p>
          <a:p>
            <a:pPr>
              <a:defRPr/>
            </a:pPr>
            <a:r>
              <a:rPr lang="en-US" sz="2000" dirty="0" smtClean="0"/>
              <a:t>Calculate the necessary subnet mask in order to accommodate the requirements of a network.</a:t>
            </a:r>
          </a:p>
          <a:p>
            <a:pPr>
              <a:defRPr/>
            </a:pPr>
            <a:r>
              <a:rPr lang="en-US" sz="2000" dirty="0" smtClean="0"/>
              <a:t>Describe the benefits of variable length subnet masking (VLSM).</a:t>
            </a:r>
          </a:p>
          <a:p>
            <a:pPr>
              <a:defRPr/>
            </a:pPr>
            <a:r>
              <a:rPr lang="en-US" sz="2000" dirty="0" smtClean="0"/>
              <a:t>Explain how IPv6 address assignments are implemented in a business network.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9: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this chapter, you learned </a:t>
            </a:r>
            <a:r>
              <a:rPr lang="en-US" sz="2000" dirty="0" smtClean="0"/>
              <a:t>that:</a:t>
            </a:r>
            <a:endParaRPr lang="en-US" sz="2000" dirty="0"/>
          </a:p>
          <a:p>
            <a:r>
              <a:rPr lang="en-US" sz="2000" dirty="0" err="1"/>
              <a:t>Subnetting</a:t>
            </a:r>
            <a:r>
              <a:rPr lang="en-US" sz="2000" dirty="0"/>
              <a:t> is the process of segmenting a network, by dividing it into multiple smaller network spaces.</a:t>
            </a:r>
          </a:p>
          <a:p>
            <a:r>
              <a:rPr lang="en-US" sz="2000" dirty="0" err="1"/>
              <a:t>Subnetting</a:t>
            </a:r>
            <a:r>
              <a:rPr lang="en-US" sz="2000" dirty="0"/>
              <a:t> a subnet, or using VLSM, was designed to avoid wasting addresses.</a:t>
            </a:r>
          </a:p>
          <a:p>
            <a:r>
              <a:rPr lang="en-US" sz="2000" dirty="0"/>
              <a:t>IPv6 address space is </a:t>
            </a:r>
            <a:r>
              <a:rPr lang="en-US" sz="2000" dirty="0" err="1"/>
              <a:t>subnetted</a:t>
            </a:r>
            <a:r>
              <a:rPr lang="en-US" sz="2000" dirty="0"/>
              <a:t> to support the hierarchical, logical design of the network.</a:t>
            </a:r>
          </a:p>
          <a:p>
            <a:r>
              <a:rPr lang="en-US" sz="2000" dirty="0"/>
              <a:t>Size, location, use, and access requirements are all considerations in the address planning process.</a:t>
            </a:r>
          </a:p>
          <a:p>
            <a:r>
              <a:rPr lang="en-US" sz="2000" dirty="0"/>
              <a:t>IP networks must be tested to verify connectivity and operational performance.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463550" y="2416175"/>
            <a:ext cx="3854450" cy="148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9.1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Subnetting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 IPv4 Network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Network Segmentation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Reasons for Subnetting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644525" y="1552575"/>
            <a:ext cx="8204200" cy="5000625"/>
          </a:xfrm>
        </p:spPr>
        <p:txBody>
          <a:bodyPr/>
          <a:lstStyle/>
          <a:p>
            <a:pPr eaLnBrk="1" hangingPunct="1">
              <a:lnSpc>
                <a:spcPts val="2000"/>
              </a:lnSpc>
              <a:buNone/>
            </a:pPr>
            <a:r>
              <a:rPr lang="en-US" sz="2000" b="1" dirty="0" err="1"/>
              <a:t>Subnetting</a:t>
            </a:r>
            <a:r>
              <a:rPr lang="en-US" sz="2000" dirty="0"/>
              <a:t> is the process of segmenting a network into multiple smaller network spaces called </a:t>
            </a:r>
            <a:r>
              <a:rPr lang="en-US" sz="2000" dirty="0" err="1"/>
              <a:t>subnetworks</a:t>
            </a:r>
            <a:r>
              <a:rPr lang="en-US" sz="2000" dirty="0"/>
              <a:t> or subnets.</a:t>
            </a:r>
          </a:p>
          <a:p>
            <a:pPr eaLnBrk="1" hangingPunct="1">
              <a:lnSpc>
                <a:spcPts val="2000"/>
              </a:lnSpc>
            </a:pPr>
            <a:r>
              <a:rPr lang="en-US" sz="2000" dirty="0"/>
              <a:t>Large networks must be segmented into smaller </a:t>
            </a:r>
            <a:r>
              <a:rPr lang="en-US" sz="2000" dirty="0" err="1"/>
              <a:t>subnetworks</a:t>
            </a:r>
            <a:r>
              <a:rPr lang="en-US" sz="2000" dirty="0"/>
              <a:t>, creating smaller groups of devices and services to:</a:t>
            </a:r>
          </a:p>
          <a:p>
            <a:pPr marL="463550" indent="-231775" eaLnBrk="1" hangingPunct="1">
              <a:lnSpc>
                <a:spcPts val="2000"/>
              </a:lnSpc>
              <a:buFont typeface="Arial" pitchFamily="34" charset="0"/>
              <a:buChar char="•"/>
            </a:pPr>
            <a:r>
              <a:rPr lang="en-US" sz="2000" dirty="0"/>
              <a:t>Control traffic by containing broadcast traffic within each </a:t>
            </a:r>
            <a:r>
              <a:rPr lang="en-US" sz="2000" dirty="0" err="1"/>
              <a:t>subnetwork</a:t>
            </a:r>
            <a:r>
              <a:rPr lang="en-US" sz="2000" dirty="0"/>
              <a:t>. </a:t>
            </a:r>
          </a:p>
          <a:p>
            <a:pPr marL="463550" indent="-231775" eaLnBrk="1" hangingPunct="1">
              <a:lnSpc>
                <a:spcPts val="2000"/>
              </a:lnSpc>
              <a:buFont typeface="Arial" pitchFamily="34" charset="0"/>
              <a:buChar char="•"/>
            </a:pPr>
            <a:r>
              <a:rPr lang="en-US" sz="2000" dirty="0"/>
              <a:t>Reduce overall network traffic and improve network performance.</a:t>
            </a:r>
          </a:p>
          <a:p>
            <a:pPr eaLnBrk="1" hangingPunct="1">
              <a:lnSpc>
                <a:spcPts val="2000"/>
              </a:lnSpc>
              <a:buFont typeface="Wingdings" pitchFamily="2" charset="2"/>
              <a:buNone/>
            </a:pPr>
            <a:r>
              <a:rPr lang="en-US" sz="2000" b="1" dirty="0" smtClean="0"/>
              <a:t>Communication Between Subnets</a:t>
            </a:r>
          </a:p>
          <a:p>
            <a:pPr eaLnBrk="1" hangingPunct="1">
              <a:lnSpc>
                <a:spcPts val="2000"/>
              </a:lnSpc>
            </a:pPr>
            <a:r>
              <a:rPr lang="en-US" sz="2000" dirty="0" smtClean="0"/>
              <a:t>A router is necessary for devices on different networks and subnets to communicate. </a:t>
            </a:r>
          </a:p>
          <a:p>
            <a:pPr eaLnBrk="1" hangingPunct="1">
              <a:lnSpc>
                <a:spcPts val="2000"/>
              </a:lnSpc>
            </a:pPr>
            <a:r>
              <a:rPr lang="en-US" sz="2000" dirty="0" smtClean="0"/>
              <a:t>Each router interface must have an IPv4 host address that belongs to the network or subnet that the router interface is connected.</a:t>
            </a:r>
          </a:p>
          <a:p>
            <a:pPr eaLnBrk="1" hangingPunct="1">
              <a:lnSpc>
                <a:spcPts val="2000"/>
              </a:lnSpc>
            </a:pPr>
            <a:r>
              <a:rPr lang="en-US" sz="2000" dirty="0" smtClean="0"/>
              <a:t>Devices on a network and subnet use the router interface attached to their LAN as their default gateway.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endParaRPr lang="en-US" altLang="ja-JP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13" y="534435"/>
            <a:ext cx="8145462" cy="8382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IP </a:t>
            </a:r>
            <a:r>
              <a:rPr lang="en-US" sz="1800" dirty="0" err="1" smtClean="0"/>
              <a:t>Subnetting</a:t>
            </a:r>
            <a:r>
              <a:rPr lang="en-US" sz="1800" dirty="0" smtClean="0"/>
              <a:t> is </a:t>
            </a:r>
            <a:r>
              <a:rPr lang="en-US" sz="1800" dirty="0" err="1" smtClean="0"/>
              <a:t>FUNdamental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The Plan</a:t>
            </a:r>
            <a:endParaRPr lang="en-US" dirty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9555" t="32590" r="22749" b="16209"/>
          <a:stretch>
            <a:fillRect/>
          </a:stretch>
        </p:blipFill>
        <p:spPr>
          <a:xfrm>
            <a:off x="1290638" y="1471613"/>
            <a:ext cx="6938962" cy="5175538"/>
          </a:xfr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6902" y="1518368"/>
            <a:ext cx="512445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Planning the Network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977" y="465974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err="1" smtClean="0"/>
              <a:t>Subnetting</a:t>
            </a:r>
            <a:r>
              <a:rPr lang="en-US" sz="1800" dirty="0" smtClean="0"/>
              <a:t> an IPv4 Network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Basic Subnetting</a:t>
            </a:r>
            <a:endParaRPr lang="en-US" dirty="0">
              <a:cs typeface="Arial" pitchFamily="34" charset="0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550863" y="1474788"/>
            <a:ext cx="8191500" cy="4948237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r>
              <a:rPr lang="en-US" altLang="ja-JP" sz="2000" dirty="0" smtClean="0">
                <a:ea typeface="ＭＳ Ｐゴシック" pitchFamily="34" charset="-128"/>
                <a:cs typeface="Arial" charset="0"/>
              </a:rPr>
              <a:t> Borrowing Bits to Create Subnets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altLang="ja-JP" sz="2000" dirty="0" smtClean="0">
                <a:ea typeface="ＭＳ Ｐゴシック" pitchFamily="34" charset="-128"/>
                <a:cs typeface="Arial" charset="0"/>
              </a:rPr>
              <a:t> Borrowing 1 bit   2</a:t>
            </a:r>
            <a:r>
              <a:rPr lang="en-US" altLang="ja-JP" sz="2000" baseline="30000" dirty="0" smtClean="0">
                <a:ea typeface="ＭＳ Ｐゴシック" pitchFamily="34" charset="-128"/>
                <a:cs typeface="Arial" charset="0"/>
              </a:rPr>
              <a:t>1</a:t>
            </a:r>
            <a:r>
              <a:rPr lang="en-US" altLang="ja-JP" sz="2000" dirty="0" smtClean="0">
                <a:ea typeface="ＭＳ Ｐゴシック" pitchFamily="34" charset="-128"/>
                <a:cs typeface="Arial" charset="0"/>
              </a:rPr>
              <a:t> = 2 subnets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 l="32822" t="29762" r="28247" b="57976"/>
          <a:stretch>
            <a:fillRect/>
          </a:stretch>
        </p:blipFill>
        <p:spPr bwMode="auto">
          <a:xfrm>
            <a:off x="841375" y="3614738"/>
            <a:ext cx="6719888" cy="1247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 l="32239" t="29465" r="29723" b="51289"/>
          <a:stretch>
            <a:fillRect/>
          </a:stretch>
        </p:blipFill>
        <p:spPr bwMode="auto">
          <a:xfrm>
            <a:off x="434975" y="2176463"/>
            <a:ext cx="6067425" cy="153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4614863" y="5310188"/>
            <a:ext cx="3063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/>
              <a:t>Subnet 1</a:t>
            </a:r>
          </a:p>
          <a:p>
            <a:pPr>
              <a:lnSpc>
                <a:spcPct val="150000"/>
              </a:lnSpc>
            </a:pPr>
            <a:r>
              <a:rPr lang="en-US" sz="1400"/>
              <a:t>Network 192.168.1.</a:t>
            </a:r>
            <a:r>
              <a:rPr lang="en-US" sz="1400" b="1">
                <a:solidFill>
                  <a:srgbClr val="339933"/>
                </a:solidFill>
              </a:rPr>
              <a:t>128-255</a:t>
            </a:r>
            <a:r>
              <a:rPr lang="en-US" sz="1400"/>
              <a:t>/</a:t>
            </a:r>
            <a:r>
              <a:rPr lang="en-US" sz="1400" b="1"/>
              <a:t>25</a:t>
            </a:r>
          </a:p>
          <a:p>
            <a:pPr>
              <a:lnSpc>
                <a:spcPct val="150000"/>
              </a:lnSpc>
            </a:pPr>
            <a:r>
              <a:rPr lang="en-US" sz="1400"/>
              <a:t>Mask: 255.255.255.</a:t>
            </a:r>
            <a:r>
              <a:rPr lang="en-US" sz="1400" b="1">
                <a:solidFill>
                  <a:srgbClr val="FF0000"/>
                </a:solidFill>
              </a:rPr>
              <a:t>128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957263" y="5297488"/>
            <a:ext cx="27289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/>
              <a:t>Subnet 0</a:t>
            </a:r>
          </a:p>
          <a:p>
            <a:pPr>
              <a:lnSpc>
                <a:spcPct val="150000"/>
              </a:lnSpc>
            </a:pPr>
            <a:r>
              <a:rPr lang="en-US" sz="1400"/>
              <a:t>Network 192.168.1.</a:t>
            </a:r>
            <a:r>
              <a:rPr lang="en-US" sz="1400" b="1">
                <a:solidFill>
                  <a:srgbClr val="339933"/>
                </a:solidFill>
              </a:rPr>
              <a:t>0-127</a:t>
            </a:r>
            <a:r>
              <a:rPr lang="en-US" sz="1400"/>
              <a:t>/</a:t>
            </a:r>
            <a:r>
              <a:rPr lang="en-US" sz="1400" b="1">
                <a:cs typeface="Courier New" pitchFamily="49" charset="0"/>
              </a:rPr>
              <a:t>2</a:t>
            </a:r>
            <a:r>
              <a:rPr lang="en-US" sz="1400" b="1"/>
              <a:t>5</a:t>
            </a:r>
          </a:p>
          <a:p>
            <a:pPr>
              <a:lnSpc>
                <a:spcPct val="150000"/>
              </a:lnSpc>
            </a:pPr>
            <a:r>
              <a:rPr lang="en-US" sz="1400"/>
              <a:t>Mask: 255.255.255.</a:t>
            </a:r>
            <a:r>
              <a:rPr lang="en-US" sz="1400" b="1">
                <a:solidFill>
                  <a:srgbClr val="FF0000"/>
                </a:solidFill>
              </a:rPr>
              <a:t>128</a:t>
            </a:r>
          </a:p>
        </p:txBody>
      </p:sp>
      <p:cxnSp>
        <p:nvCxnSpPr>
          <p:cNvPr id="10248" name="Straight Arrow Connector 12"/>
          <p:cNvCxnSpPr>
            <a:cxnSpLocks noChangeShapeType="1"/>
          </p:cNvCxnSpPr>
          <p:nvPr/>
        </p:nvCxnSpPr>
        <p:spPr bwMode="auto">
          <a:xfrm flipV="1">
            <a:off x="2641600" y="4122738"/>
            <a:ext cx="1436688" cy="681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1349375" y="4789488"/>
            <a:ext cx="6865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Borrowing 1 Bit from the host portion creates 2 subnets with the same subnet mask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975" y="2381250"/>
            <a:ext cx="8194675" cy="4081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41433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Subnetting an IPv4 Network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Subnets in Use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 l="37482" t="31548" r="41658" b="47620"/>
          <a:stretch>
            <a:fillRect/>
          </a:stretch>
        </p:blipFill>
        <p:spPr bwMode="auto">
          <a:xfrm>
            <a:off x="841375" y="2808288"/>
            <a:ext cx="4616450" cy="259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print"/>
          <a:srcRect l="27020" t="27332" r="40073" b="32788"/>
          <a:stretch>
            <a:fillRect/>
          </a:stretch>
        </p:blipFill>
        <p:spPr bwMode="auto">
          <a:xfrm>
            <a:off x="4864735" y="1405774"/>
            <a:ext cx="3763876" cy="256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5" cstate="print"/>
          <a:srcRect l="25793" t="27133" r="41522" b="33978"/>
          <a:stretch>
            <a:fillRect/>
          </a:stretch>
        </p:blipFill>
        <p:spPr bwMode="auto">
          <a:xfrm>
            <a:off x="4732223" y="3978044"/>
            <a:ext cx="3730133" cy="249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9200" y="2192338"/>
            <a:ext cx="27860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/>
              <a:t>Subnet 0</a:t>
            </a:r>
          </a:p>
          <a:p>
            <a:pPr algn="l">
              <a:lnSpc>
                <a:spcPct val="150000"/>
              </a:lnSpc>
            </a:pPr>
            <a:r>
              <a:rPr lang="en-US" sz="1400"/>
              <a:t>Network 192.168.1.</a:t>
            </a:r>
            <a:r>
              <a:rPr lang="en-US" sz="1400" b="1">
                <a:solidFill>
                  <a:srgbClr val="339933"/>
                </a:solidFill>
              </a:rPr>
              <a:t>0-127</a:t>
            </a:r>
            <a:r>
              <a:rPr lang="en-US" sz="1400"/>
              <a:t>/</a:t>
            </a:r>
            <a:r>
              <a:rPr lang="en-US" sz="1400" b="1">
                <a:cs typeface="Courier New" pitchFamily="49" charset="0"/>
              </a:rPr>
              <a:t>2</a:t>
            </a:r>
            <a:r>
              <a:rPr lang="en-US" sz="1400" b="1"/>
              <a:t>5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1292225" y="5065713"/>
            <a:ext cx="26844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/>
              <a:t>Subnet 1</a:t>
            </a:r>
          </a:p>
          <a:p>
            <a:pPr algn="l">
              <a:lnSpc>
                <a:spcPct val="150000"/>
              </a:lnSpc>
            </a:pPr>
            <a:r>
              <a:rPr lang="en-US" sz="1400"/>
              <a:t>Network 192.168.1.</a:t>
            </a:r>
            <a:r>
              <a:rPr lang="en-US" sz="1400" b="1">
                <a:solidFill>
                  <a:srgbClr val="339933"/>
                </a:solidFill>
              </a:rPr>
              <a:t>128-255</a:t>
            </a:r>
            <a:r>
              <a:rPr lang="en-US" sz="1400"/>
              <a:t>/</a:t>
            </a:r>
            <a:r>
              <a:rPr lang="en-US" sz="1400" b="1"/>
              <a:t>25</a:t>
            </a:r>
            <a:endParaRPr 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640427" y="1383721"/>
            <a:ext cx="8194675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3372" y="1506588"/>
            <a:ext cx="227337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Subnets in Use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Subnetting an IPv4 Network 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Subnetting Formulas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33044" t="36802" r="40456" b="51778"/>
          <a:stretch>
            <a:fillRect/>
          </a:stretch>
        </p:blipFill>
        <p:spPr bwMode="auto">
          <a:xfrm>
            <a:off x="3376016" y="4086778"/>
            <a:ext cx="4968621" cy="1203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99965" y="2137788"/>
            <a:ext cx="2438400" cy="44418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Calculate number of subnets</a:t>
            </a: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ja-JP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ja-JP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ja-JP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ja-JP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ja-JP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Calculate number of hosts</a:t>
            </a: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55441" t="36531" r="18567" b="42275"/>
          <a:stretch>
            <a:fillRect/>
          </a:stretch>
        </p:blipFill>
        <p:spPr bwMode="auto">
          <a:xfrm>
            <a:off x="3238367" y="1461153"/>
            <a:ext cx="5533974" cy="2535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 l="47903" t="58645" r="35040" b="29066"/>
          <a:stretch>
            <a:fillRect/>
          </a:stretch>
        </p:blipFill>
        <p:spPr bwMode="auto">
          <a:xfrm>
            <a:off x="5896404" y="5266647"/>
            <a:ext cx="2915011" cy="131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auto">
          <a:xfrm>
            <a:off x="719229" y="1432069"/>
            <a:ext cx="7860891" cy="25957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24145" y="4032701"/>
            <a:ext cx="7860891" cy="25957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13350</TotalTime>
  <Pages>28</Pages>
  <Words>993</Words>
  <Application>Microsoft Office PowerPoint</Application>
  <PresentationFormat>On-screen Show (4:3)</PresentationFormat>
  <Paragraphs>310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PPT-TMPLT-WHT_C</vt:lpstr>
      <vt:lpstr>NetAcad-4F_PPT-WHT_060408</vt:lpstr>
      <vt:lpstr>Chapter 9: Subnetting IP Networks </vt:lpstr>
      <vt:lpstr>Chapter 9</vt:lpstr>
      <vt:lpstr>Chapter 9: Objectives</vt:lpstr>
      <vt:lpstr> </vt:lpstr>
      <vt:lpstr>Network Segmentation  Reasons for Subnetting</vt:lpstr>
      <vt:lpstr>IP Subnetting is FUNdamental The Plan</vt:lpstr>
      <vt:lpstr>Subnetting an IPv4 Network Basic Subnetting</vt:lpstr>
      <vt:lpstr>Subnetting an IPv4 Network Subnets in Use</vt:lpstr>
      <vt:lpstr>Subnetting an IPv4 Network  Subnetting Formulas</vt:lpstr>
      <vt:lpstr>Subnetting an IPv4 Network  Creating 4 Subnets</vt:lpstr>
      <vt:lpstr>Subnetting an IPv4 Network  Creating Eight Subnets</vt:lpstr>
      <vt:lpstr>Subnetting an IPv4 Network  Creating Eight Subnets (Cont.)</vt:lpstr>
      <vt:lpstr>Subnetting an IPv4 Network  Creating Eight Subnets (Cont.)</vt:lpstr>
      <vt:lpstr>Determining the Subnet  Mask Subnetting Based on Host Requirements</vt:lpstr>
      <vt:lpstr>Determining the Subnet  Mask Subnetting Network-Based Requirements</vt:lpstr>
      <vt:lpstr>Determining the Subnet  Mask Subnetting To Meet Network Requirements</vt:lpstr>
      <vt:lpstr>Determining the Subnet  Mask Subnetting To Meet Network Requirements </vt:lpstr>
      <vt:lpstr>Benefits of Variable Length Subnet Masking Traditional Subnetting Wastes Addresses</vt:lpstr>
      <vt:lpstr>Benefits of Variable Length Subnet Masking  Variable Length Subnet Masks (VLSM) </vt:lpstr>
      <vt:lpstr>Benefits of Variable Length Subnet Masking Basic VLSM</vt:lpstr>
      <vt:lpstr>Benefits of Variable Length Subnet Masking VLSM in Practice</vt:lpstr>
      <vt:lpstr>Benefits of Variable Length Subnet Masking VLSM Chart</vt:lpstr>
      <vt:lpstr> </vt:lpstr>
      <vt:lpstr>Structured Design Planning to Address the Network</vt:lpstr>
      <vt:lpstr> </vt:lpstr>
      <vt:lpstr>Subnetting an IPv6 Network Subnetting Using the Subnet ID</vt:lpstr>
      <vt:lpstr>Subnetting an IPv6 Network IPV6 Subnet Allocation</vt:lpstr>
      <vt:lpstr>Subnetting an IPv6 Network Subnetting into the Interface ID</vt:lpstr>
      <vt:lpstr> </vt:lpstr>
      <vt:lpstr>Chapter 9: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946</cp:revision>
  <cp:lastPrinted>1999-01-27T00:54:54Z</cp:lastPrinted>
  <dcterms:created xsi:type="dcterms:W3CDTF">2006-10-23T15:07:30Z</dcterms:created>
  <dcterms:modified xsi:type="dcterms:W3CDTF">2013-10-23T16:45:13Z</dcterms:modified>
</cp:coreProperties>
</file>